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B370-9B46-4F62-B575-0D98267D13E1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5EBA-2A91-421C-A2AD-D3E1AA436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11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B370-9B46-4F62-B575-0D98267D13E1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5EBA-2A91-421C-A2AD-D3E1AA436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31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B370-9B46-4F62-B575-0D98267D13E1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5EBA-2A91-421C-A2AD-D3E1AA436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72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B370-9B46-4F62-B575-0D98267D13E1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5EBA-2A91-421C-A2AD-D3E1AA436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67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B370-9B46-4F62-B575-0D98267D13E1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5EBA-2A91-421C-A2AD-D3E1AA436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50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B370-9B46-4F62-B575-0D98267D13E1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5EBA-2A91-421C-A2AD-D3E1AA436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446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B370-9B46-4F62-B575-0D98267D13E1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5EBA-2A91-421C-A2AD-D3E1AA436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61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B370-9B46-4F62-B575-0D98267D13E1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5EBA-2A91-421C-A2AD-D3E1AA436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91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B370-9B46-4F62-B575-0D98267D13E1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5EBA-2A91-421C-A2AD-D3E1AA436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2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B370-9B46-4F62-B575-0D98267D13E1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5EBA-2A91-421C-A2AD-D3E1AA436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66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BB370-9B46-4F62-B575-0D98267D13E1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5EBA-2A91-421C-A2AD-D3E1AA436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34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BB370-9B46-4F62-B575-0D98267D13E1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65EBA-2A91-421C-A2AD-D3E1AA436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44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 Search of the American Dream c1917 - 1990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Edexcel </a:t>
            </a:r>
            <a:r>
              <a:rPr lang="en-GB" smtClean="0"/>
              <a:t>2015 Specification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58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939246" y="3446430"/>
            <a:ext cx="6096000" cy="329387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39246" y="369333"/>
            <a:ext cx="6096000" cy="307709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256313" y="369332"/>
            <a:ext cx="5682933" cy="313176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56313" y="553998"/>
            <a:ext cx="568293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u="sng" dirty="0"/>
              <a:t>1 The changing political environment, </a:t>
            </a:r>
            <a:r>
              <a:rPr lang="en-GB" sz="1200" b="1" u="sng" dirty="0" smtClean="0"/>
              <a:t>1917–80</a:t>
            </a:r>
            <a:endParaRPr lang="en-GB" sz="1200" u="sng" dirty="0" smtClean="0"/>
          </a:p>
          <a:p>
            <a:r>
              <a:rPr lang="en-GB" sz="1200" u="sng" dirty="0" smtClean="0"/>
              <a:t>1.1 A changing presidency: </a:t>
            </a:r>
          </a:p>
          <a:p>
            <a:r>
              <a:rPr lang="en-GB" sz="1200" dirty="0" smtClean="0"/>
              <a:t>1.1.1 the rise and decline of Republicanism to 1933; </a:t>
            </a:r>
          </a:p>
          <a:p>
            <a:r>
              <a:rPr lang="en-GB" sz="1200" dirty="0" smtClean="0"/>
              <a:t>1.1.2 the influence of Roosevelt; </a:t>
            </a:r>
          </a:p>
          <a:p>
            <a:r>
              <a:rPr lang="en-GB" sz="1200" dirty="0" smtClean="0"/>
              <a:t>1.1.3 changing styles of presidential leadership, 1945–72; </a:t>
            </a:r>
          </a:p>
          <a:p>
            <a:r>
              <a:rPr lang="en-GB" sz="1200" dirty="0" smtClean="0"/>
              <a:t>1.1.4  a decline in confidence, 1968–80. </a:t>
            </a:r>
          </a:p>
          <a:p>
            <a:endParaRPr lang="en-GB" sz="1200" dirty="0"/>
          </a:p>
          <a:p>
            <a:r>
              <a:rPr lang="en-GB" sz="1200" u="sng" dirty="0" smtClean="0"/>
              <a:t>1.2  </a:t>
            </a:r>
            <a:r>
              <a:rPr lang="en-GB" sz="1200" u="sng" dirty="0"/>
              <a:t>Influences </a:t>
            </a:r>
            <a:r>
              <a:rPr lang="en-GB" sz="1200" u="sng" dirty="0" smtClean="0"/>
              <a:t>on the political landscape: </a:t>
            </a:r>
          </a:p>
          <a:p>
            <a:r>
              <a:rPr lang="en-GB" sz="1200" dirty="0" smtClean="0"/>
              <a:t>1.2.1 from rugged individualism to New Deal ideas in the 1920s and 30s; </a:t>
            </a:r>
          </a:p>
          <a:p>
            <a:r>
              <a:rPr lang="en-GB" sz="1200" dirty="0" smtClean="0"/>
              <a:t>1.2.2 the Red Scares and anti-communism, 1917–80; </a:t>
            </a:r>
          </a:p>
          <a:p>
            <a:r>
              <a:rPr lang="en-GB" sz="1200" dirty="0" smtClean="0"/>
              <a:t>1.2.3 liberalism, counter-culture and the conservative reaction, c1960–80. </a:t>
            </a:r>
          </a:p>
          <a:p>
            <a:endParaRPr lang="en-GB" sz="1200" dirty="0"/>
          </a:p>
          <a:p>
            <a:r>
              <a:rPr lang="en-GB" sz="1200" u="sng" dirty="0" smtClean="0"/>
              <a:t>1.3 The impact of war on domestic politics: </a:t>
            </a:r>
          </a:p>
          <a:p>
            <a:r>
              <a:rPr lang="en-GB" sz="1200" dirty="0" smtClean="0"/>
              <a:t>1.3.1 the reasons for a return to ‘normalcy’ and a commitment to isolationism, 1917–41; </a:t>
            </a:r>
          </a:p>
          <a:p>
            <a:r>
              <a:rPr lang="en-GB" sz="1200" dirty="0" smtClean="0"/>
              <a:t>1.3.2 US emergence as a Cold War superpower from 1941; </a:t>
            </a:r>
          </a:p>
          <a:p>
            <a:r>
              <a:rPr lang="en-GB" sz="1200" dirty="0" smtClean="0"/>
              <a:t>1.3.3 the impact of involvement in Korea and Vietnam</a:t>
            </a:r>
          </a:p>
          <a:p>
            <a:pPr marL="342900" indent="-342900">
              <a:buFont typeface="+mj-lt"/>
              <a:buAutoNum type="arabicPeriod"/>
            </a:pPr>
            <a:endParaRPr lang="en-GB" sz="1200" dirty="0" smtClean="0"/>
          </a:p>
          <a:p>
            <a:pPr algn="ctr"/>
            <a:r>
              <a:rPr lang="en-GB" sz="1200" b="1" u="sng" dirty="0"/>
              <a:t>2 The quest for civil rights, 1917–80 </a:t>
            </a:r>
          </a:p>
          <a:p>
            <a:r>
              <a:rPr lang="en-GB" sz="1200" dirty="0" smtClean="0"/>
              <a:t>2.1 </a:t>
            </a:r>
            <a:r>
              <a:rPr lang="en-GB" sz="1200" u="sng" dirty="0"/>
              <a:t>Black American civil rights, c1917–55: </a:t>
            </a:r>
          </a:p>
          <a:p>
            <a:r>
              <a:rPr lang="en-GB" sz="1200" dirty="0" smtClean="0"/>
              <a:t>2.1.1 life </a:t>
            </a:r>
            <a:r>
              <a:rPr lang="en-GB" sz="1200" dirty="0"/>
              <a:t>in the South and the impact of northern migration, 1917–32; </a:t>
            </a:r>
          </a:p>
          <a:p>
            <a:r>
              <a:rPr lang="en-GB" sz="1200" dirty="0" smtClean="0"/>
              <a:t>2.1.2 the </a:t>
            </a:r>
            <a:r>
              <a:rPr lang="en-GB" sz="1200" dirty="0"/>
              <a:t>impact of the New Deal, the Second World War and the Truman presidency; </a:t>
            </a:r>
          </a:p>
          <a:p>
            <a:r>
              <a:rPr lang="en-GB" sz="1200" dirty="0" smtClean="0"/>
              <a:t>2.1.3 from </a:t>
            </a:r>
            <a:r>
              <a:rPr lang="en-GB" sz="1200" dirty="0"/>
              <a:t>legal challenge to direct action, 1917–55. </a:t>
            </a:r>
          </a:p>
          <a:p>
            <a:endParaRPr lang="en-GB" sz="1200" dirty="0"/>
          </a:p>
          <a:p>
            <a:r>
              <a:rPr lang="en-GB" sz="1200" dirty="0" smtClean="0"/>
              <a:t>2.2 </a:t>
            </a:r>
            <a:r>
              <a:rPr lang="en-GB" sz="1200" u="sng" dirty="0" smtClean="0"/>
              <a:t>Black </a:t>
            </a:r>
            <a:r>
              <a:rPr lang="en-GB" sz="1200" u="sng" dirty="0"/>
              <a:t>American civil rights, c1955–80:</a:t>
            </a:r>
          </a:p>
          <a:p>
            <a:r>
              <a:rPr lang="en-GB" sz="1200" dirty="0" smtClean="0"/>
              <a:t>2.2.1 changing </a:t>
            </a:r>
            <a:r>
              <a:rPr lang="en-GB" sz="1200" dirty="0"/>
              <a:t>patterns and approaches, 1955–68, including southern-based </a:t>
            </a:r>
            <a:r>
              <a:rPr lang="en-GB" sz="1200" dirty="0" smtClean="0"/>
              <a:t>campaigning</a:t>
            </a:r>
            <a:r>
              <a:rPr lang="en-GB" sz="1200" dirty="0"/>
              <a:t>, the emergence of Black Power and King’s northern strategy; </a:t>
            </a:r>
          </a:p>
          <a:p>
            <a:r>
              <a:rPr lang="en-GB" sz="1200" dirty="0" smtClean="0"/>
              <a:t>2.2.2 the </a:t>
            </a:r>
            <a:r>
              <a:rPr lang="en-GB" sz="1200" dirty="0"/>
              <a:t>impact of civil rights legislation: achievements and limits to success, 1955–80. </a:t>
            </a:r>
          </a:p>
          <a:p>
            <a:endParaRPr lang="en-GB" sz="1200" dirty="0"/>
          </a:p>
          <a:p>
            <a:r>
              <a:rPr lang="en-GB" sz="1200" u="sng" dirty="0" smtClean="0"/>
              <a:t>2.3 The </a:t>
            </a:r>
            <a:r>
              <a:rPr lang="en-GB" sz="1200" u="sng" dirty="0"/>
              <a:t>search for minority rights, 1960–80: </a:t>
            </a:r>
          </a:p>
          <a:p>
            <a:r>
              <a:rPr lang="en-GB" sz="1200" dirty="0" smtClean="0"/>
              <a:t>2.3.1 the </a:t>
            </a:r>
            <a:r>
              <a:rPr lang="en-GB" sz="1200" dirty="0"/>
              <a:t>reasons for, and nature of, Native American and Hispanic American campaigns; </a:t>
            </a:r>
          </a:p>
          <a:p>
            <a:r>
              <a:rPr lang="en-GB" sz="1200" dirty="0" smtClean="0"/>
              <a:t>2.3.2 the </a:t>
            </a:r>
            <a:r>
              <a:rPr lang="en-GB" sz="1200" dirty="0"/>
              <a:t>emergence of the gay rights movement; </a:t>
            </a:r>
          </a:p>
          <a:p>
            <a:r>
              <a:rPr lang="en-GB" sz="1200" dirty="0" smtClean="0"/>
              <a:t>2.3.3 achievements</a:t>
            </a:r>
            <a:r>
              <a:rPr lang="en-GB" sz="1200" dirty="0"/>
              <a:t>, and limits to success, of minority campaigns</a:t>
            </a:r>
          </a:p>
          <a:p>
            <a:pPr marL="342900" indent="-342900">
              <a:buFont typeface="+mj-lt"/>
              <a:buAutoNum type="arabicPeriod"/>
            </a:pPr>
            <a:endParaRPr lang="en-GB" sz="1200" dirty="0"/>
          </a:p>
        </p:txBody>
      </p:sp>
      <p:sp>
        <p:nvSpPr>
          <p:cNvPr id="6" name="Rectangle 5"/>
          <p:cNvSpPr/>
          <p:nvPr/>
        </p:nvSpPr>
        <p:spPr>
          <a:xfrm>
            <a:off x="5939246" y="369332"/>
            <a:ext cx="6096000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200" b="1" u="sng" dirty="0" smtClean="0"/>
              <a:t>3 Society and culture in change, 1917–80 </a:t>
            </a:r>
            <a:endParaRPr lang="en-GB" sz="1200" b="1" u="sng" dirty="0"/>
          </a:p>
          <a:p>
            <a:r>
              <a:rPr lang="en-GB" sz="1200" u="sng" dirty="0"/>
              <a:t>3.1 The changing position of women, 1917–80: </a:t>
            </a:r>
          </a:p>
          <a:p>
            <a:r>
              <a:rPr lang="en-GB" sz="1200" dirty="0" smtClean="0"/>
              <a:t>3.1.1 impact of the Roaring Twenties, Great Depression and New Deal on women; </a:t>
            </a:r>
          </a:p>
          <a:p>
            <a:r>
              <a:rPr lang="en-GB" sz="1200" dirty="0" smtClean="0"/>
              <a:t>3.1.2 impact of the Second World War and suburban life, 1941–60; </a:t>
            </a:r>
          </a:p>
          <a:p>
            <a:r>
              <a:rPr lang="en-GB" sz="1200" dirty="0" smtClean="0"/>
              <a:t>3.1.3 emergence of the women’s liberation movement and its achievements; </a:t>
            </a:r>
          </a:p>
          <a:p>
            <a:r>
              <a:rPr lang="en-GB" sz="1200" dirty="0" smtClean="0"/>
              <a:t>3.1.4 extent of women’s advancement, 1961–80. </a:t>
            </a:r>
          </a:p>
          <a:p>
            <a:endParaRPr lang="en-GB" sz="1200" dirty="0"/>
          </a:p>
          <a:p>
            <a:r>
              <a:rPr lang="en-GB" sz="1200" u="sng" dirty="0" smtClean="0"/>
              <a:t>3.2 The impact of immigration</a:t>
            </a:r>
            <a:r>
              <a:rPr lang="en-GB" sz="1200" u="sng" dirty="0"/>
              <a:t> </a:t>
            </a:r>
            <a:r>
              <a:rPr lang="en-GB" sz="1200" u="sng" dirty="0" smtClean="0"/>
              <a:t>1917–80: </a:t>
            </a:r>
          </a:p>
          <a:p>
            <a:r>
              <a:rPr lang="en-GB" sz="1200" dirty="0" smtClean="0"/>
              <a:t>3.2.1 the nature of, and response to, immigration in the 1920s;</a:t>
            </a:r>
          </a:p>
          <a:p>
            <a:r>
              <a:rPr lang="en-GB" sz="1200" dirty="0" smtClean="0"/>
              <a:t>3.2.2 the impact on urban life, 1919–41; </a:t>
            </a:r>
          </a:p>
          <a:p>
            <a:r>
              <a:rPr lang="en-GB" sz="1200" dirty="0" smtClean="0"/>
              <a:t>3.2.3 the impact of the Second World War, government policy and its consequences, 1941–80. </a:t>
            </a:r>
          </a:p>
          <a:p>
            <a:endParaRPr lang="en-GB" sz="1200" dirty="0"/>
          </a:p>
          <a:p>
            <a:r>
              <a:rPr lang="en-GB" sz="1200" u="sng" dirty="0" smtClean="0"/>
              <a:t>3.3 The influence of popular culture and news media: </a:t>
            </a:r>
          </a:p>
          <a:p>
            <a:r>
              <a:rPr lang="en-GB" sz="1200" dirty="0" smtClean="0"/>
              <a:t>3.3..1 the social impact of cinema, popular music and radio, 1917–50; </a:t>
            </a:r>
          </a:p>
          <a:p>
            <a:r>
              <a:rPr lang="en-GB" sz="1200" dirty="0" smtClean="0"/>
              <a:t>3.3.2 the social impact of television from the 1950s; </a:t>
            </a:r>
          </a:p>
          <a:p>
            <a:r>
              <a:rPr lang="en-GB" sz="1200" dirty="0" smtClean="0"/>
              <a:t>3.3.3 the influence of broadcast news, 1920–80.</a:t>
            </a:r>
          </a:p>
          <a:p>
            <a:pPr marL="342900" indent="-342900">
              <a:buFont typeface="+mj-lt"/>
              <a:buAutoNum type="arabicPeriod"/>
            </a:pPr>
            <a:endParaRPr lang="en-GB" sz="1200" dirty="0"/>
          </a:p>
          <a:p>
            <a:pPr algn="ctr"/>
            <a:r>
              <a:rPr lang="en-GB" sz="1200" b="1" u="sng" dirty="0"/>
              <a:t>4 The changing quality of life, 1917–80 </a:t>
            </a:r>
          </a:p>
          <a:p>
            <a:r>
              <a:rPr lang="en-GB" sz="1200" u="sng" dirty="0" smtClean="0"/>
              <a:t>4.1 Economic </a:t>
            </a:r>
            <a:r>
              <a:rPr lang="en-GB" sz="1200" u="sng" dirty="0"/>
              <a:t>influences: </a:t>
            </a:r>
          </a:p>
          <a:p>
            <a:r>
              <a:rPr lang="en-GB" sz="1200" dirty="0" smtClean="0"/>
              <a:t>4.1.1 impact </a:t>
            </a:r>
            <a:r>
              <a:rPr lang="en-GB" sz="1200" dirty="0"/>
              <a:t>of boom, bust and recovery, 1917–41; </a:t>
            </a:r>
          </a:p>
          <a:p>
            <a:r>
              <a:rPr lang="en-GB" sz="1200" dirty="0" smtClean="0"/>
              <a:t>4.1.2 the </a:t>
            </a:r>
            <a:r>
              <a:rPr lang="en-GB" sz="1200" dirty="0"/>
              <a:t>impact of the Second World War, post-war affluence and growth, 1941–69; </a:t>
            </a:r>
          </a:p>
          <a:p>
            <a:r>
              <a:rPr lang="en-GB" sz="1200" dirty="0" smtClean="0"/>
              <a:t>4.1.3 the </a:t>
            </a:r>
            <a:r>
              <a:rPr lang="en-GB" sz="1200" dirty="0"/>
              <a:t>challenges of the 1970s. </a:t>
            </a:r>
          </a:p>
          <a:p>
            <a:endParaRPr lang="en-GB" sz="1200" dirty="0"/>
          </a:p>
          <a:p>
            <a:r>
              <a:rPr lang="en-GB" sz="1200" u="sng" dirty="0" smtClean="0"/>
              <a:t>4.2  </a:t>
            </a:r>
            <a:r>
              <a:rPr lang="en-GB" sz="1200" u="sng" dirty="0"/>
              <a:t>Changing living standards: </a:t>
            </a:r>
          </a:p>
          <a:p>
            <a:r>
              <a:rPr lang="en-GB" sz="1200" dirty="0" smtClean="0"/>
              <a:t>4.2.1 fluctuations </a:t>
            </a:r>
            <a:r>
              <a:rPr lang="en-GB" sz="1200" dirty="0"/>
              <a:t>in the standard of living, 1917–41; </a:t>
            </a:r>
          </a:p>
          <a:p>
            <a:r>
              <a:rPr lang="en-GB" sz="1200" dirty="0" smtClean="0"/>
              <a:t>4.2.2 the </a:t>
            </a:r>
            <a:r>
              <a:rPr lang="en-GB" sz="1200" dirty="0"/>
              <a:t>impact of the Second World War and the growth of a consumer society, 1941–60; </a:t>
            </a:r>
          </a:p>
          <a:p>
            <a:r>
              <a:rPr lang="en-GB" sz="1200" dirty="0" smtClean="0"/>
              <a:t>4.2.3 living </a:t>
            </a:r>
            <a:r>
              <a:rPr lang="en-GB" sz="1200" dirty="0"/>
              <a:t>standards, 1961–80, including the impact of anti-poverty policies and economic divisions. </a:t>
            </a:r>
          </a:p>
          <a:p>
            <a:endParaRPr lang="en-GB" sz="1200" dirty="0"/>
          </a:p>
          <a:p>
            <a:r>
              <a:rPr lang="en-GB" sz="1200" u="sng" dirty="0" smtClean="0"/>
              <a:t>4.3 Leisure </a:t>
            </a:r>
            <a:r>
              <a:rPr lang="en-GB" sz="1200" u="sng" dirty="0"/>
              <a:t>and travel: </a:t>
            </a:r>
          </a:p>
          <a:p>
            <a:r>
              <a:rPr lang="en-GB" sz="1200" dirty="0" smtClean="0"/>
              <a:t>4.3.1 the </a:t>
            </a:r>
            <a:r>
              <a:rPr lang="en-GB" sz="1200" dirty="0"/>
              <a:t>reasons for, and the impact of, increased leisure time, 1917–80; </a:t>
            </a:r>
          </a:p>
          <a:p>
            <a:r>
              <a:rPr lang="en-GB" sz="1200" dirty="0" smtClean="0"/>
              <a:t>4.3.2 the </a:t>
            </a:r>
            <a:r>
              <a:rPr lang="en-GB" sz="1200" dirty="0"/>
              <a:t>growth of spectator sports; </a:t>
            </a:r>
          </a:p>
          <a:p>
            <a:r>
              <a:rPr lang="en-GB" sz="1200" dirty="0" smtClean="0"/>
              <a:t>4.3.3 the </a:t>
            </a:r>
            <a:r>
              <a:rPr lang="en-GB" sz="1200" dirty="0"/>
              <a:t>development, and influence, of a car-owning culture and improved air travel.</a:t>
            </a:r>
          </a:p>
          <a:p>
            <a:endParaRPr lang="en-GB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1149531" y="0"/>
            <a:ext cx="9039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Specification in Bullet Points</a:t>
            </a:r>
            <a:endParaRPr lang="en-GB" sz="24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256313" y="3501100"/>
            <a:ext cx="5682933" cy="32392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011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66590" y="2283007"/>
            <a:ext cx="170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u="sng" dirty="0" smtClean="0"/>
              <a:t>1 The changing political environment, 1917–80</a:t>
            </a:r>
            <a:endParaRPr lang="en-GB" sz="900" u="sng" dirty="0" smtClean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3975234" y="2714510"/>
            <a:ext cx="1315458" cy="692940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6765721" y="2651305"/>
            <a:ext cx="1492755" cy="806525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6017490" y="1062182"/>
            <a:ext cx="1" cy="1043709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250515" y="723464"/>
            <a:ext cx="32573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u="sng" dirty="0"/>
              <a:t>1.1 A changing presidency: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338758" y="3354487"/>
            <a:ext cx="219002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u="sng" dirty="0"/>
              <a:t>1.2  Influences on the political landscape</a:t>
            </a:r>
            <a:r>
              <a:rPr lang="en-GB" sz="900" u="sng" dirty="0"/>
              <a:t>: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181414" y="3360017"/>
            <a:ext cx="227498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u="sng" dirty="0"/>
              <a:t>1.3 The impact of war on domestic politics: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96844" y="695572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/>
              <a:t>1.1.1 Republicanism </a:t>
            </a:r>
            <a:r>
              <a:rPr lang="en-GB" sz="900" dirty="0"/>
              <a:t>to 1933;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75491" y="1818477"/>
            <a:ext cx="17267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1.1.2 the influence of Roosevelt; </a:t>
            </a:r>
            <a:endParaRPr lang="en-GB" sz="900" dirty="0"/>
          </a:p>
        </p:txBody>
      </p:sp>
      <p:sp>
        <p:nvSpPr>
          <p:cNvPr id="25" name="Rectangle 24"/>
          <p:cNvSpPr/>
          <p:nvPr/>
        </p:nvSpPr>
        <p:spPr>
          <a:xfrm>
            <a:off x="7599403" y="347564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/>
              <a:t>1.1.3 changing styles of presidential leadership, 1945–72;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541916" y="1710908"/>
            <a:ext cx="205697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1.1.4  a decline in confidence, 1968–80. </a:t>
            </a:r>
            <a:endParaRPr lang="en-GB" sz="900" dirty="0"/>
          </a:p>
        </p:txBody>
      </p:sp>
      <p:sp>
        <p:nvSpPr>
          <p:cNvPr id="28" name="Rectangle 27"/>
          <p:cNvSpPr/>
          <p:nvPr/>
        </p:nvSpPr>
        <p:spPr>
          <a:xfrm>
            <a:off x="10958176" y="3503065"/>
            <a:ext cx="170363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/>
              <a:t>1.2.1 Economic Ideas</a:t>
            </a:r>
            <a:endParaRPr lang="en-GB" sz="900" dirty="0"/>
          </a:p>
        </p:txBody>
      </p:sp>
      <p:sp>
        <p:nvSpPr>
          <p:cNvPr id="29" name="Rectangle 28"/>
          <p:cNvSpPr/>
          <p:nvPr/>
        </p:nvSpPr>
        <p:spPr>
          <a:xfrm>
            <a:off x="6272503" y="4347956"/>
            <a:ext cx="24791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1.2.2 the Red Scares and anti-communism, 1917–80;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9030759" y="5214808"/>
            <a:ext cx="303876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1.2.3 </a:t>
            </a:r>
            <a:r>
              <a:rPr lang="en-GB" sz="900" dirty="0" smtClean="0"/>
              <a:t> Social ideas c1960–80</a:t>
            </a:r>
            <a:r>
              <a:rPr lang="en-GB" sz="900" dirty="0"/>
              <a:t>.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39691" y="3169821"/>
            <a:ext cx="233511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/>
              <a:t>1.3.1 Aftermath of WW1 1917–41; </a:t>
            </a:r>
            <a:endParaRPr lang="en-GB" sz="900" dirty="0"/>
          </a:p>
        </p:txBody>
      </p:sp>
      <p:sp>
        <p:nvSpPr>
          <p:cNvPr id="35" name="Rectangle 34"/>
          <p:cNvSpPr/>
          <p:nvPr/>
        </p:nvSpPr>
        <p:spPr>
          <a:xfrm>
            <a:off x="144826" y="5334155"/>
            <a:ext cx="227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/>
              <a:t>1.3.2 US emergence as a Cold War superpower from 1941 - 1950; </a:t>
            </a:r>
            <a:endParaRPr lang="en-GB" sz="900" dirty="0"/>
          </a:p>
        </p:txBody>
      </p:sp>
      <p:sp>
        <p:nvSpPr>
          <p:cNvPr id="36" name="Rectangle 35"/>
          <p:cNvSpPr/>
          <p:nvPr/>
        </p:nvSpPr>
        <p:spPr>
          <a:xfrm>
            <a:off x="3409158" y="5099392"/>
            <a:ext cx="14590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1.3.3 Fighting the Cold War</a:t>
            </a:r>
            <a:endParaRPr lang="en-GB" sz="900" dirty="0"/>
          </a:p>
        </p:txBody>
      </p:sp>
      <p:sp>
        <p:nvSpPr>
          <p:cNvPr id="6" name="TextBox 5"/>
          <p:cNvSpPr txBox="1"/>
          <p:nvPr/>
        </p:nvSpPr>
        <p:spPr>
          <a:xfrm>
            <a:off x="139691" y="539015"/>
            <a:ext cx="8991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Rise </a:t>
            </a:r>
            <a:endParaRPr lang="en-GB" sz="900" dirty="0"/>
          </a:p>
        </p:txBody>
      </p:sp>
      <p:sp>
        <p:nvSpPr>
          <p:cNvPr id="20" name="TextBox 19"/>
          <p:cNvSpPr txBox="1"/>
          <p:nvPr/>
        </p:nvSpPr>
        <p:spPr>
          <a:xfrm>
            <a:off x="857659" y="-45947"/>
            <a:ext cx="8991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Decline </a:t>
            </a:r>
            <a:endParaRPr lang="en-GB" sz="9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156059" y="1015822"/>
            <a:ext cx="2877954" cy="874346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3609351" y="807518"/>
            <a:ext cx="1424662" cy="1570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6695693" y="587686"/>
            <a:ext cx="1097151" cy="249624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675177" y="1015256"/>
            <a:ext cx="2758592" cy="646718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0" idx="2"/>
          </p:cNvCxnSpPr>
          <p:nvPr/>
        </p:nvCxnSpPr>
        <p:spPr>
          <a:xfrm flipH="1" flipV="1">
            <a:off x="1307248" y="184885"/>
            <a:ext cx="594998" cy="374292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510139" y="633957"/>
            <a:ext cx="1246697" cy="182640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225283" y="2704920"/>
            <a:ext cx="151515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1920s Rugged Individualism </a:t>
            </a:r>
            <a:endParaRPr lang="en-GB" sz="900" dirty="0"/>
          </a:p>
        </p:txBody>
      </p:sp>
      <p:sp>
        <p:nvSpPr>
          <p:cNvPr id="22" name="Rectangle 21"/>
          <p:cNvSpPr/>
          <p:nvPr/>
        </p:nvSpPr>
        <p:spPr>
          <a:xfrm>
            <a:off x="10380049" y="4247391"/>
            <a:ext cx="96051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1930s New </a:t>
            </a:r>
            <a:r>
              <a:rPr lang="en-GB" sz="900" dirty="0"/>
              <a:t>Deal 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996592" y="5798931"/>
            <a:ext cx="126188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Conservative reaction</a:t>
            </a:r>
            <a:r>
              <a:rPr lang="en-GB" sz="900" dirty="0"/>
              <a:t>, 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0663599" y="5814255"/>
            <a:ext cx="6447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liberalism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569397" y="6404824"/>
            <a:ext cx="95891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Counter-culture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72390" y="3953965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/>
              <a:t>Commitment to isolationism </a:t>
            </a:r>
            <a:endParaRPr lang="en-GB" sz="900" dirty="0"/>
          </a:p>
        </p:txBody>
      </p:sp>
      <p:sp>
        <p:nvSpPr>
          <p:cNvPr id="42" name="Rectangle 41"/>
          <p:cNvSpPr/>
          <p:nvPr/>
        </p:nvSpPr>
        <p:spPr>
          <a:xfrm>
            <a:off x="1309036" y="2744490"/>
            <a:ext cx="175400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Reasons for </a:t>
            </a:r>
            <a:r>
              <a:rPr lang="en-GB" sz="900" dirty="0"/>
              <a:t>a return to ‘normalcy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532442" y="6289408"/>
            <a:ext cx="126829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Vietnam and its impact</a:t>
            </a:r>
            <a:endParaRPr lang="en-GB" sz="900" dirty="0"/>
          </a:p>
        </p:txBody>
      </p:sp>
      <p:sp>
        <p:nvSpPr>
          <p:cNvPr id="44" name="Rectangle 43"/>
          <p:cNvSpPr/>
          <p:nvPr/>
        </p:nvSpPr>
        <p:spPr>
          <a:xfrm>
            <a:off x="2265896" y="6364166"/>
            <a:ext cx="114326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Korea and its impact</a:t>
            </a:r>
            <a:endParaRPr lang="en-GB" sz="900" dirty="0"/>
          </a:p>
        </p:txBody>
      </p:sp>
      <p:cxnSp>
        <p:nvCxnSpPr>
          <p:cNvPr id="45" name="Straight Arrow Connector 44"/>
          <p:cNvCxnSpPr>
            <a:stCxn id="13" idx="1"/>
          </p:cNvCxnSpPr>
          <p:nvPr/>
        </p:nvCxnSpPr>
        <p:spPr>
          <a:xfrm flipH="1" flipV="1">
            <a:off x="1973912" y="3328528"/>
            <a:ext cx="1207502" cy="146905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1902246" y="3627834"/>
            <a:ext cx="1431568" cy="1586335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36" idx="0"/>
          </p:cNvCxnSpPr>
          <p:nvPr/>
        </p:nvCxnSpPr>
        <p:spPr>
          <a:xfrm>
            <a:off x="4107655" y="3609221"/>
            <a:ext cx="31030" cy="1490171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659601" y="2872637"/>
            <a:ext cx="379267" cy="24453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806582" y="3442965"/>
            <a:ext cx="366137" cy="418252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3022333" y="5425523"/>
            <a:ext cx="954616" cy="819296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296668" y="5460785"/>
            <a:ext cx="949316" cy="709009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7297785" y="3549106"/>
            <a:ext cx="2104954" cy="700880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28" idx="1"/>
          </p:cNvCxnSpPr>
          <p:nvPr/>
        </p:nvCxnSpPr>
        <p:spPr>
          <a:xfrm>
            <a:off x="10486246" y="3501024"/>
            <a:ext cx="471930" cy="11745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9709455" y="3660296"/>
            <a:ext cx="20481" cy="1439096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40" idx="0"/>
          </p:cNvCxnSpPr>
          <p:nvPr/>
        </p:nvCxnSpPr>
        <p:spPr>
          <a:xfrm flipH="1">
            <a:off x="9048856" y="5512404"/>
            <a:ext cx="660600" cy="892420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8350262" y="5433265"/>
            <a:ext cx="731730" cy="365666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39" idx="0"/>
          </p:cNvCxnSpPr>
          <p:nvPr/>
        </p:nvCxnSpPr>
        <p:spPr>
          <a:xfrm>
            <a:off x="10371681" y="5471746"/>
            <a:ext cx="614282" cy="342509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 flipV="1">
            <a:off x="10630979" y="2994905"/>
            <a:ext cx="890077" cy="531685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10958176" y="3698628"/>
            <a:ext cx="570380" cy="480148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909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66590" y="2283007"/>
            <a:ext cx="170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u="sng" dirty="0" smtClean="0"/>
              <a:t>2 The quest for civil rights, 1917–80 </a:t>
            </a:r>
            <a:endParaRPr lang="en-GB" sz="900" b="1" u="sng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3936733" y="2714510"/>
            <a:ext cx="1353959" cy="519578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6765721" y="2651305"/>
            <a:ext cx="1319500" cy="582783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6045199" y="1766907"/>
            <a:ext cx="0" cy="471167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807855" y="1245748"/>
            <a:ext cx="6096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dirty="0"/>
              <a:t>2.1 </a:t>
            </a:r>
            <a:r>
              <a:rPr lang="en-GB" sz="900" b="1" u="sng" dirty="0"/>
              <a:t>Black American civil rights, c1917–55: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03559" y="1160561"/>
            <a:ext cx="28205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 smtClean="0"/>
              <a:t>2.1.3  Changing tactics, 1917–55. </a:t>
            </a:r>
            <a:endParaRPr lang="en-GB" sz="900" dirty="0"/>
          </a:p>
        </p:txBody>
      </p:sp>
      <p:sp>
        <p:nvSpPr>
          <p:cNvPr id="15" name="Rectangle 14"/>
          <p:cNvSpPr/>
          <p:nvPr/>
        </p:nvSpPr>
        <p:spPr>
          <a:xfrm>
            <a:off x="397164" y="1231768"/>
            <a:ext cx="293716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 smtClean="0"/>
              <a:t>2.1.1 Life for African Americans, 1917–32;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89664" y="758634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900" dirty="0" smtClean="0"/>
              <a:t>2.1.2 1933 – 1953;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49239" y="3301997"/>
            <a:ext cx="229742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900" b="1" u="sng" dirty="0" smtClean="0"/>
              <a:t>2.3 The search for minority rights, 1960–80: </a:t>
            </a:r>
            <a:endParaRPr lang="en-GB" sz="900" b="1" u="sng" dirty="0"/>
          </a:p>
        </p:txBody>
      </p:sp>
      <p:sp>
        <p:nvSpPr>
          <p:cNvPr id="19" name="Rectangle 18"/>
          <p:cNvSpPr/>
          <p:nvPr/>
        </p:nvSpPr>
        <p:spPr>
          <a:xfrm>
            <a:off x="2495331" y="3907574"/>
            <a:ext cx="410094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/>
              <a:t>2.3.1 </a:t>
            </a:r>
            <a:r>
              <a:rPr lang="en-GB" sz="900" dirty="0" smtClean="0"/>
              <a:t>Hispanic American campaign </a:t>
            </a:r>
            <a:endParaRPr lang="en-GB" sz="900" dirty="0"/>
          </a:p>
        </p:txBody>
      </p:sp>
      <p:sp>
        <p:nvSpPr>
          <p:cNvPr id="20" name="Rectangle 19"/>
          <p:cNvSpPr/>
          <p:nvPr/>
        </p:nvSpPr>
        <p:spPr>
          <a:xfrm>
            <a:off x="534035" y="6099579"/>
            <a:ext cx="253146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900" dirty="0" smtClean="0"/>
              <a:t>2.3.2 the emergence of the gay rights movement; </a:t>
            </a:r>
            <a:endParaRPr lang="en-GB" sz="900" dirty="0"/>
          </a:p>
        </p:txBody>
      </p:sp>
      <p:sp>
        <p:nvSpPr>
          <p:cNvPr id="21" name="Rectangle 20"/>
          <p:cNvSpPr/>
          <p:nvPr/>
        </p:nvSpPr>
        <p:spPr>
          <a:xfrm>
            <a:off x="3115007" y="5464267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900" dirty="0" smtClean="0"/>
              <a:t>2.3.3 minority campaigns</a:t>
            </a:r>
            <a:endParaRPr lang="en-GB" sz="900" dirty="0"/>
          </a:p>
        </p:txBody>
      </p:sp>
      <p:sp>
        <p:nvSpPr>
          <p:cNvPr id="22" name="Rectangle 21"/>
          <p:cNvSpPr/>
          <p:nvPr/>
        </p:nvSpPr>
        <p:spPr>
          <a:xfrm>
            <a:off x="6765721" y="3260214"/>
            <a:ext cx="21531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b="1" dirty="0" smtClean="0"/>
              <a:t>2.2 </a:t>
            </a:r>
            <a:r>
              <a:rPr lang="en-GB" sz="900" b="1" u="sng" dirty="0" smtClean="0"/>
              <a:t>Black American civil rights, c1955–80:</a:t>
            </a:r>
            <a:endParaRPr lang="en-GB" sz="900" b="1" u="sng" dirty="0"/>
          </a:p>
        </p:txBody>
      </p:sp>
      <p:sp>
        <p:nvSpPr>
          <p:cNvPr id="24" name="Rectangle 23"/>
          <p:cNvSpPr/>
          <p:nvPr/>
        </p:nvSpPr>
        <p:spPr>
          <a:xfrm>
            <a:off x="8743768" y="5325767"/>
            <a:ext cx="21803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/>
              <a:t>2.2.2 the impact of civil rights legislation, 1955–80. </a:t>
            </a:r>
            <a:endParaRPr lang="en-GB" sz="900" dirty="0"/>
          </a:p>
        </p:txBody>
      </p:sp>
      <p:sp>
        <p:nvSpPr>
          <p:cNvPr id="25" name="Rectangle 24"/>
          <p:cNvSpPr/>
          <p:nvPr/>
        </p:nvSpPr>
        <p:spPr>
          <a:xfrm>
            <a:off x="9122063" y="3513390"/>
            <a:ext cx="24541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2.2.1 changing patterns and </a:t>
            </a:r>
            <a:r>
              <a:rPr lang="en-GB" sz="900" dirty="0" smtClean="0"/>
              <a:t>approaches </a:t>
            </a:r>
            <a:r>
              <a:rPr lang="en-GB" sz="900" dirty="0"/>
              <a:t>1955–68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566493" y="2599094"/>
            <a:ext cx="15536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Southern-based </a:t>
            </a:r>
            <a:r>
              <a:rPr lang="en-GB" sz="900" dirty="0"/>
              <a:t>campaigning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0640899" y="4126354"/>
            <a:ext cx="14542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Emergence </a:t>
            </a:r>
            <a:r>
              <a:rPr lang="en-GB" sz="900" dirty="0"/>
              <a:t>of Black Power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781963" y="2541528"/>
            <a:ext cx="131318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King’s northern strategy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467469" y="6144481"/>
            <a:ext cx="9028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 </a:t>
            </a:r>
            <a:r>
              <a:rPr lang="en-GB" sz="900" dirty="0" smtClean="0"/>
              <a:t>Achievements </a:t>
            </a:r>
            <a:endParaRPr lang="en-GB" sz="900" dirty="0"/>
          </a:p>
        </p:txBody>
      </p:sp>
      <p:sp>
        <p:nvSpPr>
          <p:cNvPr id="30" name="Rectangle 29"/>
          <p:cNvSpPr/>
          <p:nvPr/>
        </p:nvSpPr>
        <p:spPr>
          <a:xfrm>
            <a:off x="10846656" y="6045989"/>
            <a:ext cx="9637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Limits to </a:t>
            </a:r>
            <a:r>
              <a:rPr lang="en-GB" sz="900" dirty="0"/>
              <a:t>success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224817" y="6161405"/>
            <a:ext cx="9028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 </a:t>
            </a:r>
            <a:r>
              <a:rPr lang="en-GB" sz="900" dirty="0" smtClean="0"/>
              <a:t>Achievements </a:t>
            </a:r>
            <a:endParaRPr lang="en-GB" sz="900" dirty="0"/>
          </a:p>
        </p:txBody>
      </p:sp>
      <p:sp>
        <p:nvSpPr>
          <p:cNvPr id="32" name="Rectangle 31"/>
          <p:cNvSpPr/>
          <p:nvPr/>
        </p:nvSpPr>
        <p:spPr>
          <a:xfrm>
            <a:off x="5937664" y="6194541"/>
            <a:ext cx="9637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Limits to </a:t>
            </a:r>
            <a:r>
              <a:rPr lang="en-GB" sz="900" dirty="0"/>
              <a:t>success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14179" y="3969688"/>
            <a:ext cx="17123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2.3.1 </a:t>
            </a:r>
            <a:r>
              <a:rPr lang="en-GB" sz="900" dirty="0" smtClean="0"/>
              <a:t>Native </a:t>
            </a:r>
            <a:r>
              <a:rPr lang="en-GB" sz="900" dirty="0"/>
              <a:t>American Campaign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3914" y="4672268"/>
            <a:ext cx="73289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Reasons for</a:t>
            </a:r>
            <a:endParaRPr lang="en-GB" sz="900" dirty="0"/>
          </a:p>
        </p:txBody>
      </p:sp>
      <p:sp>
        <p:nvSpPr>
          <p:cNvPr id="35" name="Rectangle 34"/>
          <p:cNvSpPr/>
          <p:nvPr/>
        </p:nvSpPr>
        <p:spPr>
          <a:xfrm>
            <a:off x="1177720" y="4606414"/>
            <a:ext cx="12939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Nature of the campaign</a:t>
            </a:r>
            <a:endParaRPr lang="en-GB" sz="900" dirty="0"/>
          </a:p>
        </p:txBody>
      </p:sp>
      <p:sp>
        <p:nvSpPr>
          <p:cNvPr id="36" name="Rectangle 35"/>
          <p:cNvSpPr/>
          <p:nvPr/>
        </p:nvSpPr>
        <p:spPr>
          <a:xfrm>
            <a:off x="3437449" y="4552181"/>
            <a:ext cx="73289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Reasons for</a:t>
            </a:r>
            <a:endParaRPr lang="en-GB" sz="900" dirty="0"/>
          </a:p>
        </p:txBody>
      </p:sp>
      <p:sp>
        <p:nvSpPr>
          <p:cNvPr id="37" name="Rectangle 36"/>
          <p:cNvSpPr/>
          <p:nvPr/>
        </p:nvSpPr>
        <p:spPr>
          <a:xfrm>
            <a:off x="4466201" y="4625560"/>
            <a:ext cx="129394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Nature of the campaign</a:t>
            </a:r>
            <a:endParaRPr lang="en-GB" sz="9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2941821" y="1372306"/>
            <a:ext cx="1833830" cy="2987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23401" y="34740"/>
            <a:ext cx="155844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I</a:t>
            </a:r>
            <a:r>
              <a:rPr lang="en-GB" sz="900" dirty="0" smtClean="0"/>
              <a:t>mpact </a:t>
            </a:r>
            <a:r>
              <a:rPr lang="en-GB" sz="900" dirty="0"/>
              <a:t>of northern migration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97951" y="365134"/>
            <a:ext cx="128592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impact of the New Deal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66590" y="-39114"/>
            <a:ext cx="127470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the Second World War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685046" y="240558"/>
            <a:ext cx="126989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the Truman presidency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972769" y="193678"/>
            <a:ext cx="97174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Legal challenges </a:t>
            </a:r>
            <a:endParaRPr lang="en-GB" sz="900" dirty="0"/>
          </a:p>
        </p:txBody>
      </p:sp>
      <p:sp>
        <p:nvSpPr>
          <p:cNvPr id="23" name="Rectangle 22"/>
          <p:cNvSpPr/>
          <p:nvPr/>
        </p:nvSpPr>
        <p:spPr>
          <a:xfrm>
            <a:off x="11031554" y="1303772"/>
            <a:ext cx="9156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To direct </a:t>
            </a:r>
            <a:r>
              <a:rPr lang="en-GB" sz="900" dirty="0"/>
              <a:t>action</a:t>
            </a:r>
          </a:p>
        </p:txBody>
      </p:sp>
      <p:cxnSp>
        <p:nvCxnSpPr>
          <p:cNvPr id="39" name="Straight Arrow Connector 38"/>
          <p:cNvCxnSpPr>
            <a:endCxn id="16" idx="2"/>
          </p:cNvCxnSpPr>
          <p:nvPr/>
        </p:nvCxnSpPr>
        <p:spPr>
          <a:xfrm flipH="1" flipV="1">
            <a:off x="5937664" y="989466"/>
            <a:ext cx="22996" cy="248252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25" idx="1"/>
          </p:cNvCxnSpPr>
          <p:nvPr/>
        </p:nvCxnSpPr>
        <p:spPr>
          <a:xfrm>
            <a:off x="8388834" y="3532829"/>
            <a:ext cx="733229" cy="16522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7" idx="2"/>
          </p:cNvCxnSpPr>
          <p:nvPr/>
        </p:nvCxnSpPr>
        <p:spPr>
          <a:xfrm flipH="1" flipV="1">
            <a:off x="1002621" y="265572"/>
            <a:ext cx="617328" cy="912494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53092" y="2130582"/>
            <a:ext cx="95410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life in the South 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1002621" y="1515418"/>
            <a:ext cx="611063" cy="614873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11" idx="3"/>
          </p:cNvCxnSpPr>
          <p:nvPr/>
        </p:nvCxnSpPr>
        <p:spPr>
          <a:xfrm flipH="1" flipV="1">
            <a:off x="4283880" y="480550"/>
            <a:ext cx="1215604" cy="318512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5939446" y="200310"/>
            <a:ext cx="22996" cy="495380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6345296" y="469802"/>
            <a:ext cx="674252" cy="330009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9831476" y="365134"/>
            <a:ext cx="517677" cy="725313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23" idx="1"/>
          </p:cNvCxnSpPr>
          <p:nvPr/>
        </p:nvCxnSpPr>
        <p:spPr>
          <a:xfrm>
            <a:off x="10349153" y="1268983"/>
            <a:ext cx="682401" cy="150205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8252435" y="3698056"/>
            <a:ext cx="1837879" cy="1443045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6441298" y="3609377"/>
            <a:ext cx="1060097" cy="1628126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>
            <a:off x="5086392" y="5695099"/>
            <a:ext cx="603866" cy="465849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6333781" y="5736945"/>
            <a:ext cx="85746" cy="452730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>
            <a:off x="8884006" y="5736945"/>
            <a:ext cx="512756" cy="351798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endCxn id="30" idx="0"/>
          </p:cNvCxnSpPr>
          <p:nvPr/>
        </p:nvCxnSpPr>
        <p:spPr>
          <a:xfrm>
            <a:off x="10640899" y="5579683"/>
            <a:ext cx="687620" cy="466306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10398576" y="3752123"/>
            <a:ext cx="837514" cy="336461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9593235" y="2901986"/>
            <a:ext cx="403640" cy="616055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10928625" y="2844420"/>
            <a:ext cx="399893" cy="659776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1888745" y="3639137"/>
            <a:ext cx="1149705" cy="2379128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1401899" y="3576746"/>
            <a:ext cx="760636" cy="305976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610934" y="4264296"/>
            <a:ext cx="223476" cy="407972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1485092" y="4219728"/>
            <a:ext cx="199038" cy="407972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>
            <a:off x="3876912" y="4186612"/>
            <a:ext cx="223476" cy="407972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4837858" y="4219728"/>
            <a:ext cx="170946" cy="332453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402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66590" y="2283007"/>
            <a:ext cx="170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u="sng" dirty="0" smtClean="0"/>
              <a:t>3 Society and culture in change, 1917–80 </a:t>
            </a:r>
            <a:endParaRPr lang="en-GB" sz="900" b="1" u="sng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3936733" y="2714510"/>
            <a:ext cx="1353959" cy="519578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6765721" y="2651305"/>
            <a:ext cx="1319500" cy="582783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6045199" y="1766907"/>
            <a:ext cx="0" cy="471167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463801" y="45648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sz="900" dirty="0" smtClean="0"/>
          </a:p>
          <a:p>
            <a:r>
              <a:rPr lang="en-GB" sz="900" dirty="0" smtClean="0"/>
              <a:t>3.2.3 Immigration from 1941 – 80</a:t>
            </a:r>
            <a:endParaRPr lang="en-GB" sz="900" dirty="0"/>
          </a:p>
        </p:txBody>
      </p:sp>
      <p:sp>
        <p:nvSpPr>
          <p:cNvPr id="10" name="Rectangle 9"/>
          <p:cNvSpPr/>
          <p:nvPr/>
        </p:nvSpPr>
        <p:spPr>
          <a:xfrm>
            <a:off x="4845191" y="1464122"/>
            <a:ext cx="240001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u="sng" dirty="0" smtClean="0"/>
              <a:t>3.1 The changing position of women, 1917–80: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4401" y="1300302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/>
              <a:t>3.1.1 impact of the economy 1917 - 1941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42692" y="69800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/>
              <a:t>3.1.2 impact of the Second World War and suburban life, 1941–60;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490989" y="1878249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/>
              <a:t>3.1.4 extent of women’s advancement, 1961–80. </a:t>
            </a:r>
            <a:endParaRPr lang="en-GB" sz="900" dirty="0"/>
          </a:p>
        </p:txBody>
      </p:sp>
      <p:sp>
        <p:nvSpPr>
          <p:cNvPr id="14" name="Rectangle 13"/>
          <p:cNvSpPr/>
          <p:nvPr/>
        </p:nvSpPr>
        <p:spPr>
          <a:xfrm>
            <a:off x="6670401" y="17953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900" dirty="0" smtClean="0"/>
              <a:t>3.1.3 emergence of the women’s liberation movement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12232" y="3234830"/>
            <a:ext cx="271099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u="sng" dirty="0" smtClean="0"/>
              <a:t>3.3 The influence of popular culture and news media: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3936" y="4140072"/>
            <a:ext cx="17899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/>
              <a:t>3.3..1 the social impact of popular culture 1917–50;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164014" y="5743574"/>
            <a:ext cx="177271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900" dirty="0" smtClean="0"/>
          </a:p>
          <a:p>
            <a:r>
              <a:rPr lang="en-GB" sz="900" dirty="0" smtClean="0"/>
              <a:t>3.3.2 the social impact of television from the 1950s;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690522" y="4941214"/>
            <a:ext cx="17673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/>
              <a:t>3.3.3 the influence of broadcast news, 1920–80.</a:t>
            </a:r>
            <a:endParaRPr lang="en-GB" sz="900" dirty="0"/>
          </a:p>
        </p:txBody>
      </p:sp>
      <p:sp>
        <p:nvSpPr>
          <p:cNvPr id="19" name="Rectangle 18"/>
          <p:cNvSpPr/>
          <p:nvPr/>
        </p:nvSpPr>
        <p:spPr>
          <a:xfrm>
            <a:off x="7609088" y="3250334"/>
            <a:ext cx="20874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u="sng" dirty="0" smtClean="0"/>
              <a:t>3.2 The impact of immigration 1917–80: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448414" y="3987550"/>
            <a:ext cx="164660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3.2.1 immigration in the 1920s;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454764" y="5997490"/>
            <a:ext cx="20842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3.2.2 the impact on urban life, 1919–41; 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274786" y="397624"/>
            <a:ext cx="1334302" cy="1030694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2189353"/>
            <a:ext cx="99578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Roaring Twenties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073850" y="2638177"/>
            <a:ext cx="10246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Great Depression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66480" y="1890535"/>
            <a:ext cx="6591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New Deal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0596191" y="120874"/>
            <a:ext cx="8515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Achievements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0281699" y="1036496"/>
            <a:ext cx="6447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Successes</a:t>
            </a:r>
            <a:endParaRPr lang="en-GB" sz="900" dirty="0"/>
          </a:p>
        </p:txBody>
      </p:sp>
      <p:sp>
        <p:nvSpPr>
          <p:cNvPr id="27" name="Rectangle 26"/>
          <p:cNvSpPr/>
          <p:nvPr/>
        </p:nvSpPr>
        <p:spPr>
          <a:xfrm>
            <a:off x="10544557" y="2663728"/>
            <a:ext cx="4635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Limits</a:t>
            </a:r>
            <a:endParaRPr lang="en-GB" sz="900" dirty="0"/>
          </a:p>
        </p:txBody>
      </p:sp>
      <p:sp>
        <p:nvSpPr>
          <p:cNvPr id="28" name="Rectangle 27"/>
          <p:cNvSpPr/>
          <p:nvPr/>
        </p:nvSpPr>
        <p:spPr>
          <a:xfrm>
            <a:off x="10675858" y="4848269"/>
            <a:ext cx="124264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Response to migration</a:t>
            </a:r>
            <a:endParaRPr lang="en-GB" sz="900" dirty="0"/>
          </a:p>
        </p:txBody>
      </p:sp>
      <p:sp>
        <p:nvSpPr>
          <p:cNvPr id="29" name="Rectangle 28"/>
          <p:cNvSpPr/>
          <p:nvPr/>
        </p:nvSpPr>
        <p:spPr>
          <a:xfrm>
            <a:off x="10512980" y="3364091"/>
            <a:ext cx="13019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The nature of migration</a:t>
            </a:r>
            <a:endParaRPr lang="en-GB" sz="900" dirty="0"/>
          </a:p>
        </p:txBody>
      </p:sp>
      <p:sp>
        <p:nvSpPr>
          <p:cNvPr id="30" name="Rectangle 29"/>
          <p:cNvSpPr/>
          <p:nvPr/>
        </p:nvSpPr>
        <p:spPr>
          <a:xfrm>
            <a:off x="5521528" y="3382927"/>
            <a:ext cx="13909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the impact of the Second World War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209772" y="5671112"/>
            <a:ext cx="110799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Government </a:t>
            </a:r>
            <a:r>
              <a:rPr lang="en-GB" sz="900" dirty="0"/>
              <a:t>policy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666948" y="6176843"/>
            <a:ext cx="88678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 </a:t>
            </a:r>
            <a:r>
              <a:rPr lang="en-GB" sz="900" dirty="0" smtClean="0"/>
              <a:t>Consequences</a:t>
            </a:r>
            <a:endParaRPr lang="en-GB" sz="900" dirty="0"/>
          </a:p>
        </p:txBody>
      </p:sp>
      <p:sp>
        <p:nvSpPr>
          <p:cNvPr id="33" name="Rectangle 32"/>
          <p:cNvSpPr/>
          <p:nvPr/>
        </p:nvSpPr>
        <p:spPr>
          <a:xfrm>
            <a:off x="311348" y="4963685"/>
            <a:ext cx="52610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cinema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17515" y="5231627"/>
            <a:ext cx="87556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popular music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81988" y="3272229"/>
            <a:ext cx="42832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radio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4504623" y="401490"/>
            <a:ext cx="1241661" cy="1079265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7267634" y="1581108"/>
            <a:ext cx="1071058" cy="30942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 flipV="1">
            <a:off x="2863851" y="1413637"/>
            <a:ext cx="1931529" cy="102922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9" idx="0"/>
          </p:cNvCxnSpPr>
          <p:nvPr/>
        </p:nvCxnSpPr>
        <p:spPr>
          <a:xfrm flipH="1">
            <a:off x="497893" y="1645229"/>
            <a:ext cx="581266" cy="544124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672106" y="1604086"/>
            <a:ext cx="1039448" cy="956334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9470015" y="217326"/>
            <a:ext cx="1026861" cy="60511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095098" y="3550264"/>
            <a:ext cx="710178" cy="2236264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690522" y="3567593"/>
            <a:ext cx="922573" cy="1242364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7245207" y="4934173"/>
            <a:ext cx="395226" cy="673668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6670401" y="3805930"/>
            <a:ext cx="454369" cy="883511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8611985" y="3591966"/>
            <a:ext cx="1511482" cy="2260596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7245207" y="3509268"/>
            <a:ext cx="1031841" cy="1193585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10759297" y="3591966"/>
            <a:ext cx="248848" cy="375386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9367726" y="3501524"/>
            <a:ext cx="734184" cy="389649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9914021" y="2154953"/>
            <a:ext cx="761837" cy="40546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9751868" y="1332460"/>
            <a:ext cx="745008" cy="550910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306051" y="1605728"/>
            <a:ext cx="998450" cy="28480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0765599" y="4205610"/>
            <a:ext cx="512697" cy="635834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6670401" y="5989746"/>
            <a:ext cx="974775" cy="18709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995785" y="3544714"/>
            <a:ext cx="589123" cy="538054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33" idx="0"/>
          </p:cNvCxnSpPr>
          <p:nvPr/>
        </p:nvCxnSpPr>
        <p:spPr>
          <a:xfrm flipH="1">
            <a:off x="574401" y="4558504"/>
            <a:ext cx="65478" cy="405181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H="1">
            <a:off x="1335952" y="4604380"/>
            <a:ext cx="90798" cy="60291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 flipV="1">
            <a:off x="589555" y="3567593"/>
            <a:ext cx="176474" cy="519833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865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66590" y="2283007"/>
            <a:ext cx="170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u="sng" dirty="0" smtClean="0"/>
              <a:t>4 The changing quality of life, 1917–80 </a:t>
            </a:r>
            <a:endParaRPr lang="en-GB" sz="900" b="1" u="sng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4436076" y="2714510"/>
            <a:ext cx="854617" cy="518934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6765721" y="2651305"/>
            <a:ext cx="792487" cy="582139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6045199" y="1766907"/>
            <a:ext cx="0" cy="471167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985603" y="5339064"/>
            <a:ext cx="336665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 smtClean="0"/>
              <a:t>4.3.3 Travel </a:t>
            </a:r>
            <a:endParaRPr lang="en-GB" sz="900" dirty="0"/>
          </a:p>
        </p:txBody>
      </p:sp>
      <p:sp>
        <p:nvSpPr>
          <p:cNvPr id="8" name="Rectangle 7"/>
          <p:cNvSpPr/>
          <p:nvPr/>
        </p:nvSpPr>
        <p:spPr>
          <a:xfrm>
            <a:off x="5198106" y="4867455"/>
            <a:ext cx="368705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 smtClean="0"/>
              <a:t>4.2.3 living standards, 1961–80</a:t>
            </a:r>
            <a:endParaRPr lang="en-GB" sz="900" dirty="0"/>
          </a:p>
        </p:txBody>
      </p:sp>
      <p:sp>
        <p:nvSpPr>
          <p:cNvPr id="9" name="Rectangle 8"/>
          <p:cNvSpPr/>
          <p:nvPr/>
        </p:nvSpPr>
        <p:spPr>
          <a:xfrm>
            <a:off x="5290692" y="1460159"/>
            <a:ext cx="137249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900" u="sng" dirty="0" smtClean="0"/>
              <a:t>4.1 Economic influences: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76140" y="1186629"/>
            <a:ext cx="206178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900" dirty="0" smtClean="0"/>
              <a:t>4.1.1 impact of the economy, 1917–41;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28938" y="848488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900" dirty="0" smtClean="0"/>
              <a:t>4.1.2 the impact of the economy, 1941–69;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500568" y="1121614"/>
            <a:ext cx="177805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900" dirty="0" smtClean="0"/>
              <a:t>4.1.3 the challenges of the 1970s. </a:t>
            </a:r>
            <a:endParaRPr lang="en-GB" sz="900" dirty="0"/>
          </a:p>
        </p:txBody>
      </p:sp>
      <p:sp>
        <p:nvSpPr>
          <p:cNvPr id="13" name="Rectangle 12"/>
          <p:cNvSpPr/>
          <p:nvPr/>
        </p:nvSpPr>
        <p:spPr>
          <a:xfrm>
            <a:off x="6868390" y="3360039"/>
            <a:ext cx="163217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900" u="sng" dirty="0" smtClean="0"/>
              <a:t>4.2  Changing living standards: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684352" y="3049422"/>
            <a:ext cx="23296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 smtClean="0"/>
              <a:t>4.2.1 fluctuations in the standard of living, 1917–41;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813721" y="5930108"/>
            <a:ext cx="202859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 smtClean="0"/>
              <a:t>4.2.2 Living standards 1941 - 60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67858" y="3367984"/>
            <a:ext cx="12458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900" u="sng" dirty="0" smtClean="0"/>
              <a:t>4.3 Leisure and travel: </a:t>
            </a:r>
            <a:endParaRPr lang="en-GB" sz="900" u="sng" dirty="0"/>
          </a:p>
        </p:txBody>
      </p:sp>
      <p:sp>
        <p:nvSpPr>
          <p:cNvPr id="17" name="Rectangle 16"/>
          <p:cNvSpPr/>
          <p:nvPr/>
        </p:nvSpPr>
        <p:spPr>
          <a:xfrm>
            <a:off x="-256859" y="2934006"/>
            <a:ext cx="266232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 smtClean="0"/>
              <a:t>4.3.1 leisure time, 1917–80;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45675" y="4688332"/>
            <a:ext cx="19239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900" dirty="0" smtClean="0"/>
              <a:t>4.3.2 the growth of spectator sports; </a:t>
            </a:r>
          </a:p>
        </p:txBody>
      </p:sp>
      <p:sp>
        <p:nvSpPr>
          <p:cNvPr id="7" name="Rectangle 6"/>
          <p:cNvSpPr/>
          <p:nvPr/>
        </p:nvSpPr>
        <p:spPr>
          <a:xfrm>
            <a:off x="2782119" y="1904558"/>
            <a:ext cx="461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Boom</a:t>
            </a:r>
            <a:endParaRPr lang="en-GB" sz="900" dirty="0"/>
          </a:p>
        </p:txBody>
      </p:sp>
      <p:sp>
        <p:nvSpPr>
          <p:cNvPr id="19" name="Rectangle 18"/>
          <p:cNvSpPr/>
          <p:nvPr/>
        </p:nvSpPr>
        <p:spPr>
          <a:xfrm>
            <a:off x="420568" y="1582241"/>
            <a:ext cx="3914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Bust</a:t>
            </a:r>
            <a:endParaRPr lang="en-GB" sz="900" dirty="0"/>
          </a:p>
        </p:txBody>
      </p:sp>
      <p:sp>
        <p:nvSpPr>
          <p:cNvPr id="20" name="Rectangle 19"/>
          <p:cNvSpPr/>
          <p:nvPr/>
        </p:nvSpPr>
        <p:spPr>
          <a:xfrm>
            <a:off x="1790869" y="158922"/>
            <a:ext cx="6431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Recovery </a:t>
            </a:r>
            <a:endParaRPr lang="en-GB" sz="900" dirty="0"/>
          </a:p>
        </p:txBody>
      </p:sp>
      <p:sp>
        <p:nvSpPr>
          <p:cNvPr id="21" name="Rectangle 20"/>
          <p:cNvSpPr/>
          <p:nvPr/>
        </p:nvSpPr>
        <p:spPr>
          <a:xfrm>
            <a:off x="7194562" y="330261"/>
            <a:ext cx="143500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Post war economic growth</a:t>
            </a:r>
            <a:endParaRPr lang="en-GB" sz="900" dirty="0"/>
          </a:p>
        </p:txBody>
      </p:sp>
      <p:sp>
        <p:nvSpPr>
          <p:cNvPr id="22" name="Rectangle 21"/>
          <p:cNvSpPr/>
          <p:nvPr/>
        </p:nvSpPr>
        <p:spPr>
          <a:xfrm>
            <a:off x="3689333" y="373712"/>
            <a:ext cx="1066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Second World </a:t>
            </a:r>
            <a:r>
              <a:rPr lang="en-GB" sz="900" dirty="0" smtClean="0"/>
              <a:t>War</a:t>
            </a:r>
            <a:endParaRPr lang="en-GB" sz="900" dirty="0"/>
          </a:p>
        </p:txBody>
      </p:sp>
      <p:sp>
        <p:nvSpPr>
          <p:cNvPr id="23" name="Rectangle 22"/>
          <p:cNvSpPr/>
          <p:nvPr/>
        </p:nvSpPr>
        <p:spPr>
          <a:xfrm>
            <a:off x="5432558" y="0"/>
            <a:ext cx="108876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Post-war </a:t>
            </a:r>
            <a:r>
              <a:rPr lang="en-GB" sz="900" dirty="0"/>
              <a:t>affluence 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3537925" y="1254199"/>
            <a:ext cx="1628666" cy="326525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720562" y="1290181"/>
            <a:ext cx="1675293" cy="30449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012893" y="1185158"/>
            <a:ext cx="4597" cy="24992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9" idx="3"/>
          </p:cNvCxnSpPr>
          <p:nvPr/>
        </p:nvCxnSpPr>
        <p:spPr>
          <a:xfrm flipH="1">
            <a:off x="812022" y="1400293"/>
            <a:ext cx="611762" cy="297364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645280" y="1465308"/>
            <a:ext cx="283658" cy="347765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0" idx="2"/>
          </p:cNvCxnSpPr>
          <p:nvPr/>
        </p:nvCxnSpPr>
        <p:spPr>
          <a:xfrm flipH="1" flipV="1">
            <a:off x="2112432" y="389754"/>
            <a:ext cx="250923" cy="758322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4613713" y="604545"/>
            <a:ext cx="983523" cy="287394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1" idx="0"/>
            <a:endCxn id="23" idx="2"/>
          </p:cNvCxnSpPr>
          <p:nvPr/>
        </p:nvCxnSpPr>
        <p:spPr>
          <a:xfrm flipV="1">
            <a:off x="5976938" y="230832"/>
            <a:ext cx="0" cy="617656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6351010" y="561093"/>
            <a:ext cx="1074461" cy="352279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3" idx="3"/>
            <a:endCxn id="14" idx="1"/>
          </p:cNvCxnSpPr>
          <p:nvPr/>
        </p:nvCxnSpPr>
        <p:spPr>
          <a:xfrm flipV="1">
            <a:off x="8500568" y="3234088"/>
            <a:ext cx="1183784" cy="24136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11710443" y="3844635"/>
            <a:ext cx="461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Boom</a:t>
            </a:r>
            <a:endParaRPr lang="en-GB" sz="900" dirty="0"/>
          </a:p>
        </p:txBody>
      </p:sp>
      <p:sp>
        <p:nvSpPr>
          <p:cNvPr id="51" name="Rectangle 50"/>
          <p:cNvSpPr/>
          <p:nvPr/>
        </p:nvSpPr>
        <p:spPr>
          <a:xfrm>
            <a:off x="9348892" y="3522318"/>
            <a:ext cx="3914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Bust</a:t>
            </a:r>
            <a:endParaRPr lang="en-GB" sz="900" dirty="0"/>
          </a:p>
        </p:txBody>
      </p:sp>
      <p:sp>
        <p:nvSpPr>
          <p:cNvPr id="52" name="Rectangle 51"/>
          <p:cNvSpPr/>
          <p:nvPr/>
        </p:nvSpPr>
        <p:spPr>
          <a:xfrm>
            <a:off x="10719193" y="2098999"/>
            <a:ext cx="6431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Recovery </a:t>
            </a:r>
            <a:endParaRPr lang="en-GB" sz="900" dirty="0"/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9685670" y="3301452"/>
            <a:ext cx="611762" cy="297364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1518928" y="3366467"/>
            <a:ext cx="283658" cy="347765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10815782" y="2290913"/>
            <a:ext cx="170299" cy="654945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7799536" y="6419190"/>
            <a:ext cx="178180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 smtClean="0"/>
              <a:t>Impact </a:t>
            </a:r>
            <a:r>
              <a:rPr lang="en-GB" sz="900" dirty="0"/>
              <a:t>of the Second World War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0450562" y="4884898"/>
            <a:ext cx="167796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 smtClean="0"/>
              <a:t>Growth </a:t>
            </a:r>
            <a:r>
              <a:rPr lang="en-GB" sz="900" dirty="0"/>
              <a:t>of a consumer society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537923" y="6101193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900" dirty="0" smtClean="0"/>
              <a:t>Economic </a:t>
            </a:r>
            <a:r>
              <a:rPr lang="en-GB" sz="900" dirty="0"/>
              <a:t>divisions.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477530" y="3812004"/>
            <a:ext cx="1070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/>
              <a:t>The </a:t>
            </a:r>
            <a:r>
              <a:rPr lang="en-GB" sz="900" dirty="0"/>
              <a:t>impact of anti-poverty policies 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8187291" y="3658823"/>
            <a:ext cx="2263271" cy="2220712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8" idx="0"/>
          </p:cNvCxnSpPr>
          <p:nvPr/>
        </p:nvCxnSpPr>
        <p:spPr>
          <a:xfrm flipH="1">
            <a:off x="7041633" y="3658824"/>
            <a:ext cx="356678" cy="1208631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5" idx="0"/>
          </p:cNvCxnSpPr>
          <p:nvPr/>
        </p:nvCxnSpPr>
        <p:spPr>
          <a:xfrm flipV="1">
            <a:off x="10828020" y="5205436"/>
            <a:ext cx="249645" cy="724672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endCxn id="58" idx="3"/>
          </p:cNvCxnSpPr>
          <p:nvPr/>
        </p:nvCxnSpPr>
        <p:spPr>
          <a:xfrm flipH="1">
            <a:off x="9581342" y="6160940"/>
            <a:ext cx="1049018" cy="373666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 flipV="1">
            <a:off x="6169422" y="4219002"/>
            <a:ext cx="679806" cy="615245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6765721" y="5205436"/>
            <a:ext cx="195376" cy="808592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endCxn id="18" idx="0"/>
          </p:cNvCxnSpPr>
          <p:nvPr/>
        </p:nvCxnSpPr>
        <p:spPr>
          <a:xfrm flipH="1">
            <a:off x="1207638" y="3582017"/>
            <a:ext cx="2264337" cy="1106315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3048000" y="3105835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900" dirty="0" smtClean="0"/>
              <a:t>the, and, of.</a:t>
            </a:r>
            <a:endParaRPr lang="en-GB" sz="900" dirty="0"/>
          </a:p>
        </p:txBody>
      </p:sp>
      <p:sp>
        <p:nvSpPr>
          <p:cNvPr id="84" name="Rectangle 83"/>
          <p:cNvSpPr/>
          <p:nvPr/>
        </p:nvSpPr>
        <p:spPr>
          <a:xfrm>
            <a:off x="3795335" y="5324291"/>
            <a:ext cx="116089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A car-owning </a:t>
            </a:r>
            <a:r>
              <a:rPr lang="en-GB" sz="900" dirty="0"/>
              <a:t>culture</a:t>
            </a:r>
          </a:p>
        </p:txBody>
      </p:sp>
      <p:sp>
        <p:nvSpPr>
          <p:cNvPr id="85" name="Rectangle 84"/>
          <p:cNvSpPr/>
          <p:nvPr/>
        </p:nvSpPr>
        <p:spPr>
          <a:xfrm>
            <a:off x="3779634" y="4498123"/>
            <a:ext cx="95090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Its development</a:t>
            </a:r>
            <a:endParaRPr lang="en-GB" sz="900" dirty="0"/>
          </a:p>
        </p:txBody>
      </p:sp>
      <p:sp>
        <p:nvSpPr>
          <p:cNvPr id="86" name="Rectangle 85"/>
          <p:cNvSpPr/>
          <p:nvPr/>
        </p:nvSpPr>
        <p:spPr>
          <a:xfrm>
            <a:off x="3781984" y="6280690"/>
            <a:ext cx="75854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Its </a:t>
            </a:r>
            <a:r>
              <a:rPr lang="en-GB" sz="900" dirty="0"/>
              <a:t>influence</a:t>
            </a:r>
          </a:p>
        </p:txBody>
      </p:sp>
      <p:sp>
        <p:nvSpPr>
          <p:cNvPr id="87" name="Rectangle 86"/>
          <p:cNvSpPr/>
          <p:nvPr/>
        </p:nvSpPr>
        <p:spPr>
          <a:xfrm>
            <a:off x="191144" y="6219651"/>
            <a:ext cx="108395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Improved </a:t>
            </a:r>
            <a:r>
              <a:rPr lang="en-GB" sz="900" dirty="0"/>
              <a:t>air travel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2787109" y="3709286"/>
            <a:ext cx="947894" cy="158119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>
            <a:off x="1156285" y="5609732"/>
            <a:ext cx="1400542" cy="680161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endCxn id="84" idx="1"/>
          </p:cNvCxnSpPr>
          <p:nvPr/>
        </p:nvCxnSpPr>
        <p:spPr>
          <a:xfrm flipV="1">
            <a:off x="3111167" y="5439707"/>
            <a:ext cx="684168" cy="14773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V="1">
            <a:off x="4628748" y="4818447"/>
            <a:ext cx="16877" cy="511794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H="1">
            <a:off x="4628749" y="5731510"/>
            <a:ext cx="8437" cy="558383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2594682" y="2612735"/>
            <a:ext cx="17171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/>
              <a:t>Impact of increased leisure time </a:t>
            </a:r>
            <a:endParaRPr lang="en-GB" sz="900" dirty="0"/>
          </a:p>
        </p:txBody>
      </p:sp>
      <p:sp>
        <p:nvSpPr>
          <p:cNvPr id="103" name="Rectangle 102"/>
          <p:cNvSpPr/>
          <p:nvPr/>
        </p:nvSpPr>
        <p:spPr>
          <a:xfrm>
            <a:off x="296351" y="3553321"/>
            <a:ext cx="13275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/>
              <a:t>Reasons why leisure time increased</a:t>
            </a:r>
            <a:endParaRPr lang="en-GB" sz="900" dirty="0"/>
          </a:p>
        </p:txBody>
      </p:sp>
      <p:cxnSp>
        <p:nvCxnSpPr>
          <p:cNvPr id="104" name="Straight Arrow Connector 103"/>
          <p:cNvCxnSpPr/>
          <p:nvPr/>
        </p:nvCxnSpPr>
        <p:spPr>
          <a:xfrm flipH="1" flipV="1">
            <a:off x="1732843" y="3213419"/>
            <a:ext cx="1634539" cy="269850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endCxn id="103" idx="0"/>
          </p:cNvCxnSpPr>
          <p:nvPr/>
        </p:nvCxnSpPr>
        <p:spPr>
          <a:xfrm flipH="1">
            <a:off x="960150" y="3154008"/>
            <a:ext cx="114400" cy="399313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V="1">
            <a:off x="1177426" y="2728151"/>
            <a:ext cx="1185929" cy="156597"/>
          </a:xfrm>
          <a:prstGeom prst="straightConnector1">
            <a:avLst/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161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139315C878D4E9F640E4ADE8A15B2" ma:contentTypeVersion="15" ma:contentTypeDescription="Create a new document." ma:contentTypeScope="" ma:versionID="0e69ee60e1da089f71608c52ebe00904">
  <xsd:schema xmlns:xsd="http://www.w3.org/2001/XMLSchema" xmlns:xs="http://www.w3.org/2001/XMLSchema" xmlns:p="http://schemas.microsoft.com/office/2006/metadata/properties" xmlns:ns2="d71af528-52a3-4b07-90a6-cd2ccd711fe9" xmlns:ns3="2ca186d5-ef53-4dc5-85e4-3eef54649419" targetNamespace="http://schemas.microsoft.com/office/2006/metadata/properties" ma:root="true" ma:fieldsID="fe418fddcdfbb36f646739637c3865e1" ns2:_="" ns3:_="">
    <xsd:import namespace="d71af528-52a3-4b07-90a6-cd2ccd711fe9"/>
    <xsd:import namespace="2ca186d5-ef53-4dc5-85e4-3eef546494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af528-52a3-4b07-90a6-cd2ccd711f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53737c2-3636-4060-881d-c14da11c9e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186d5-ef53-4dc5-85e4-3eef5464941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f1b7323-8a9f-4540-aa37-d127316f462e}" ma:internalName="TaxCatchAll" ma:showField="CatchAllData" ma:web="2ca186d5-ef53-4dc5-85e4-3eef546494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1af528-52a3-4b07-90a6-cd2ccd711fe9">
      <Terms xmlns="http://schemas.microsoft.com/office/infopath/2007/PartnerControls"/>
    </lcf76f155ced4ddcb4097134ff3c332f>
    <TaxCatchAll xmlns="2ca186d5-ef53-4dc5-85e4-3eef54649419" xsi:nil="true"/>
  </documentManagement>
</p:properties>
</file>

<file path=customXml/itemProps1.xml><?xml version="1.0" encoding="utf-8"?>
<ds:datastoreItem xmlns:ds="http://schemas.openxmlformats.org/officeDocument/2006/customXml" ds:itemID="{806B7A4C-7B18-4692-8A82-A4A922BC73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E9B84B-54C1-489E-AA25-8A0D852FCD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1af528-52a3-4b07-90a6-cd2ccd711fe9"/>
    <ds:schemaRef ds:uri="2ca186d5-ef53-4dc5-85e4-3eef546494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BC4C96F-F05D-4C77-80C1-088FC5B84720}">
  <ds:schemaRefs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2ca186d5-ef53-4dc5-85e4-3eef54649419"/>
    <ds:schemaRef ds:uri="d71af528-52a3-4b07-90a6-cd2ccd711fe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1158</Words>
  <Application>Microsoft Office PowerPoint</Application>
  <PresentationFormat>Custom</PresentationFormat>
  <Paragraphs>185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 Search of the American Dream c1917 - 1990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Lloyd</dc:creator>
  <cp:lastModifiedBy>Administrator</cp:lastModifiedBy>
  <cp:revision>17</cp:revision>
  <dcterms:created xsi:type="dcterms:W3CDTF">2022-02-07T16:02:39Z</dcterms:created>
  <dcterms:modified xsi:type="dcterms:W3CDTF">2022-10-25T13:14:53Z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0x010100E8D139315C878D4E9F640E4ADE8A15B2</vt:lpwstr>
  </property>
</Properties>
</file>