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6" r:id="rId6"/>
    <p:sldId id="267" r:id="rId7"/>
    <p:sldId id="268" r:id="rId8"/>
    <p:sldId id="269" r:id="rId9"/>
    <p:sldId id="270" r:id="rId10"/>
    <p:sldId id="271" r:id="rId11"/>
    <p:sldId id="276" r:id="rId12"/>
    <p:sldId id="277" r:id="rId13"/>
    <p:sldId id="259" r:id="rId14"/>
    <p:sldId id="261" r:id="rId15"/>
    <p:sldId id="262" r:id="rId16"/>
    <p:sldId id="263" r:id="rId17"/>
    <p:sldId id="264" r:id="rId18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>
        <p:scale>
          <a:sx n="81" d="100"/>
          <a:sy n="81" d="100"/>
        </p:scale>
        <p:origin x="-96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62906-0FDB-46D7-81DC-AF995E533F3E}" type="datetimeFigureOut">
              <a:rPr lang="en-GB" smtClean="0"/>
              <a:t>25/10/2022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0381-86E6-44C4-B529-1BC19C7F9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1651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62906-0FDB-46D7-81DC-AF995E533F3E}" type="datetimeFigureOut">
              <a:rPr lang="en-GB" smtClean="0"/>
              <a:t>25/10/2022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0381-86E6-44C4-B529-1BC19C7F9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759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62906-0FDB-46D7-81DC-AF995E533F3E}" type="datetimeFigureOut">
              <a:rPr lang="en-GB" smtClean="0"/>
              <a:t>25/10/2022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0381-86E6-44C4-B529-1BC19C7F9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683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62906-0FDB-46D7-81DC-AF995E533F3E}" type="datetimeFigureOut">
              <a:rPr lang="en-GB" smtClean="0"/>
              <a:t>25/10/2022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0381-86E6-44C4-B529-1BC19C7F9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4088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62906-0FDB-46D7-81DC-AF995E533F3E}" type="datetimeFigureOut">
              <a:rPr lang="en-GB" smtClean="0"/>
              <a:t>25/10/2022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0381-86E6-44C4-B529-1BC19C7F9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707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62906-0FDB-46D7-81DC-AF995E533F3E}" type="datetimeFigureOut">
              <a:rPr lang="en-GB" smtClean="0"/>
              <a:t>25/10/2022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0381-86E6-44C4-B529-1BC19C7F9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1742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62906-0FDB-46D7-81DC-AF995E533F3E}" type="datetimeFigureOut">
              <a:rPr lang="en-GB" smtClean="0"/>
              <a:t>25/10/2022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0381-86E6-44C4-B529-1BC19C7F9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318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62906-0FDB-46D7-81DC-AF995E533F3E}" type="datetimeFigureOut">
              <a:rPr lang="en-GB" smtClean="0"/>
              <a:t>25/10/2022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0381-86E6-44C4-B529-1BC19C7F9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7179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62906-0FDB-46D7-81DC-AF995E533F3E}" type="datetimeFigureOut">
              <a:rPr lang="en-GB" smtClean="0"/>
              <a:t>25/10/2022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0381-86E6-44C4-B529-1BC19C7F9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1093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62906-0FDB-46D7-81DC-AF995E533F3E}" type="datetimeFigureOut">
              <a:rPr lang="en-GB" smtClean="0"/>
              <a:t>25/10/2022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0381-86E6-44C4-B529-1BC19C7F9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068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62906-0FDB-46D7-81DC-AF995E533F3E}" type="datetimeFigureOut">
              <a:rPr lang="en-GB" smtClean="0"/>
              <a:t>25/10/2022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0381-86E6-44C4-B529-1BC19C7F9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220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62906-0FDB-46D7-81DC-AF995E533F3E}" type="datetimeFigureOut">
              <a:rPr lang="en-GB" smtClean="0"/>
              <a:t>25/10/2022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30381-86E6-44C4-B529-1BC19C7F9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224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Protest, Agitation and Parliamentary Reform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Spider Diagrams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03382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69938" y="2808744"/>
            <a:ext cx="16594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b="1" dirty="0" smtClean="0"/>
              <a:t>Depth 1 Radical</a:t>
            </a:r>
          </a:p>
          <a:p>
            <a:pPr algn="ctr"/>
            <a:r>
              <a:rPr lang="en-GB" sz="1200" b="1" dirty="0" smtClean="0"/>
              <a:t>reformers,</a:t>
            </a:r>
          </a:p>
          <a:p>
            <a:pPr algn="ctr"/>
            <a:r>
              <a:rPr lang="en-GB" sz="1200" b="1" dirty="0" smtClean="0"/>
              <a:t>c1790–1819</a:t>
            </a:r>
            <a:endParaRPr lang="en-GB" sz="1200" b="1" dirty="0"/>
          </a:p>
        </p:txBody>
      </p:sp>
      <p:sp>
        <p:nvSpPr>
          <p:cNvPr id="9" name="Rectangle 8"/>
          <p:cNvSpPr/>
          <p:nvPr/>
        </p:nvSpPr>
        <p:spPr>
          <a:xfrm>
            <a:off x="3614395" y="268890"/>
            <a:ext cx="199285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 smtClean="0"/>
              <a:t>London Corresponding Society 1792 -3</a:t>
            </a:r>
            <a:endParaRPr lang="en-GB" sz="900" dirty="0"/>
          </a:p>
        </p:txBody>
      </p:sp>
      <p:sp>
        <p:nvSpPr>
          <p:cNvPr id="10" name="Rectangle 9"/>
          <p:cNvSpPr/>
          <p:nvPr/>
        </p:nvSpPr>
        <p:spPr>
          <a:xfrm>
            <a:off x="483842" y="251527"/>
            <a:ext cx="6096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900" dirty="0" smtClean="0"/>
              <a:t>The Spa Fields meetings 1816</a:t>
            </a:r>
            <a:endParaRPr lang="en-GB" sz="900" dirty="0"/>
          </a:p>
        </p:txBody>
      </p:sp>
      <p:sp>
        <p:nvSpPr>
          <p:cNvPr id="11" name="Rectangle 10"/>
          <p:cNvSpPr/>
          <p:nvPr/>
        </p:nvSpPr>
        <p:spPr>
          <a:xfrm>
            <a:off x="231756" y="4632995"/>
            <a:ext cx="41710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 smtClean="0"/>
              <a:t>Aims</a:t>
            </a:r>
            <a:endParaRPr lang="en-GB" sz="900" dirty="0"/>
          </a:p>
        </p:txBody>
      </p:sp>
      <p:sp>
        <p:nvSpPr>
          <p:cNvPr id="12" name="Rectangle 11"/>
          <p:cNvSpPr/>
          <p:nvPr/>
        </p:nvSpPr>
        <p:spPr>
          <a:xfrm>
            <a:off x="1139056" y="4632995"/>
            <a:ext cx="48442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 smtClean="0"/>
              <a:t>tactics</a:t>
            </a:r>
            <a:endParaRPr lang="en-GB" sz="900" dirty="0"/>
          </a:p>
        </p:txBody>
      </p:sp>
      <p:sp>
        <p:nvSpPr>
          <p:cNvPr id="13" name="Rectangle 12"/>
          <p:cNvSpPr/>
          <p:nvPr/>
        </p:nvSpPr>
        <p:spPr>
          <a:xfrm>
            <a:off x="1965982" y="4643182"/>
            <a:ext cx="50687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 smtClean="0"/>
              <a:t>impact</a:t>
            </a:r>
            <a:endParaRPr lang="en-GB" sz="900" dirty="0"/>
          </a:p>
        </p:txBody>
      </p:sp>
      <p:sp>
        <p:nvSpPr>
          <p:cNvPr id="25" name="Rectangle 24"/>
          <p:cNvSpPr/>
          <p:nvPr/>
        </p:nvSpPr>
        <p:spPr>
          <a:xfrm>
            <a:off x="465955" y="4093777"/>
            <a:ext cx="409786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00" dirty="0" smtClean="0"/>
              <a:t>Peterloo,1819;</a:t>
            </a:r>
            <a:endParaRPr lang="en-GB" sz="900" dirty="0"/>
          </a:p>
        </p:txBody>
      </p:sp>
      <p:sp>
        <p:nvSpPr>
          <p:cNvPr id="21" name="Rectangle 20"/>
          <p:cNvSpPr/>
          <p:nvPr/>
        </p:nvSpPr>
        <p:spPr>
          <a:xfrm>
            <a:off x="358776" y="690335"/>
            <a:ext cx="41710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 smtClean="0"/>
              <a:t>Aims</a:t>
            </a:r>
            <a:endParaRPr lang="en-GB" sz="900" dirty="0"/>
          </a:p>
        </p:txBody>
      </p:sp>
      <p:sp>
        <p:nvSpPr>
          <p:cNvPr id="27" name="Rectangle 26"/>
          <p:cNvSpPr/>
          <p:nvPr/>
        </p:nvSpPr>
        <p:spPr>
          <a:xfrm>
            <a:off x="1266076" y="690335"/>
            <a:ext cx="48442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 smtClean="0"/>
              <a:t>tactics</a:t>
            </a:r>
            <a:endParaRPr lang="en-GB" sz="900" dirty="0"/>
          </a:p>
        </p:txBody>
      </p:sp>
      <p:sp>
        <p:nvSpPr>
          <p:cNvPr id="28" name="Rectangle 27"/>
          <p:cNvSpPr/>
          <p:nvPr/>
        </p:nvSpPr>
        <p:spPr>
          <a:xfrm>
            <a:off x="2093002" y="700522"/>
            <a:ext cx="50687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 smtClean="0"/>
              <a:t>impact</a:t>
            </a:r>
            <a:endParaRPr lang="en-GB" sz="900" dirty="0"/>
          </a:p>
        </p:txBody>
      </p:sp>
      <p:sp>
        <p:nvSpPr>
          <p:cNvPr id="29" name="Rectangle 28"/>
          <p:cNvSpPr/>
          <p:nvPr/>
        </p:nvSpPr>
        <p:spPr>
          <a:xfrm>
            <a:off x="3614395" y="571043"/>
            <a:ext cx="41710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 smtClean="0"/>
              <a:t>Aims</a:t>
            </a:r>
            <a:endParaRPr lang="en-GB" sz="900" dirty="0"/>
          </a:p>
        </p:txBody>
      </p:sp>
      <p:sp>
        <p:nvSpPr>
          <p:cNvPr id="30" name="Rectangle 29"/>
          <p:cNvSpPr/>
          <p:nvPr/>
        </p:nvSpPr>
        <p:spPr>
          <a:xfrm>
            <a:off x="4521695" y="571043"/>
            <a:ext cx="48442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 smtClean="0"/>
              <a:t>tactics</a:t>
            </a:r>
            <a:endParaRPr lang="en-GB" sz="900" dirty="0"/>
          </a:p>
        </p:txBody>
      </p:sp>
      <p:sp>
        <p:nvSpPr>
          <p:cNvPr id="31" name="Rectangle 30"/>
          <p:cNvSpPr/>
          <p:nvPr/>
        </p:nvSpPr>
        <p:spPr>
          <a:xfrm>
            <a:off x="5348621" y="581230"/>
            <a:ext cx="50687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 smtClean="0"/>
              <a:t>impact</a:t>
            </a:r>
            <a:endParaRPr lang="en-GB" sz="900" dirty="0"/>
          </a:p>
        </p:txBody>
      </p:sp>
      <p:sp>
        <p:nvSpPr>
          <p:cNvPr id="32" name="Rectangle 31"/>
          <p:cNvSpPr/>
          <p:nvPr/>
        </p:nvSpPr>
        <p:spPr>
          <a:xfrm>
            <a:off x="598520" y="2303861"/>
            <a:ext cx="122982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 err="1" smtClean="0"/>
              <a:t>Pentridge</a:t>
            </a:r>
            <a:r>
              <a:rPr lang="en-GB" sz="900" dirty="0" smtClean="0"/>
              <a:t> Rising, 1817</a:t>
            </a:r>
            <a:endParaRPr lang="en-GB" sz="900" dirty="0"/>
          </a:p>
        </p:txBody>
      </p:sp>
      <p:sp>
        <p:nvSpPr>
          <p:cNvPr id="33" name="Rectangle 32"/>
          <p:cNvSpPr/>
          <p:nvPr/>
        </p:nvSpPr>
        <p:spPr>
          <a:xfrm>
            <a:off x="195318" y="2536930"/>
            <a:ext cx="41710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 smtClean="0"/>
              <a:t>Aims</a:t>
            </a:r>
            <a:endParaRPr lang="en-GB" sz="900" dirty="0"/>
          </a:p>
        </p:txBody>
      </p:sp>
      <p:sp>
        <p:nvSpPr>
          <p:cNvPr id="34" name="Rectangle 33"/>
          <p:cNvSpPr/>
          <p:nvPr/>
        </p:nvSpPr>
        <p:spPr>
          <a:xfrm>
            <a:off x="1102618" y="2536930"/>
            <a:ext cx="48442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 smtClean="0"/>
              <a:t>tactics</a:t>
            </a:r>
            <a:endParaRPr lang="en-GB" sz="900" dirty="0"/>
          </a:p>
        </p:txBody>
      </p:sp>
      <p:sp>
        <p:nvSpPr>
          <p:cNvPr id="35" name="Rectangle 34"/>
          <p:cNvSpPr/>
          <p:nvPr/>
        </p:nvSpPr>
        <p:spPr>
          <a:xfrm>
            <a:off x="1929544" y="2547117"/>
            <a:ext cx="50687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 smtClean="0"/>
              <a:t>impact</a:t>
            </a:r>
            <a:endParaRPr lang="en-GB" sz="900" dirty="0"/>
          </a:p>
        </p:txBody>
      </p:sp>
      <p:sp>
        <p:nvSpPr>
          <p:cNvPr id="3" name="Rectangle 2"/>
          <p:cNvSpPr/>
          <p:nvPr/>
        </p:nvSpPr>
        <p:spPr>
          <a:xfrm>
            <a:off x="3328759" y="2940399"/>
            <a:ext cx="16773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900" dirty="0"/>
              <a:t>Extra-parliamentary protest successes by 1819</a:t>
            </a:r>
          </a:p>
        </p:txBody>
      </p:sp>
      <p:sp>
        <p:nvSpPr>
          <p:cNvPr id="5" name="Rectangle 4"/>
          <p:cNvSpPr/>
          <p:nvPr/>
        </p:nvSpPr>
        <p:spPr>
          <a:xfrm>
            <a:off x="3328759" y="4277410"/>
            <a:ext cx="20809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900" dirty="0"/>
              <a:t>Extra-parliamentary protest failures by 1819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 flipH="1" flipV="1">
            <a:off x="2606065" y="2040855"/>
            <a:ext cx="2740635" cy="78377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 rot="1041954">
            <a:off x="3389023" y="2211083"/>
            <a:ext cx="155683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b="1" dirty="0"/>
              <a:t>Extra-parliamentary protest 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6508680" y="2072761"/>
            <a:ext cx="2742614" cy="74495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 rot="20795806">
            <a:off x="7292905" y="2142555"/>
            <a:ext cx="130195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b="1" dirty="0"/>
              <a:t>Government responses</a:t>
            </a:r>
          </a:p>
        </p:txBody>
      </p:sp>
      <p:sp>
        <p:nvSpPr>
          <p:cNvPr id="45" name="Rectangle 44"/>
          <p:cNvSpPr/>
          <p:nvPr/>
        </p:nvSpPr>
        <p:spPr>
          <a:xfrm>
            <a:off x="7605298" y="396564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900" dirty="0" smtClean="0"/>
              <a:t>Trial </a:t>
            </a:r>
            <a:r>
              <a:rPr lang="en-GB" sz="900" dirty="0"/>
              <a:t>of the leaders of the London</a:t>
            </a:r>
          </a:p>
          <a:p>
            <a:r>
              <a:rPr lang="en-GB" sz="900" dirty="0"/>
              <a:t>Corresponding Society </a:t>
            </a:r>
          </a:p>
        </p:txBody>
      </p:sp>
      <p:sp>
        <p:nvSpPr>
          <p:cNvPr id="46" name="Rectangle 45"/>
          <p:cNvSpPr/>
          <p:nvPr/>
        </p:nvSpPr>
        <p:spPr>
          <a:xfrm>
            <a:off x="10145434" y="716113"/>
            <a:ext cx="16828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00" dirty="0" smtClean="0"/>
              <a:t>Suspension </a:t>
            </a:r>
            <a:r>
              <a:rPr lang="en-GB" sz="900" dirty="0"/>
              <a:t>of Habeas Corpus,</a:t>
            </a:r>
          </a:p>
          <a:p>
            <a:r>
              <a:rPr lang="en-GB" sz="900" dirty="0"/>
              <a:t>1794</a:t>
            </a:r>
          </a:p>
        </p:txBody>
      </p:sp>
      <p:sp>
        <p:nvSpPr>
          <p:cNvPr id="47" name="Rectangle 46"/>
          <p:cNvSpPr/>
          <p:nvPr/>
        </p:nvSpPr>
        <p:spPr>
          <a:xfrm>
            <a:off x="8918818" y="2534693"/>
            <a:ext cx="30099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00" dirty="0"/>
              <a:t>the Treason Act and Seditious Meetings Act 1795</a:t>
            </a:r>
          </a:p>
        </p:txBody>
      </p:sp>
      <p:sp>
        <p:nvSpPr>
          <p:cNvPr id="48" name="Rectangle 47"/>
          <p:cNvSpPr/>
          <p:nvPr/>
        </p:nvSpPr>
        <p:spPr>
          <a:xfrm>
            <a:off x="7516813" y="3338925"/>
            <a:ext cx="106952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/>
              <a:t>Gagging Acts 1817 </a:t>
            </a:r>
          </a:p>
        </p:txBody>
      </p:sp>
      <p:sp>
        <p:nvSpPr>
          <p:cNvPr id="49" name="Rectangle 48"/>
          <p:cNvSpPr/>
          <p:nvPr/>
        </p:nvSpPr>
        <p:spPr>
          <a:xfrm>
            <a:off x="10269428" y="4531924"/>
            <a:ext cx="99578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 smtClean="0"/>
              <a:t>The Six </a:t>
            </a:r>
            <a:r>
              <a:rPr lang="en-GB" sz="900" dirty="0"/>
              <a:t>Acts </a:t>
            </a:r>
            <a:r>
              <a:rPr lang="en-GB" sz="900" dirty="0" smtClean="0"/>
              <a:t>1819</a:t>
            </a:r>
            <a:endParaRPr lang="en-GB" sz="900" dirty="0"/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5899671" y="3414103"/>
            <a:ext cx="24749" cy="150138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5262317" y="4872728"/>
            <a:ext cx="130676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b="1" dirty="0" smtClean="0"/>
              <a:t>Influence of individuals</a:t>
            </a:r>
            <a:endParaRPr lang="en-GB" sz="900" b="1" dirty="0"/>
          </a:p>
        </p:txBody>
      </p:sp>
      <p:sp>
        <p:nvSpPr>
          <p:cNvPr id="53" name="Rectangle 52"/>
          <p:cNvSpPr/>
          <p:nvPr/>
        </p:nvSpPr>
        <p:spPr>
          <a:xfrm>
            <a:off x="1692572" y="5997238"/>
            <a:ext cx="9073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00" dirty="0"/>
              <a:t>Tom Paine and the </a:t>
            </a:r>
            <a:r>
              <a:rPr lang="en-GB" sz="900" i="1" dirty="0"/>
              <a:t>Rights of Man</a:t>
            </a:r>
            <a:endParaRPr lang="en-GB" sz="900" dirty="0"/>
          </a:p>
        </p:txBody>
      </p:sp>
      <p:sp>
        <p:nvSpPr>
          <p:cNvPr id="54" name="Rectangle 53"/>
          <p:cNvSpPr/>
          <p:nvPr/>
        </p:nvSpPr>
        <p:spPr>
          <a:xfrm>
            <a:off x="3462132" y="5994762"/>
            <a:ext cx="102849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00" dirty="0"/>
              <a:t>Cartwright and the Hampden Clubs</a:t>
            </a:r>
          </a:p>
        </p:txBody>
      </p:sp>
      <p:sp>
        <p:nvSpPr>
          <p:cNvPr id="55" name="Rectangle 54"/>
          <p:cNvSpPr/>
          <p:nvPr/>
        </p:nvSpPr>
        <p:spPr>
          <a:xfrm>
            <a:off x="5924420" y="5954478"/>
            <a:ext cx="1248660" cy="517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00" dirty="0" smtClean="0"/>
              <a:t>William </a:t>
            </a:r>
            <a:r>
              <a:rPr lang="en-GB" sz="900" dirty="0"/>
              <a:t>Cobbett and the</a:t>
            </a:r>
          </a:p>
          <a:p>
            <a:r>
              <a:rPr lang="en-GB" sz="900" dirty="0"/>
              <a:t>Political Register</a:t>
            </a:r>
          </a:p>
        </p:txBody>
      </p:sp>
      <p:sp>
        <p:nvSpPr>
          <p:cNvPr id="56" name="Rectangle 55"/>
          <p:cNvSpPr/>
          <p:nvPr/>
        </p:nvSpPr>
        <p:spPr>
          <a:xfrm>
            <a:off x="9004786" y="6028392"/>
            <a:ext cx="11406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00" dirty="0"/>
              <a:t>Henry Hunt as a radical orator</a:t>
            </a:r>
          </a:p>
        </p:txBody>
      </p:sp>
    </p:spTree>
    <p:extLst>
      <p:ext uri="{BB962C8B-B14F-4D97-AF65-F5344CB8AC3E}">
        <p14:creationId xmlns:p14="http://schemas.microsoft.com/office/powerpoint/2010/main" val="1887272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76800" y="1920501"/>
            <a:ext cx="22182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900" b="1" dirty="0" smtClean="0">
                <a:latin typeface="Verdana-Bold"/>
              </a:rPr>
              <a:t>2 Chartism,</a:t>
            </a:r>
          </a:p>
          <a:p>
            <a:pPr algn="ctr"/>
            <a:r>
              <a:rPr lang="en-GB" sz="900" b="1" dirty="0" smtClean="0">
                <a:latin typeface="Verdana-Bold"/>
              </a:rPr>
              <a:t>c1838–c1850</a:t>
            </a:r>
            <a:endParaRPr lang="en-GB" sz="900" b="1" dirty="0">
              <a:latin typeface="Verdana-Bold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3310466" y="2271205"/>
            <a:ext cx="1994921" cy="111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373539" y="1926440"/>
            <a:ext cx="181972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 smtClean="0">
                <a:latin typeface="Verdana" panose="020B0604030504040204" pitchFamily="34" charset="0"/>
              </a:rPr>
              <a:t>Chartism’s aims and actions</a:t>
            </a:r>
            <a:endParaRPr lang="en-GB" sz="900" dirty="0"/>
          </a:p>
        </p:txBody>
      </p:sp>
      <p:sp>
        <p:nvSpPr>
          <p:cNvPr id="9" name="Rectangle 8"/>
          <p:cNvSpPr/>
          <p:nvPr/>
        </p:nvSpPr>
        <p:spPr>
          <a:xfrm>
            <a:off x="262466" y="129237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900" dirty="0" smtClean="0">
                <a:latin typeface="Verdana" panose="020B0604030504040204" pitchFamily="34" charset="0"/>
              </a:rPr>
              <a:t>importance of the National</a:t>
            </a:r>
          </a:p>
          <a:p>
            <a:r>
              <a:rPr lang="en-GB" sz="900" dirty="0" smtClean="0">
                <a:latin typeface="Verdana" panose="020B0604030504040204" pitchFamily="34" charset="0"/>
              </a:rPr>
              <a:t>Convention</a:t>
            </a:r>
            <a:endParaRPr lang="en-GB" sz="900" dirty="0"/>
          </a:p>
        </p:txBody>
      </p:sp>
      <p:sp>
        <p:nvSpPr>
          <p:cNvPr id="10" name="Rectangle 9"/>
          <p:cNvSpPr/>
          <p:nvPr/>
        </p:nvSpPr>
        <p:spPr>
          <a:xfrm>
            <a:off x="177414" y="2734330"/>
            <a:ext cx="143981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 smtClean="0">
                <a:latin typeface="Verdana" panose="020B0604030504040204" pitchFamily="34" charset="0"/>
              </a:rPr>
              <a:t>Newport Rising, 1839</a:t>
            </a:r>
            <a:endParaRPr lang="en-GB" sz="900" dirty="0"/>
          </a:p>
        </p:txBody>
      </p:sp>
      <p:sp>
        <p:nvSpPr>
          <p:cNvPr id="11" name="Rectangle 10"/>
          <p:cNvSpPr/>
          <p:nvPr/>
        </p:nvSpPr>
        <p:spPr>
          <a:xfrm>
            <a:off x="3310466" y="20212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900" dirty="0" smtClean="0">
                <a:latin typeface="Verdana" panose="020B0604030504040204" pitchFamily="34" charset="0"/>
              </a:rPr>
              <a:t>the Petitions</a:t>
            </a:r>
          </a:p>
          <a:p>
            <a:r>
              <a:rPr lang="en-GB" sz="900" dirty="0" smtClean="0">
                <a:latin typeface="Verdana" panose="020B0604030504040204" pitchFamily="34" charset="0"/>
              </a:rPr>
              <a:t>(1839, 1842, 1848) </a:t>
            </a:r>
            <a:endParaRPr lang="en-GB" sz="900" dirty="0"/>
          </a:p>
        </p:txBody>
      </p:sp>
      <p:sp>
        <p:nvSpPr>
          <p:cNvPr id="12" name="Rectangle 11"/>
          <p:cNvSpPr/>
          <p:nvPr/>
        </p:nvSpPr>
        <p:spPr>
          <a:xfrm>
            <a:off x="2600464" y="293658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900" dirty="0" smtClean="0">
                <a:latin typeface="Verdana" panose="020B0604030504040204" pitchFamily="34" charset="0"/>
              </a:rPr>
              <a:t>the Kennington Common rally,</a:t>
            </a:r>
          </a:p>
          <a:p>
            <a:r>
              <a:rPr lang="en-GB" sz="900" dirty="0" smtClean="0">
                <a:latin typeface="Verdana" panose="020B0604030504040204" pitchFamily="34" charset="0"/>
              </a:rPr>
              <a:t>1848; </a:t>
            </a:r>
            <a:endParaRPr lang="en-GB" sz="900" dirty="0"/>
          </a:p>
        </p:txBody>
      </p:sp>
      <p:sp>
        <p:nvSpPr>
          <p:cNvPr id="13" name="Rectangle 12"/>
          <p:cNvSpPr/>
          <p:nvPr/>
        </p:nvSpPr>
        <p:spPr>
          <a:xfrm>
            <a:off x="0" y="4384496"/>
            <a:ext cx="125226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 smtClean="0">
                <a:latin typeface="Verdana" panose="020B0604030504040204" pitchFamily="34" charset="0"/>
              </a:rPr>
              <a:t>The role of Lovett </a:t>
            </a:r>
            <a:endParaRPr lang="en-GB" sz="900" dirty="0"/>
          </a:p>
        </p:txBody>
      </p:sp>
      <p:sp>
        <p:nvSpPr>
          <p:cNvPr id="14" name="Rectangle 13"/>
          <p:cNvSpPr/>
          <p:nvPr/>
        </p:nvSpPr>
        <p:spPr>
          <a:xfrm>
            <a:off x="3256513" y="4384496"/>
            <a:ext cx="139012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 smtClean="0">
                <a:latin typeface="Verdana" panose="020B0604030504040204" pitchFamily="34" charset="0"/>
              </a:rPr>
              <a:t>The role of O’Connor</a:t>
            </a:r>
            <a:endParaRPr lang="en-GB" sz="900" dirty="0"/>
          </a:p>
        </p:txBody>
      </p:sp>
      <p:sp>
        <p:nvSpPr>
          <p:cNvPr id="15" name="Rectangle 14"/>
          <p:cNvSpPr/>
          <p:nvPr/>
        </p:nvSpPr>
        <p:spPr>
          <a:xfrm>
            <a:off x="778823" y="5663573"/>
            <a:ext cx="3792811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00" dirty="0">
                <a:latin typeface="Verdana" panose="020B0604030504040204" pitchFamily="34" charset="0"/>
              </a:rPr>
              <a:t>R</a:t>
            </a:r>
            <a:r>
              <a:rPr lang="en-GB" sz="900" dirty="0" smtClean="0">
                <a:latin typeface="Verdana" panose="020B0604030504040204" pitchFamily="34" charset="0"/>
              </a:rPr>
              <a:t>easons why Chartism failed to achieve its aims by 1850 </a:t>
            </a:r>
            <a:endParaRPr lang="en-GB" sz="900" dirty="0"/>
          </a:p>
        </p:txBody>
      </p:sp>
      <p:sp>
        <p:nvSpPr>
          <p:cNvPr id="17" name="Rectangle 16"/>
          <p:cNvSpPr/>
          <p:nvPr/>
        </p:nvSpPr>
        <p:spPr>
          <a:xfrm>
            <a:off x="9625183" y="1504152"/>
            <a:ext cx="217594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00" dirty="0" smtClean="0">
                <a:latin typeface="Verdana" panose="020B0604030504040204" pitchFamily="34" charset="0"/>
              </a:rPr>
              <a:t>Reasons why support fluctuated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223262" y="226603"/>
            <a:ext cx="14732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00" dirty="0" smtClean="0">
                <a:latin typeface="Verdana" panose="020B0604030504040204" pitchFamily="34" charset="0"/>
              </a:rPr>
              <a:t>Fluctuations in support among different sections of society,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6714081" y="660400"/>
            <a:ext cx="3920052" cy="153490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 rot="20297017">
            <a:off x="7081913" y="857411"/>
            <a:ext cx="435138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00" dirty="0" smtClean="0">
                <a:latin typeface="Verdana" panose="020B0604030504040204" pitchFamily="34" charset="0"/>
              </a:rPr>
              <a:t>Support for Chartism</a:t>
            </a:r>
          </a:p>
        </p:txBody>
      </p:sp>
      <p:sp>
        <p:nvSpPr>
          <p:cNvPr id="23" name="Rectangle 22"/>
          <p:cNvSpPr/>
          <p:nvPr/>
        </p:nvSpPr>
        <p:spPr>
          <a:xfrm rot="1741267">
            <a:off x="8042367" y="3455591"/>
            <a:ext cx="162576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 smtClean="0">
                <a:latin typeface="Verdana" panose="020B0604030504040204" pitchFamily="34" charset="0"/>
              </a:rPr>
              <a:t>Government responses; </a:t>
            </a:r>
            <a:endParaRPr lang="en-GB" sz="900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6836351" y="2672167"/>
            <a:ext cx="3797782" cy="202851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10236214" y="3838841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900" dirty="0" smtClean="0">
                <a:latin typeface="Verdana" panose="020B0604030504040204" pitchFamily="34" charset="0"/>
              </a:rPr>
              <a:t>significance of Major General</a:t>
            </a:r>
          </a:p>
          <a:p>
            <a:r>
              <a:rPr lang="en-GB" sz="900" dirty="0" smtClean="0">
                <a:latin typeface="Verdana" panose="020B0604030504040204" pitchFamily="34" charset="0"/>
              </a:rPr>
              <a:t>Napier</a:t>
            </a:r>
            <a:endParaRPr lang="en-GB" sz="900" dirty="0"/>
          </a:p>
        </p:txBody>
      </p:sp>
      <p:sp>
        <p:nvSpPr>
          <p:cNvPr id="28" name="Rectangle 27"/>
          <p:cNvSpPr/>
          <p:nvPr/>
        </p:nvSpPr>
        <p:spPr>
          <a:xfrm>
            <a:off x="8623305" y="5008941"/>
            <a:ext cx="243528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 smtClean="0">
                <a:latin typeface="Verdana" panose="020B0604030504040204" pitchFamily="34" charset="0"/>
              </a:rPr>
              <a:t>impact of the growth of a rail network.</a:t>
            </a:r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39263598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37400" y="4174089"/>
            <a:ext cx="6096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9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Causes of the repeal in 1886:</a:t>
            </a:r>
            <a:endParaRPr lang="en-GB" sz="900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600700" y="1967636"/>
            <a:ext cx="17018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00" b="1" dirty="0">
                <a:solidFill>
                  <a:srgbClr val="000000"/>
                </a:solidFill>
                <a:latin typeface="Verdana-Bold"/>
              </a:rPr>
              <a:t>3 </a:t>
            </a:r>
            <a:r>
              <a:rPr lang="en-GB" sz="900" b="1" dirty="0" smtClean="0">
                <a:solidFill>
                  <a:srgbClr val="000000"/>
                </a:solidFill>
                <a:latin typeface="Verdana-Bold"/>
              </a:rPr>
              <a:t>Contagious Diseases Acts and the campaign for their repeal, 1862–86</a:t>
            </a:r>
            <a:endParaRPr lang="en-GB" sz="900" b="1" dirty="0">
              <a:solidFill>
                <a:srgbClr val="000000"/>
              </a:solidFill>
              <a:latin typeface="Verdana-Bold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1473200" y="1066800"/>
            <a:ext cx="3911600" cy="1027836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171700" y="132223"/>
            <a:ext cx="3213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rgbClr val="000000"/>
                </a:solidFill>
                <a:latin typeface="Verdana" panose="020B0604030504040204" pitchFamily="34" charset="0"/>
              </a:rPr>
              <a:t>Reasons why the Contagious Diseases Acts were </a:t>
            </a:r>
            <a:r>
              <a:rPr lang="en-GB" sz="9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introduced:</a:t>
            </a:r>
            <a:endParaRPr lang="en-GB" sz="900" dirty="0"/>
          </a:p>
        </p:txBody>
      </p:sp>
      <p:sp>
        <p:nvSpPr>
          <p:cNvPr id="7" name="Rectangle 6"/>
          <p:cNvSpPr/>
          <p:nvPr/>
        </p:nvSpPr>
        <p:spPr>
          <a:xfrm>
            <a:off x="172910" y="1967636"/>
            <a:ext cx="176362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1862 Committee of Inquiry</a:t>
            </a:r>
            <a:endParaRPr lang="en-GB" sz="900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7137400" y="901700"/>
            <a:ext cx="3733800" cy="1192936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9575369" y="1877673"/>
            <a:ext cx="21380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Impact </a:t>
            </a:r>
            <a:r>
              <a:rPr lang="en-GB" sz="900" dirty="0">
                <a:solidFill>
                  <a:srgbClr val="000000"/>
                </a:solidFill>
                <a:latin typeface="Verdana" panose="020B0604030504040204" pitchFamily="34" charset="0"/>
              </a:rPr>
              <a:t>on prostitutes and ordinary women.</a:t>
            </a:r>
            <a:endParaRPr lang="en-GB" sz="900" dirty="0"/>
          </a:p>
        </p:txBody>
      </p:sp>
      <p:sp>
        <p:nvSpPr>
          <p:cNvPr id="14" name="Rectangle 13"/>
          <p:cNvSpPr/>
          <p:nvPr/>
        </p:nvSpPr>
        <p:spPr>
          <a:xfrm>
            <a:off x="6295218" y="224556"/>
            <a:ext cx="85472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Act of 1864</a:t>
            </a:r>
            <a:endParaRPr lang="en-GB" sz="900" dirty="0"/>
          </a:p>
        </p:txBody>
      </p:sp>
      <p:sp>
        <p:nvSpPr>
          <p:cNvPr id="15" name="Rectangle 14"/>
          <p:cNvSpPr/>
          <p:nvPr/>
        </p:nvSpPr>
        <p:spPr>
          <a:xfrm>
            <a:off x="8240309" y="200479"/>
            <a:ext cx="85472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Act of 1866</a:t>
            </a:r>
            <a:endParaRPr lang="en-GB" sz="900" dirty="0"/>
          </a:p>
        </p:txBody>
      </p:sp>
      <p:sp>
        <p:nvSpPr>
          <p:cNvPr id="16" name="Rectangle 15"/>
          <p:cNvSpPr/>
          <p:nvPr/>
        </p:nvSpPr>
        <p:spPr>
          <a:xfrm>
            <a:off x="10185400" y="199860"/>
            <a:ext cx="85472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Act of 1869</a:t>
            </a:r>
            <a:endParaRPr lang="en-GB" sz="900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1551193" y="2702763"/>
            <a:ext cx="3935009" cy="1417346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 rot="915951">
            <a:off x="3302300" y="1530562"/>
            <a:ext cx="24893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Causes</a:t>
            </a:r>
            <a:endParaRPr lang="en-GB" sz="900" dirty="0"/>
          </a:p>
        </p:txBody>
      </p:sp>
      <p:sp>
        <p:nvSpPr>
          <p:cNvPr id="20" name="TextBox 19"/>
          <p:cNvSpPr txBox="1"/>
          <p:nvPr/>
        </p:nvSpPr>
        <p:spPr>
          <a:xfrm rot="20524209">
            <a:off x="8236708" y="1009055"/>
            <a:ext cx="24893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Events</a:t>
            </a:r>
            <a:endParaRPr lang="en-GB" sz="900" dirty="0"/>
          </a:p>
        </p:txBody>
      </p:sp>
      <p:sp>
        <p:nvSpPr>
          <p:cNvPr id="21" name="TextBox 20"/>
          <p:cNvSpPr txBox="1"/>
          <p:nvPr/>
        </p:nvSpPr>
        <p:spPr>
          <a:xfrm rot="20352594">
            <a:off x="2402902" y="3049087"/>
            <a:ext cx="24893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Campaign to repeal</a:t>
            </a:r>
            <a:endParaRPr lang="en-GB" sz="900" dirty="0"/>
          </a:p>
        </p:txBody>
      </p:sp>
      <p:sp>
        <p:nvSpPr>
          <p:cNvPr id="22" name="Rectangle 21"/>
          <p:cNvSpPr/>
          <p:nvPr/>
        </p:nvSpPr>
        <p:spPr>
          <a:xfrm>
            <a:off x="249597" y="561276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9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The role </a:t>
            </a:r>
            <a:r>
              <a:rPr lang="en-GB" sz="900" dirty="0">
                <a:solidFill>
                  <a:srgbClr val="000000"/>
                </a:solidFill>
                <a:latin typeface="Verdana" panose="020B0604030504040204" pitchFamily="34" charset="0"/>
              </a:rPr>
              <a:t>of </a:t>
            </a:r>
          </a:p>
          <a:p>
            <a:r>
              <a:rPr lang="en-GB" sz="900" dirty="0">
                <a:solidFill>
                  <a:srgbClr val="000000"/>
                </a:solidFill>
                <a:latin typeface="Verdana" panose="020B0604030504040204" pitchFamily="34" charset="0"/>
              </a:rPr>
              <a:t>Josephine Butler </a:t>
            </a:r>
            <a:endParaRPr lang="en-GB" sz="900" dirty="0"/>
          </a:p>
        </p:txBody>
      </p:sp>
      <p:sp>
        <p:nvSpPr>
          <p:cNvPr id="23" name="Rectangle 22"/>
          <p:cNvSpPr/>
          <p:nvPr/>
        </p:nvSpPr>
        <p:spPr>
          <a:xfrm>
            <a:off x="3429000" y="561276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900" dirty="0">
                <a:solidFill>
                  <a:srgbClr val="000000"/>
                </a:solidFill>
                <a:latin typeface="Verdana" panose="020B0604030504040204" pitchFamily="34" charset="0"/>
              </a:rPr>
              <a:t>The </a:t>
            </a:r>
            <a:r>
              <a:rPr lang="en-GB" sz="9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role </a:t>
            </a:r>
            <a:r>
              <a:rPr lang="en-GB" sz="900" dirty="0">
                <a:solidFill>
                  <a:srgbClr val="000000"/>
                </a:solidFill>
                <a:latin typeface="Verdana" panose="020B0604030504040204" pitchFamily="34" charset="0"/>
              </a:rPr>
              <a:t>of </a:t>
            </a:r>
          </a:p>
          <a:p>
            <a:r>
              <a:rPr lang="en-GB" sz="900" dirty="0">
                <a:solidFill>
                  <a:srgbClr val="000000"/>
                </a:solidFill>
                <a:latin typeface="Verdana" panose="020B0604030504040204" pitchFamily="34" charset="0"/>
              </a:rPr>
              <a:t>Elizabeth </a:t>
            </a:r>
            <a:r>
              <a:rPr lang="en-GB" sz="900" dirty="0" err="1">
                <a:solidFill>
                  <a:srgbClr val="000000"/>
                </a:solidFill>
                <a:latin typeface="Verdana" panose="020B0604030504040204" pitchFamily="34" charset="0"/>
              </a:rPr>
              <a:t>Wolstenholme</a:t>
            </a:r>
            <a:endParaRPr lang="en-GB" sz="900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70847" y="4090505"/>
            <a:ext cx="6096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9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LNA</a:t>
            </a:r>
            <a:endParaRPr lang="en-GB" sz="900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137400" y="5243433"/>
            <a:ext cx="6096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9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The role of MPs</a:t>
            </a:r>
            <a:endParaRPr lang="en-GB" sz="900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62003" y="3100433"/>
            <a:ext cx="6096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9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Tactics </a:t>
            </a:r>
            <a:endParaRPr lang="en-GB" sz="900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748401" y="4214225"/>
            <a:ext cx="6096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9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Impact</a:t>
            </a:r>
            <a:endParaRPr lang="en-GB" sz="900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6994040" y="2841139"/>
            <a:ext cx="4169260" cy="905856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 rot="717316">
            <a:off x="8662647" y="3117730"/>
            <a:ext cx="24893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Consequences</a:t>
            </a:r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6508654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248728" y="2094636"/>
            <a:ext cx="21895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900" b="1" dirty="0">
                <a:solidFill>
                  <a:srgbClr val="000000"/>
                </a:solidFill>
                <a:latin typeface="Verdana-Bold"/>
              </a:rPr>
              <a:t>4 The Women’s Social and Political Union, 1903–14</a:t>
            </a:r>
          </a:p>
        </p:txBody>
      </p:sp>
      <p:sp>
        <p:nvSpPr>
          <p:cNvPr id="4" name="Rectangle 3"/>
          <p:cNvSpPr/>
          <p:nvPr/>
        </p:nvSpPr>
        <p:spPr>
          <a:xfrm>
            <a:off x="6007509" y="251075"/>
            <a:ext cx="6096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9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Emily </a:t>
            </a:r>
            <a:r>
              <a:rPr lang="en-GB" sz="900" dirty="0">
                <a:solidFill>
                  <a:srgbClr val="000000"/>
                </a:solidFill>
                <a:latin typeface="Verdana" panose="020B0604030504040204" pitchFamily="34" charset="0"/>
              </a:rPr>
              <a:t>Davison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1473200" y="1066800"/>
            <a:ext cx="3911600" cy="1027836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79604" y="230832"/>
            <a:ext cx="128913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>
                <a:solidFill>
                  <a:srgbClr val="000000"/>
                </a:solidFill>
                <a:latin typeface="Verdana" panose="020B0604030504040204" pitchFamily="34" charset="0"/>
              </a:rPr>
              <a:t>WSPU </a:t>
            </a:r>
            <a:r>
              <a:rPr lang="en-GB" sz="9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organisation</a:t>
            </a:r>
            <a:endParaRPr lang="en-GB" sz="900" dirty="0"/>
          </a:p>
        </p:txBody>
      </p:sp>
      <p:sp>
        <p:nvSpPr>
          <p:cNvPr id="7" name="Rectangle 6"/>
          <p:cNvSpPr/>
          <p:nvPr/>
        </p:nvSpPr>
        <p:spPr>
          <a:xfrm>
            <a:off x="279604" y="1580718"/>
            <a:ext cx="94448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>
                <a:solidFill>
                  <a:srgbClr val="000000"/>
                </a:solidFill>
                <a:latin typeface="Verdana" panose="020B0604030504040204" pitchFamily="34" charset="0"/>
              </a:rPr>
              <a:t>WSPU t</a:t>
            </a:r>
            <a:r>
              <a:rPr lang="en-GB" sz="9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actics</a:t>
            </a:r>
            <a:endParaRPr lang="en-GB" sz="900" dirty="0"/>
          </a:p>
        </p:txBody>
      </p:sp>
      <p:sp>
        <p:nvSpPr>
          <p:cNvPr id="8" name="Rectangle 7"/>
          <p:cNvSpPr/>
          <p:nvPr/>
        </p:nvSpPr>
        <p:spPr>
          <a:xfrm>
            <a:off x="3716583" y="230832"/>
            <a:ext cx="1979367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Extent </a:t>
            </a:r>
            <a:r>
              <a:rPr lang="en-GB" sz="900" dirty="0">
                <a:solidFill>
                  <a:srgbClr val="000000"/>
                </a:solidFill>
                <a:latin typeface="Verdana" panose="020B0604030504040204" pitchFamily="34" charset="0"/>
              </a:rPr>
              <a:t>of </a:t>
            </a:r>
            <a:r>
              <a:rPr lang="en-GB" sz="9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support for WSPU</a:t>
            </a:r>
            <a:endParaRPr lang="en-GB" sz="900" dirty="0"/>
          </a:p>
        </p:txBody>
      </p:sp>
      <p:sp>
        <p:nvSpPr>
          <p:cNvPr id="9" name="Rectangle 8"/>
          <p:cNvSpPr/>
          <p:nvPr/>
        </p:nvSpPr>
        <p:spPr>
          <a:xfrm>
            <a:off x="1080960" y="2463968"/>
            <a:ext cx="201208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Increased </a:t>
            </a:r>
            <a:r>
              <a:rPr lang="en-GB" sz="900" dirty="0">
                <a:solidFill>
                  <a:srgbClr val="000000"/>
                </a:solidFill>
                <a:latin typeface="Verdana" panose="020B0604030504040204" pitchFamily="34" charset="0"/>
              </a:rPr>
              <a:t>militancy after 1908.</a:t>
            </a:r>
          </a:p>
        </p:txBody>
      </p:sp>
      <p:sp>
        <p:nvSpPr>
          <p:cNvPr id="10" name="Rectangle 9"/>
          <p:cNvSpPr/>
          <p:nvPr/>
        </p:nvSpPr>
        <p:spPr>
          <a:xfrm>
            <a:off x="279604" y="3268607"/>
            <a:ext cx="66877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>
                <a:solidFill>
                  <a:srgbClr val="000000"/>
                </a:solidFill>
                <a:latin typeface="Verdana" panose="020B0604030504040204" pitchFamily="34" charset="0"/>
              </a:rPr>
              <a:t>R</a:t>
            </a:r>
            <a:r>
              <a:rPr lang="en-GB" sz="9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easons</a:t>
            </a:r>
            <a:endParaRPr lang="en-GB" sz="900" dirty="0"/>
          </a:p>
        </p:txBody>
      </p:sp>
      <p:sp>
        <p:nvSpPr>
          <p:cNvPr id="11" name="Rectangle 10"/>
          <p:cNvSpPr/>
          <p:nvPr/>
        </p:nvSpPr>
        <p:spPr>
          <a:xfrm>
            <a:off x="4442271" y="3268607"/>
            <a:ext cx="59182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Impact</a:t>
            </a:r>
            <a:endParaRPr lang="en-GB" sz="900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7422808" y="977900"/>
            <a:ext cx="3448392" cy="1144017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 rot="886157">
            <a:off x="3418825" y="1434493"/>
            <a:ext cx="53091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>
                <a:solidFill>
                  <a:srgbClr val="000000"/>
                </a:solidFill>
                <a:latin typeface="Verdana" panose="020B0604030504040204" pitchFamily="34" charset="0"/>
              </a:rPr>
              <a:t>WSPU</a:t>
            </a:r>
            <a:endParaRPr lang="en-GB" sz="900" dirty="0"/>
          </a:p>
        </p:txBody>
      </p:sp>
      <p:sp>
        <p:nvSpPr>
          <p:cNvPr id="17" name="Rectangle 16"/>
          <p:cNvSpPr/>
          <p:nvPr/>
        </p:nvSpPr>
        <p:spPr>
          <a:xfrm>
            <a:off x="8471979" y="230832"/>
            <a:ext cx="139172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Christabel Pankhurst</a:t>
            </a:r>
            <a:endParaRPr lang="en-GB" sz="900" dirty="0"/>
          </a:p>
        </p:txBody>
      </p:sp>
      <p:sp>
        <p:nvSpPr>
          <p:cNvPr id="18" name="Rectangle 17"/>
          <p:cNvSpPr/>
          <p:nvPr/>
        </p:nvSpPr>
        <p:spPr>
          <a:xfrm>
            <a:off x="9700462" y="2079090"/>
            <a:ext cx="138211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Emmaline Pankhurst</a:t>
            </a:r>
            <a:endParaRPr lang="en-GB" sz="900" dirty="0"/>
          </a:p>
        </p:txBody>
      </p:sp>
      <p:sp>
        <p:nvSpPr>
          <p:cNvPr id="19" name="Rectangle 18"/>
          <p:cNvSpPr/>
          <p:nvPr/>
        </p:nvSpPr>
        <p:spPr>
          <a:xfrm>
            <a:off x="8243733" y="2960930"/>
            <a:ext cx="115768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>
                <a:solidFill>
                  <a:srgbClr val="000000"/>
                </a:solidFill>
                <a:latin typeface="Verdana" panose="020B0604030504040204" pitchFamily="34" charset="0"/>
              </a:rPr>
              <a:t>Sylvia Pankhurst</a:t>
            </a:r>
            <a:endParaRPr lang="en-GB" sz="900" dirty="0"/>
          </a:p>
        </p:txBody>
      </p:sp>
      <p:sp>
        <p:nvSpPr>
          <p:cNvPr id="20" name="Rectangle 19"/>
          <p:cNvSpPr/>
          <p:nvPr/>
        </p:nvSpPr>
        <p:spPr>
          <a:xfrm rot="20461518">
            <a:off x="8290716" y="1310626"/>
            <a:ext cx="152958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The roles of individuals</a:t>
            </a:r>
            <a:endParaRPr lang="en-GB" sz="900" dirty="0"/>
          </a:p>
        </p:txBody>
      </p:sp>
      <p:sp>
        <p:nvSpPr>
          <p:cNvPr id="21" name="Rectangle 20"/>
          <p:cNvSpPr/>
          <p:nvPr/>
        </p:nvSpPr>
        <p:spPr>
          <a:xfrm>
            <a:off x="1233360" y="4269426"/>
            <a:ext cx="176683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Extent of success by 1914:</a:t>
            </a:r>
            <a:endParaRPr lang="en-GB" sz="900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4816990" y="3411587"/>
            <a:ext cx="1702547" cy="2994524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416709" y="6406111"/>
            <a:ext cx="6096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900" dirty="0">
                <a:solidFill>
                  <a:srgbClr val="000000"/>
                </a:solidFill>
                <a:latin typeface="Verdana" panose="020B0604030504040204" pitchFamily="34" charset="0"/>
              </a:rPr>
              <a:t>Government </a:t>
            </a:r>
            <a:r>
              <a:rPr lang="en-GB" sz="9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attitudes</a:t>
            </a:r>
            <a:endParaRPr lang="en-GB" sz="900" dirty="0"/>
          </a:p>
        </p:txBody>
      </p:sp>
      <p:sp>
        <p:nvSpPr>
          <p:cNvPr id="26" name="Rectangle 25"/>
          <p:cNvSpPr/>
          <p:nvPr/>
        </p:nvSpPr>
        <p:spPr>
          <a:xfrm>
            <a:off x="2663371" y="5559472"/>
            <a:ext cx="111601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Female suffrage</a:t>
            </a:r>
            <a:endParaRPr lang="en-GB" sz="900" dirty="0"/>
          </a:p>
        </p:txBody>
      </p:sp>
      <p:sp>
        <p:nvSpPr>
          <p:cNvPr id="27" name="Rectangle 26"/>
          <p:cNvSpPr/>
          <p:nvPr/>
        </p:nvSpPr>
        <p:spPr>
          <a:xfrm>
            <a:off x="6026127" y="5947632"/>
            <a:ext cx="53091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>
                <a:solidFill>
                  <a:srgbClr val="000000"/>
                </a:solidFill>
                <a:latin typeface="Verdana" panose="020B0604030504040204" pitchFamily="34" charset="0"/>
              </a:rPr>
              <a:t>WSPU</a:t>
            </a:r>
            <a:endParaRPr lang="en-GB" sz="900" dirty="0"/>
          </a:p>
        </p:txBody>
      </p:sp>
      <p:sp>
        <p:nvSpPr>
          <p:cNvPr id="28" name="Rectangle 27"/>
          <p:cNvSpPr/>
          <p:nvPr/>
        </p:nvSpPr>
        <p:spPr>
          <a:xfrm>
            <a:off x="7173995" y="3981941"/>
            <a:ext cx="201850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Failure of Enfranchisement Bills</a:t>
            </a:r>
            <a:endParaRPr lang="en-GB" sz="900" dirty="0"/>
          </a:p>
        </p:txBody>
      </p:sp>
      <p:sp>
        <p:nvSpPr>
          <p:cNvPr id="29" name="Rectangle 28"/>
          <p:cNvSpPr/>
          <p:nvPr/>
        </p:nvSpPr>
        <p:spPr>
          <a:xfrm>
            <a:off x="6026127" y="4509798"/>
            <a:ext cx="13581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00" dirty="0">
                <a:solidFill>
                  <a:srgbClr val="000000"/>
                </a:solidFill>
                <a:latin typeface="Verdana" panose="020B0604030504040204" pitchFamily="34" charset="0"/>
              </a:rPr>
              <a:t>Women’s Suffrage bill 1909</a:t>
            </a:r>
            <a:endParaRPr lang="en-GB" sz="900" dirty="0"/>
          </a:p>
        </p:txBody>
      </p:sp>
      <p:sp>
        <p:nvSpPr>
          <p:cNvPr id="30" name="Rectangle 29"/>
          <p:cNvSpPr/>
          <p:nvPr/>
        </p:nvSpPr>
        <p:spPr>
          <a:xfrm>
            <a:off x="7453276" y="4850956"/>
            <a:ext cx="158091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00" dirty="0">
                <a:solidFill>
                  <a:srgbClr val="000000"/>
                </a:solidFill>
                <a:latin typeface="Verdana" panose="020B0604030504040204" pitchFamily="34" charset="0"/>
              </a:rPr>
              <a:t>Conciliation Committee </a:t>
            </a:r>
            <a:endParaRPr lang="en-GB" sz="900" dirty="0"/>
          </a:p>
        </p:txBody>
      </p:sp>
      <p:sp>
        <p:nvSpPr>
          <p:cNvPr id="31" name="Rectangle 30"/>
          <p:cNvSpPr/>
          <p:nvPr/>
        </p:nvSpPr>
        <p:spPr>
          <a:xfrm>
            <a:off x="8476447" y="5758982"/>
            <a:ext cx="12310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00" dirty="0">
                <a:solidFill>
                  <a:srgbClr val="000000"/>
                </a:solidFill>
                <a:latin typeface="Verdana" panose="020B0604030504040204" pitchFamily="34" charset="0"/>
              </a:rPr>
              <a:t>Conciliation bills 1910 </a:t>
            </a:r>
            <a:endParaRPr lang="en-GB" sz="900" dirty="0"/>
          </a:p>
        </p:txBody>
      </p:sp>
      <p:sp>
        <p:nvSpPr>
          <p:cNvPr id="32" name="Rectangle 31"/>
          <p:cNvSpPr/>
          <p:nvPr/>
        </p:nvSpPr>
        <p:spPr>
          <a:xfrm>
            <a:off x="10115412" y="4873178"/>
            <a:ext cx="233563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00" dirty="0">
                <a:solidFill>
                  <a:srgbClr val="000000"/>
                </a:solidFill>
                <a:latin typeface="Verdana" panose="020B0604030504040204" pitchFamily="34" charset="0"/>
              </a:rPr>
              <a:t>Government Franchise bill 1913</a:t>
            </a:r>
            <a:endParaRPr lang="en-GB" sz="900" dirty="0"/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5292108" y="6122884"/>
            <a:ext cx="626092" cy="22757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 flipV="1">
            <a:off x="3716583" y="5904128"/>
            <a:ext cx="537917" cy="41283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>
            <a:off x="7112919" y="4320490"/>
            <a:ext cx="421360" cy="23835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endCxn id="30" idx="0"/>
          </p:cNvCxnSpPr>
          <p:nvPr/>
        </p:nvCxnSpPr>
        <p:spPr>
          <a:xfrm flipH="1">
            <a:off x="8243733" y="4358574"/>
            <a:ext cx="726650" cy="49238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endCxn id="31" idx="0"/>
          </p:cNvCxnSpPr>
          <p:nvPr/>
        </p:nvCxnSpPr>
        <p:spPr>
          <a:xfrm flipH="1">
            <a:off x="9091952" y="4335794"/>
            <a:ext cx="398628" cy="14231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10115412" y="4358574"/>
            <a:ext cx="995582" cy="50520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>
            <a:off x="751848" y="2669665"/>
            <a:ext cx="441282" cy="51738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3024920" y="2694800"/>
            <a:ext cx="1472870" cy="5569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 rot="18043504">
            <a:off x="4590671" y="4757762"/>
            <a:ext cx="192786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The Government’s response</a:t>
            </a:r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27483399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213040" y="2376235"/>
            <a:ext cx="6096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100" b="1" dirty="0">
                <a:latin typeface="Verdana-Bold"/>
              </a:rPr>
              <a:t>5 Trades </a:t>
            </a:r>
            <a:r>
              <a:rPr lang="en-GB" sz="1100" b="1" dirty="0" smtClean="0">
                <a:latin typeface="Verdana-Bold"/>
              </a:rPr>
              <a:t>union Militancy 1917–27</a:t>
            </a:r>
            <a:endParaRPr lang="en-GB" sz="1100" b="1" dirty="0">
              <a:latin typeface="Verdana-Bold"/>
            </a:endParaRPr>
          </a:p>
          <a:p>
            <a:endParaRPr lang="en-GB" sz="1100" dirty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6954304" y="1138334"/>
            <a:ext cx="3302703" cy="1237540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 rot="1084114">
            <a:off x="6412659" y="858726"/>
            <a:ext cx="18213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The roles of individuals</a:t>
            </a:r>
            <a:endParaRPr lang="en-GB" sz="1100" dirty="0"/>
          </a:p>
        </p:txBody>
      </p:sp>
      <p:sp>
        <p:nvSpPr>
          <p:cNvPr id="6" name="Rectangle 5"/>
          <p:cNvSpPr/>
          <p:nvPr/>
        </p:nvSpPr>
        <p:spPr>
          <a:xfrm>
            <a:off x="4528971" y="63850"/>
            <a:ext cx="129073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00" dirty="0">
                <a:latin typeface="Verdana" panose="020B0604030504040204" pitchFamily="34" charset="0"/>
              </a:rPr>
              <a:t>Manny Shinwell</a:t>
            </a:r>
            <a:endParaRPr lang="en-GB" sz="1100" dirty="0"/>
          </a:p>
        </p:txBody>
      </p:sp>
      <p:sp>
        <p:nvSpPr>
          <p:cNvPr id="7" name="Rectangle 6"/>
          <p:cNvSpPr/>
          <p:nvPr/>
        </p:nvSpPr>
        <p:spPr>
          <a:xfrm>
            <a:off x="7647901" y="188785"/>
            <a:ext cx="119616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00" dirty="0">
                <a:latin typeface="Verdana" panose="020B0604030504040204" pitchFamily="34" charset="0"/>
              </a:rPr>
              <a:t>James Maxton</a:t>
            </a:r>
            <a:endParaRPr lang="en-GB" sz="1100" dirty="0"/>
          </a:p>
        </p:txBody>
      </p:sp>
      <p:sp>
        <p:nvSpPr>
          <p:cNvPr id="8" name="Rectangle 7"/>
          <p:cNvSpPr/>
          <p:nvPr/>
        </p:nvSpPr>
        <p:spPr>
          <a:xfrm>
            <a:off x="5608150" y="1586218"/>
            <a:ext cx="107914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00" dirty="0">
                <a:latin typeface="Verdana" panose="020B0604030504040204" pitchFamily="34" charset="0"/>
              </a:rPr>
              <a:t>Ernest Bevin</a:t>
            </a:r>
          </a:p>
        </p:txBody>
      </p:sp>
      <p:sp>
        <p:nvSpPr>
          <p:cNvPr id="9" name="Rectangle 8"/>
          <p:cNvSpPr/>
          <p:nvPr/>
        </p:nvSpPr>
        <p:spPr>
          <a:xfrm>
            <a:off x="10341405" y="277425"/>
            <a:ext cx="101181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00" dirty="0">
                <a:latin typeface="Verdana" panose="020B0604030504040204" pitchFamily="34" charset="0"/>
              </a:rPr>
              <a:t>J H Thomas</a:t>
            </a:r>
            <a:endParaRPr lang="en-GB" sz="1100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9263880" y="1687397"/>
            <a:ext cx="12317" cy="153736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 rot="5218776">
            <a:off x="8762961" y="2325273"/>
            <a:ext cx="135485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War time strikes</a:t>
            </a:r>
            <a:endParaRPr lang="en-GB" sz="1100" dirty="0"/>
          </a:p>
        </p:txBody>
      </p:sp>
      <p:sp>
        <p:nvSpPr>
          <p:cNvPr id="12" name="Rectangle 11"/>
          <p:cNvSpPr/>
          <p:nvPr/>
        </p:nvSpPr>
        <p:spPr>
          <a:xfrm>
            <a:off x="10309040" y="2986414"/>
            <a:ext cx="1981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 smtClean="0">
                <a:latin typeface="Verdana" panose="020B0604030504040204" pitchFamily="34" charset="0"/>
              </a:rPr>
              <a:t>Glasgow rent </a:t>
            </a:r>
            <a:r>
              <a:rPr lang="en-GB" sz="1100" dirty="0">
                <a:latin typeface="Verdana" panose="020B0604030504040204" pitchFamily="34" charset="0"/>
              </a:rPr>
              <a:t>strike, 1915</a:t>
            </a:r>
            <a:endParaRPr lang="en-GB" sz="1100" dirty="0"/>
          </a:p>
        </p:txBody>
      </p:sp>
      <p:sp>
        <p:nvSpPr>
          <p:cNvPr id="13" name="Rectangle 12"/>
          <p:cNvSpPr/>
          <p:nvPr/>
        </p:nvSpPr>
        <p:spPr>
          <a:xfrm>
            <a:off x="7647901" y="3137814"/>
            <a:ext cx="15875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>
                <a:latin typeface="Verdana" panose="020B0604030504040204" pitchFamily="34" charset="0"/>
              </a:rPr>
              <a:t>40-hour strike, 1917.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219137" y="3433800"/>
            <a:ext cx="66075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Events</a:t>
            </a:r>
            <a:endParaRPr lang="en-GB" sz="1100" dirty="0"/>
          </a:p>
        </p:txBody>
      </p:sp>
      <p:sp>
        <p:nvSpPr>
          <p:cNvPr id="15" name="Rectangle 14"/>
          <p:cNvSpPr/>
          <p:nvPr/>
        </p:nvSpPr>
        <p:spPr>
          <a:xfrm>
            <a:off x="7549783" y="4873286"/>
            <a:ext cx="102944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Significance</a:t>
            </a:r>
            <a:endParaRPr lang="en-GB" sz="1100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6898451" y="3599479"/>
            <a:ext cx="821759" cy="5056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8001738" y="3788761"/>
            <a:ext cx="12147" cy="108452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0875365" y="4862434"/>
            <a:ext cx="102944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Significance</a:t>
            </a:r>
            <a:endParaRPr lang="en-GB" sz="1100" dirty="0"/>
          </a:p>
        </p:txBody>
      </p:sp>
      <p:sp>
        <p:nvSpPr>
          <p:cNvPr id="19" name="Rectangle 18"/>
          <p:cNvSpPr/>
          <p:nvPr/>
        </p:nvSpPr>
        <p:spPr>
          <a:xfrm>
            <a:off x="9299740" y="3924425"/>
            <a:ext cx="66075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Events</a:t>
            </a:r>
            <a:endParaRPr lang="en-GB" sz="1100" dirty="0"/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9802160" y="3537563"/>
            <a:ext cx="592836" cy="27555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11479897" y="3424034"/>
            <a:ext cx="2627" cy="127777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 flipV="1">
            <a:off x="5690067" y="583868"/>
            <a:ext cx="2905655" cy="98022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 rot="20308813">
            <a:off x="7115786" y="1535024"/>
            <a:ext cx="271260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War Time Trade Union Militancy</a:t>
            </a:r>
            <a:endParaRPr lang="en-GB" sz="1100" b="1" dirty="0"/>
          </a:p>
        </p:txBody>
      </p:sp>
      <p:cxnSp>
        <p:nvCxnSpPr>
          <p:cNvPr id="38" name="Straight Arrow Connector 37"/>
          <p:cNvCxnSpPr/>
          <p:nvPr/>
        </p:nvCxnSpPr>
        <p:spPr>
          <a:xfrm flipH="1" flipV="1">
            <a:off x="896842" y="1223484"/>
            <a:ext cx="3207413" cy="1226906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 rot="1289176">
            <a:off x="1270497" y="1647636"/>
            <a:ext cx="314289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Post-War Trade Union Revival</a:t>
            </a:r>
            <a:endParaRPr lang="en-GB" sz="1100" b="1" dirty="0"/>
          </a:p>
        </p:txBody>
      </p:sp>
      <p:sp>
        <p:nvSpPr>
          <p:cNvPr id="41" name="Rectangle 40"/>
          <p:cNvSpPr/>
          <p:nvPr/>
        </p:nvSpPr>
        <p:spPr>
          <a:xfrm>
            <a:off x="1215630" y="96452"/>
            <a:ext cx="231497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 smtClean="0">
                <a:latin typeface="Verdana" panose="020B0604030504040204" pitchFamily="34" charset="0"/>
              </a:rPr>
              <a:t>The </a:t>
            </a:r>
            <a:r>
              <a:rPr lang="en-GB" sz="1100" dirty="0">
                <a:latin typeface="Verdana" panose="020B0604030504040204" pitchFamily="34" charset="0"/>
              </a:rPr>
              <a:t>Triple Alliance</a:t>
            </a:r>
            <a:endParaRPr lang="en-GB" sz="1100" dirty="0"/>
          </a:p>
        </p:txBody>
      </p:sp>
      <p:sp>
        <p:nvSpPr>
          <p:cNvPr id="42" name="Rectangle 41"/>
          <p:cNvSpPr/>
          <p:nvPr/>
        </p:nvSpPr>
        <p:spPr>
          <a:xfrm>
            <a:off x="2677010" y="712211"/>
            <a:ext cx="162823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 smtClean="0">
                <a:latin typeface="Verdana" panose="020B0604030504040204" pitchFamily="34" charset="0"/>
              </a:rPr>
              <a:t>Impact </a:t>
            </a:r>
            <a:r>
              <a:rPr lang="en-GB" sz="1100" dirty="0">
                <a:latin typeface="Verdana" panose="020B0604030504040204" pitchFamily="34" charset="0"/>
              </a:rPr>
              <a:t>of Black </a:t>
            </a:r>
            <a:r>
              <a:rPr lang="en-GB" sz="1100" dirty="0" smtClean="0">
                <a:latin typeface="Verdana" panose="020B0604030504040204" pitchFamily="34" charset="0"/>
              </a:rPr>
              <a:t>Friday 1921</a:t>
            </a:r>
            <a:endParaRPr lang="en-GB" sz="1100" dirty="0"/>
          </a:p>
        </p:txBody>
      </p:sp>
      <p:cxnSp>
        <p:nvCxnSpPr>
          <p:cNvPr id="43" name="Straight Arrow Connector 42"/>
          <p:cNvCxnSpPr>
            <a:endCxn id="41" idx="2"/>
          </p:cNvCxnSpPr>
          <p:nvPr/>
        </p:nvCxnSpPr>
        <p:spPr>
          <a:xfrm flipV="1">
            <a:off x="1215630" y="358062"/>
            <a:ext cx="1157485" cy="74895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154213" y="3433800"/>
            <a:ext cx="162378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smtClean="0">
                <a:latin typeface="Verdana" panose="020B0604030504040204" pitchFamily="34" charset="0"/>
              </a:rPr>
              <a:t>Importance of the</a:t>
            </a:r>
          </a:p>
          <a:p>
            <a:r>
              <a:rPr lang="en-GB" sz="1100" smtClean="0">
                <a:latin typeface="Verdana" panose="020B0604030504040204" pitchFamily="34" charset="0"/>
              </a:rPr>
              <a:t>Council of Action </a:t>
            </a:r>
            <a:endParaRPr lang="en-GB" sz="1100" dirty="0"/>
          </a:p>
        </p:txBody>
      </p:sp>
      <p:cxnSp>
        <p:nvCxnSpPr>
          <p:cNvPr id="48" name="Straight Arrow Connector 47"/>
          <p:cNvCxnSpPr/>
          <p:nvPr/>
        </p:nvCxnSpPr>
        <p:spPr>
          <a:xfrm flipH="1">
            <a:off x="488489" y="1494493"/>
            <a:ext cx="395622" cy="169291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2841943" y="2196635"/>
            <a:ext cx="418263" cy="94117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2582816" y="3182268"/>
            <a:ext cx="157053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 smtClean="0">
                <a:latin typeface="Verdana" panose="020B0604030504040204" pitchFamily="34" charset="0"/>
              </a:rPr>
              <a:t>The </a:t>
            </a:r>
            <a:r>
              <a:rPr lang="en-GB" sz="1100" dirty="0">
                <a:latin typeface="Verdana" panose="020B0604030504040204" pitchFamily="34" charset="0"/>
              </a:rPr>
              <a:t>formation of the AEU and TGWU</a:t>
            </a:r>
            <a:endParaRPr lang="en-GB" sz="1100" dirty="0"/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5437768" y="2805387"/>
            <a:ext cx="29384" cy="2877272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 rot="5400000">
            <a:off x="4124418" y="4070619"/>
            <a:ext cx="296246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1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The General Strike</a:t>
            </a:r>
            <a:endParaRPr lang="en-GB" sz="1100" b="1" dirty="0"/>
          </a:p>
        </p:txBody>
      </p:sp>
      <p:sp>
        <p:nvSpPr>
          <p:cNvPr id="59" name="Rectangle 58"/>
          <p:cNvSpPr/>
          <p:nvPr/>
        </p:nvSpPr>
        <p:spPr>
          <a:xfrm>
            <a:off x="213927" y="4977426"/>
            <a:ext cx="131799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Causes of strike</a:t>
            </a:r>
            <a:endParaRPr lang="en-GB" sz="1100" dirty="0"/>
          </a:p>
        </p:txBody>
      </p:sp>
      <p:cxnSp>
        <p:nvCxnSpPr>
          <p:cNvPr id="60" name="Straight Arrow Connector 59"/>
          <p:cNvCxnSpPr/>
          <p:nvPr/>
        </p:nvCxnSpPr>
        <p:spPr>
          <a:xfrm flipH="1">
            <a:off x="1918040" y="4707353"/>
            <a:ext cx="3460019" cy="81714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1328974" y="5996622"/>
            <a:ext cx="151355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Reasons for failure</a:t>
            </a:r>
            <a:endParaRPr lang="en-GB" sz="1100" dirty="0"/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5773209" y="4748442"/>
            <a:ext cx="1776574" cy="84622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 rot="1579850">
            <a:off x="6100169" y="4921046"/>
            <a:ext cx="123142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Roles of actors</a:t>
            </a:r>
            <a:endParaRPr lang="en-GB" sz="1100" dirty="0"/>
          </a:p>
        </p:txBody>
      </p:sp>
      <p:cxnSp>
        <p:nvCxnSpPr>
          <p:cNvPr id="70" name="Straight Arrow Connector 69"/>
          <p:cNvCxnSpPr/>
          <p:nvPr/>
        </p:nvCxnSpPr>
        <p:spPr>
          <a:xfrm flipH="1">
            <a:off x="5773209" y="5682659"/>
            <a:ext cx="1481003" cy="43089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5338720" y="6182041"/>
            <a:ext cx="59824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Media</a:t>
            </a:r>
            <a:endParaRPr lang="en-GB" sz="1100" dirty="0"/>
          </a:p>
        </p:txBody>
      </p:sp>
      <p:sp>
        <p:nvSpPr>
          <p:cNvPr id="73" name="Rectangle 72"/>
          <p:cNvSpPr/>
          <p:nvPr/>
        </p:nvSpPr>
        <p:spPr>
          <a:xfrm>
            <a:off x="7549783" y="6184190"/>
            <a:ext cx="106311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Government</a:t>
            </a:r>
            <a:endParaRPr lang="en-GB" sz="1100" dirty="0"/>
          </a:p>
        </p:txBody>
      </p:sp>
      <p:sp>
        <p:nvSpPr>
          <p:cNvPr id="74" name="Rectangle 73"/>
          <p:cNvSpPr/>
          <p:nvPr/>
        </p:nvSpPr>
        <p:spPr>
          <a:xfrm>
            <a:off x="8788399" y="5385513"/>
            <a:ext cx="47160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TUC</a:t>
            </a:r>
            <a:endParaRPr lang="en-GB" sz="1100" dirty="0"/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7777479" y="5524013"/>
            <a:ext cx="94071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7635862" y="5763722"/>
            <a:ext cx="467117" cy="41831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V="1">
            <a:off x="2950106" y="5849256"/>
            <a:ext cx="936094" cy="2441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84"/>
          <p:cNvSpPr/>
          <p:nvPr/>
        </p:nvSpPr>
        <p:spPr>
          <a:xfrm>
            <a:off x="3320920" y="5391605"/>
            <a:ext cx="179000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Trades Disputes Act 1927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3466435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538357" y="3274510"/>
            <a:ext cx="93487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b="1" dirty="0">
                <a:solidFill>
                  <a:srgbClr val="000000"/>
                </a:solidFill>
                <a:latin typeface="Verdana" panose="020B0604030504040204" pitchFamily="34" charset="0"/>
              </a:rPr>
              <a:t>1780 -1832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1444857" y="3423735"/>
            <a:ext cx="3508666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564550" y="3192904"/>
            <a:ext cx="208743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b="1" dirty="0" smtClean="0"/>
              <a:t>Changes to the distribution of franchise</a:t>
            </a:r>
            <a:endParaRPr lang="en-GB" sz="9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259732" y="5136488"/>
            <a:ext cx="80264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900" dirty="0"/>
          </a:p>
          <a:p>
            <a:r>
              <a:rPr lang="en-GB" sz="900" dirty="0" smtClean="0"/>
              <a:t>Reasons for resistance to the distribution of the seats:</a:t>
            </a:r>
          </a:p>
          <a:p>
            <a:endParaRPr lang="en-GB" sz="9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863045" y="3423736"/>
            <a:ext cx="3500155" cy="2142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7788529" y="3203728"/>
            <a:ext cx="233452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00" b="1" dirty="0" smtClean="0"/>
              <a:t>Changes to the distribution of the seats</a:t>
            </a:r>
            <a:endParaRPr lang="en-GB" sz="900" b="1" dirty="0"/>
          </a:p>
        </p:txBody>
      </p:sp>
      <p:sp>
        <p:nvSpPr>
          <p:cNvPr id="14" name="Rectangle 13"/>
          <p:cNvSpPr/>
          <p:nvPr/>
        </p:nvSpPr>
        <p:spPr>
          <a:xfrm>
            <a:off x="323273" y="210656"/>
            <a:ext cx="184377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/>
              <a:t>Extent of Franchise prior to reform: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23273" y="1104142"/>
            <a:ext cx="236795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/>
              <a:t>Extent of change to the franchise after reform: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75840" y="2590972"/>
            <a:ext cx="250741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/>
              <a:t>Extent of continuity to the franchise after reform: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92342" y="3916280"/>
            <a:ext cx="195277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/>
              <a:t>Pressures for change to the franchise: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80010" y="5403110"/>
            <a:ext cx="251383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/>
              <a:t>Reasons for resistance to change to the franchise: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259732" y="245311"/>
            <a:ext cx="272222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/>
              <a:t>Nature of the distribution of the seats prior to reform: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259732" y="1131066"/>
            <a:ext cx="245291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/>
              <a:t>Extent of change to the distribution of the seats: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259732" y="2560029"/>
            <a:ext cx="298190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/>
              <a:t>Problems of representation due to distribution of the seats: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259732" y="3988992"/>
            <a:ext cx="264207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/>
              <a:t>Pressures for change to the distribution of the seats: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163254" y="14479"/>
            <a:ext cx="172194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b="1" u="sng" dirty="0" smtClean="0">
                <a:solidFill>
                  <a:srgbClr val="000000"/>
                </a:solidFill>
              </a:rPr>
              <a:t>Breadth 1 </a:t>
            </a:r>
            <a:r>
              <a:rPr lang="en-GB" sz="900" b="1" u="sng" dirty="0">
                <a:solidFill>
                  <a:srgbClr val="000000"/>
                </a:solidFill>
              </a:rPr>
              <a:t>Reform of parliament</a:t>
            </a:r>
          </a:p>
        </p:txBody>
      </p:sp>
    </p:spTree>
    <p:extLst>
      <p:ext uri="{BB962C8B-B14F-4D97-AF65-F5344CB8AC3E}">
        <p14:creationId xmlns:p14="http://schemas.microsoft.com/office/powerpoint/2010/main" val="1291868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538357" y="3274510"/>
            <a:ext cx="97494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1832 - 1867</a:t>
            </a:r>
            <a:endParaRPr lang="en-GB" sz="900" b="1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1444857" y="3423735"/>
            <a:ext cx="3508666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564550" y="3192904"/>
            <a:ext cx="208743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b="1" dirty="0" smtClean="0"/>
              <a:t>Changes to the distribution of franchise</a:t>
            </a:r>
            <a:endParaRPr lang="en-GB" sz="9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259732" y="5136488"/>
            <a:ext cx="80264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900" dirty="0"/>
          </a:p>
          <a:p>
            <a:r>
              <a:rPr lang="en-GB" sz="900" dirty="0" smtClean="0"/>
              <a:t>Reasons for resistance to the distribution of the seats:</a:t>
            </a:r>
          </a:p>
          <a:p>
            <a:endParaRPr lang="en-GB" sz="9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863045" y="3423736"/>
            <a:ext cx="3500155" cy="2142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7788529" y="3203728"/>
            <a:ext cx="233452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00" b="1" dirty="0" smtClean="0"/>
              <a:t>Changes to the distribution of the seats</a:t>
            </a:r>
            <a:endParaRPr lang="en-GB" sz="900" b="1" dirty="0"/>
          </a:p>
        </p:txBody>
      </p:sp>
      <p:sp>
        <p:nvSpPr>
          <p:cNvPr id="14" name="Rectangle 13"/>
          <p:cNvSpPr/>
          <p:nvPr/>
        </p:nvSpPr>
        <p:spPr>
          <a:xfrm>
            <a:off x="323273" y="129628"/>
            <a:ext cx="184377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/>
              <a:t>Extent of Franchise prior to reform:</a:t>
            </a:r>
            <a:endParaRPr lang="en-GB" sz="900" dirty="0"/>
          </a:p>
        </p:txBody>
      </p:sp>
      <p:sp>
        <p:nvSpPr>
          <p:cNvPr id="15" name="Rectangle 14"/>
          <p:cNvSpPr/>
          <p:nvPr/>
        </p:nvSpPr>
        <p:spPr>
          <a:xfrm>
            <a:off x="323273" y="1104142"/>
            <a:ext cx="236795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/>
              <a:t>Extent of change to the franchise after reform: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75840" y="2590972"/>
            <a:ext cx="250741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/>
              <a:t>Extent of continuity to the franchise after reform: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92342" y="3916280"/>
            <a:ext cx="195277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/>
              <a:t>Pressures for change to the franchise: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80010" y="5403110"/>
            <a:ext cx="251383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/>
              <a:t>Reasons for resistance to change to the franchise: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259732" y="201864"/>
            <a:ext cx="272222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/>
              <a:t>Nature of the distribution of the seats prior to reform: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259732" y="1131066"/>
            <a:ext cx="245291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/>
              <a:t>Extent of change to the distribution of the seats: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259732" y="2560029"/>
            <a:ext cx="298190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/>
              <a:t>Problems of representation due to distribution of the seats: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259732" y="3988992"/>
            <a:ext cx="264207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/>
              <a:t>Pressures for change to the distribution of the seats: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163254" y="14479"/>
            <a:ext cx="172194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b="1" u="sng" dirty="0" smtClean="0">
                <a:solidFill>
                  <a:srgbClr val="000000"/>
                </a:solidFill>
              </a:rPr>
              <a:t>Breadth 1 </a:t>
            </a:r>
            <a:r>
              <a:rPr lang="en-GB" sz="900" b="1" u="sng" dirty="0">
                <a:solidFill>
                  <a:srgbClr val="000000"/>
                </a:solidFill>
              </a:rPr>
              <a:t>Reform of parliament</a:t>
            </a:r>
          </a:p>
        </p:txBody>
      </p:sp>
    </p:spTree>
    <p:extLst>
      <p:ext uri="{BB962C8B-B14F-4D97-AF65-F5344CB8AC3E}">
        <p14:creationId xmlns:p14="http://schemas.microsoft.com/office/powerpoint/2010/main" val="2666751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538357" y="3274510"/>
            <a:ext cx="97494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1867 - 1885</a:t>
            </a:r>
            <a:endParaRPr lang="en-GB" sz="900" b="1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1444857" y="3423735"/>
            <a:ext cx="3508666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564550" y="3192904"/>
            <a:ext cx="208743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b="1" dirty="0" smtClean="0"/>
              <a:t>Changes to the distribution of franchise</a:t>
            </a:r>
            <a:endParaRPr lang="en-GB" sz="9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259732" y="5136488"/>
            <a:ext cx="80264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900" dirty="0"/>
          </a:p>
          <a:p>
            <a:r>
              <a:rPr lang="en-GB" sz="900" dirty="0" smtClean="0"/>
              <a:t>Reasons for resistance to the distribution of the seats:</a:t>
            </a:r>
          </a:p>
          <a:p>
            <a:endParaRPr lang="en-GB" sz="9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863045" y="3423736"/>
            <a:ext cx="3500155" cy="2142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7788529" y="3203728"/>
            <a:ext cx="233452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00" b="1" dirty="0" smtClean="0"/>
              <a:t>Changes to the distribution of the seats</a:t>
            </a:r>
            <a:endParaRPr lang="en-GB" sz="900" b="1" dirty="0"/>
          </a:p>
        </p:txBody>
      </p:sp>
      <p:sp>
        <p:nvSpPr>
          <p:cNvPr id="14" name="Rectangle 13"/>
          <p:cNvSpPr/>
          <p:nvPr/>
        </p:nvSpPr>
        <p:spPr>
          <a:xfrm>
            <a:off x="401347" y="224961"/>
            <a:ext cx="184377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/>
              <a:t>Extent of Franchise prior to reform:</a:t>
            </a:r>
            <a:endParaRPr lang="en-GB" sz="900" dirty="0"/>
          </a:p>
        </p:txBody>
      </p:sp>
      <p:sp>
        <p:nvSpPr>
          <p:cNvPr id="15" name="Rectangle 14"/>
          <p:cNvSpPr/>
          <p:nvPr/>
        </p:nvSpPr>
        <p:spPr>
          <a:xfrm>
            <a:off x="323273" y="1104142"/>
            <a:ext cx="236795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/>
              <a:t>Extent of change to the franchise after reform: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75840" y="2590972"/>
            <a:ext cx="250741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/>
              <a:t>Extent of continuity to the franchise after reform: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92342" y="3916280"/>
            <a:ext cx="195277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/>
              <a:t>Pressures for change to the franchise: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80010" y="5403110"/>
            <a:ext cx="251383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/>
              <a:t>Reasons for resistance to change to the franchise: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259732" y="192239"/>
            <a:ext cx="272222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/>
              <a:t>Nature of the distribution of the seats prior to reform: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259732" y="1131066"/>
            <a:ext cx="245291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/>
              <a:t>Extent of change to the distribution of the seats: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259732" y="2560029"/>
            <a:ext cx="298190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/>
              <a:t>Problems of representation due to distribution of the seats: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259732" y="3988992"/>
            <a:ext cx="264207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/>
              <a:t>Pressures for change to the distribution of the seats: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163254" y="14479"/>
            <a:ext cx="172194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b="1" u="sng" dirty="0" smtClean="0">
                <a:solidFill>
                  <a:srgbClr val="000000"/>
                </a:solidFill>
              </a:rPr>
              <a:t>Breadth 1 </a:t>
            </a:r>
            <a:r>
              <a:rPr lang="en-GB" sz="900" b="1" u="sng" dirty="0">
                <a:solidFill>
                  <a:srgbClr val="000000"/>
                </a:solidFill>
              </a:rPr>
              <a:t>Reform of parliament</a:t>
            </a:r>
          </a:p>
        </p:txBody>
      </p:sp>
    </p:spTree>
    <p:extLst>
      <p:ext uri="{BB962C8B-B14F-4D97-AF65-F5344CB8AC3E}">
        <p14:creationId xmlns:p14="http://schemas.microsoft.com/office/powerpoint/2010/main" val="1170313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538357" y="3274510"/>
            <a:ext cx="97494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1867 - 1885</a:t>
            </a:r>
            <a:endParaRPr lang="en-GB" sz="900" b="1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1444857" y="3423735"/>
            <a:ext cx="3508666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564550" y="3192904"/>
            <a:ext cx="208743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b="1" dirty="0" smtClean="0"/>
              <a:t>Changes to the distribution of franchise</a:t>
            </a:r>
            <a:endParaRPr lang="en-GB" sz="9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259732" y="5136488"/>
            <a:ext cx="80264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900" dirty="0"/>
          </a:p>
          <a:p>
            <a:r>
              <a:rPr lang="en-GB" sz="900" dirty="0" smtClean="0"/>
              <a:t>Reasons for resistance to the distribution of the seats:</a:t>
            </a:r>
          </a:p>
          <a:p>
            <a:endParaRPr lang="en-GB" sz="9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863045" y="3423736"/>
            <a:ext cx="3500155" cy="2142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7788529" y="3203728"/>
            <a:ext cx="233452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00" b="1" dirty="0" smtClean="0"/>
              <a:t>Changes to the distribution of the seats</a:t>
            </a:r>
            <a:endParaRPr lang="en-GB" sz="900" b="1" dirty="0"/>
          </a:p>
        </p:txBody>
      </p:sp>
      <p:sp>
        <p:nvSpPr>
          <p:cNvPr id="14" name="Rectangle 13"/>
          <p:cNvSpPr/>
          <p:nvPr/>
        </p:nvSpPr>
        <p:spPr>
          <a:xfrm>
            <a:off x="720776" y="129895"/>
            <a:ext cx="184377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/>
              <a:t>Extent of Franchise prior to reform:</a:t>
            </a:r>
            <a:endParaRPr lang="en-GB" sz="900" dirty="0"/>
          </a:p>
        </p:txBody>
      </p:sp>
      <p:sp>
        <p:nvSpPr>
          <p:cNvPr id="15" name="Rectangle 14"/>
          <p:cNvSpPr/>
          <p:nvPr/>
        </p:nvSpPr>
        <p:spPr>
          <a:xfrm>
            <a:off x="323273" y="1104142"/>
            <a:ext cx="236795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/>
              <a:t>Extent of change to the franchise after reform: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75840" y="2590972"/>
            <a:ext cx="250741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/>
              <a:t>Extent of continuity to the franchise after reform: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92342" y="3916280"/>
            <a:ext cx="195277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/>
              <a:t>Pressures for change to the franchise: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80010" y="5403110"/>
            <a:ext cx="251383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/>
              <a:t>Reasons for resistance to change to the franchise: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885200" y="165042"/>
            <a:ext cx="272222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/>
              <a:t>Nature of the distribution of the seats prior to reform: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259732" y="1131066"/>
            <a:ext cx="245291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/>
              <a:t>Extent of change to the distribution of the seats: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259732" y="2560029"/>
            <a:ext cx="298190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/>
              <a:t>Problems of representation due to distribution of the seats: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259732" y="3988992"/>
            <a:ext cx="264207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/>
              <a:t>Pressures for change to the distribution of the seats: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163254" y="14479"/>
            <a:ext cx="172194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b="1" u="sng" dirty="0" smtClean="0">
                <a:solidFill>
                  <a:srgbClr val="000000"/>
                </a:solidFill>
              </a:rPr>
              <a:t>Breadth 1 </a:t>
            </a:r>
            <a:r>
              <a:rPr lang="en-GB" sz="900" b="1" u="sng" dirty="0">
                <a:solidFill>
                  <a:srgbClr val="000000"/>
                </a:solidFill>
              </a:rPr>
              <a:t>Reform of parliament</a:t>
            </a:r>
          </a:p>
        </p:txBody>
      </p:sp>
    </p:spTree>
    <p:extLst>
      <p:ext uri="{BB962C8B-B14F-4D97-AF65-F5344CB8AC3E}">
        <p14:creationId xmlns:p14="http://schemas.microsoft.com/office/powerpoint/2010/main" val="2389722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154293" y="3192904"/>
            <a:ext cx="1708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Changes to the nature of the electoral system</a:t>
            </a:r>
            <a:endParaRPr lang="en-GB" sz="900" b="1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1444857" y="3423735"/>
            <a:ext cx="3508666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564550" y="3192904"/>
            <a:ext cx="123303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b="1" dirty="0" smtClean="0"/>
              <a:t>1872 Secret Ballot Act</a:t>
            </a:r>
            <a:endParaRPr lang="en-GB" sz="900" b="1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863045" y="3423736"/>
            <a:ext cx="3500155" cy="2142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7788529" y="3203728"/>
            <a:ext cx="233452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00" b="1" dirty="0" smtClean="0"/>
              <a:t>1883 Corrupt and Illegal Practices Act</a:t>
            </a:r>
            <a:endParaRPr lang="en-GB" sz="900" b="1" dirty="0"/>
          </a:p>
        </p:txBody>
      </p:sp>
      <p:sp>
        <p:nvSpPr>
          <p:cNvPr id="14" name="Rectangle 13"/>
          <p:cNvSpPr/>
          <p:nvPr/>
        </p:nvSpPr>
        <p:spPr>
          <a:xfrm>
            <a:off x="323272" y="71366"/>
            <a:ext cx="209223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 smtClean="0"/>
              <a:t>Nature of the problem with open voting:</a:t>
            </a:r>
            <a:endParaRPr lang="en-GB" sz="900" dirty="0"/>
          </a:p>
        </p:txBody>
      </p:sp>
      <p:sp>
        <p:nvSpPr>
          <p:cNvPr id="15" name="Rectangle 14"/>
          <p:cNvSpPr/>
          <p:nvPr/>
        </p:nvSpPr>
        <p:spPr>
          <a:xfrm>
            <a:off x="323273" y="1104142"/>
            <a:ext cx="118974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 smtClean="0"/>
              <a:t>Pressures for change:</a:t>
            </a:r>
            <a:endParaRPr lang="en-GB" sz="900" dirty="0"/>
          </a:p>
        </p:txBody>
      </p:sp>
      <p:sp>
        <p:nvSpPr>
          <p:cNvPr id="17" name="Rectangle 16"/>
          <p:cNvSpPr/>
          <p:nvPr/>
        </p:nvSpPr>
        <p:spPr>
          <a:xfrm>
            <a:off x="323273" y="2199359"/>
            <a:ext cx="119936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 smtClean="0"/>
              <a:t>Resistance to change:</a:t>
            </a:r>
            <a:endParaRPr lang="en-GB" sz="900" dirty="0"/>
          </a:p>
        </p:txBody>
      </p:sp>
      <p:sp>
        <p:nvSpPr>
          <p:cNvPr id="18" name="Rectangle 17"/>
          <p:cNvSpPr/>
          <p:nvPr/>
        </p:nvSpPr>
        <p:spPr>
          <a:xfrm>
            <a:off x="323273" y="3758160"/>
            <a:ext cx="102463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 smtClean="0"/>
              <a:t>Nature of the Act:</a:t>
            </a:r>
            <a:endParaRPr lang="en-GB" sz="900" dirty="0"/>
          </a:p>
        </p:txBody>
      </p:sp>
      <p:sp>
        <p:nvSpPr>
          <p:cNvPr id="20" name="Rectangle 19"/>
          <p:cNvSpPr/>
          <p:nvPr/>
        </p:nvSpPr>
        <p:spPr>
          <a:xfrm>
            <a:off x="6440070" y="1131066"/>
            <a:ext cx="118974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 smtClean="0"/>
              <a:t>Pressures for change:</a:t>
            </a:r>
            <a:endParaRPr lang="en-GB" sz="900" dirty="0"/>
          </a:p>
        </p:txBody>
      </p:sp>
      <p:sp>
        <p:nvSpPr>
          <p:cNvPr id="23" name="Rectangle 22"/>
          <p:cNvSpPr/>
          <p:nvPr/>
        </p:nvSpPr>
        <p:spPr>
          <a:xfrm>
            <a:off x="323272" y="5086129"/>
            <a:ext cx="102303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 smtClean="0"/>
              <a:t>Impact of the Act:</a:t>
            </a:r>
            <a:endParaRPr lang="en-GB" sz="900" dirty="0"/>
          </a:p>
        </p:txBody>
      </p:sp>
      <p:sp>
        <p:nvSpPr>
          <p:cNvPr id="24" name="Rectangle 23"/>
          <p:cNvSpPr/>
          <p:nvPr/>
        </p:nvSpPr>
        <p:spPr>
          <a:xfrm>
            <a:off x="6543502" y="202602"/>
            <a:ext cx="191751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 smtClean="0"/>
              <a:t>Nature of the problem of corruption:</a:t>
            </a:r>
            <a:endParaRPr lang="en-GB" sz="900" dirty="0"/>
          </a:p>
        </p:txBody>
      </p:sp>
      <p:sp>
        <p:nvSpPr>
          <p:cNvPr id="25" name="Rectangle 24"/>
          <p:cNvSpPr/>
          <p:nvPr/>
        </p:nvSpPr>
        <p:spPr>
          <a:xfrm>
            <a:off x="6470797" y="2174946"/>
            <a:ext cx="119936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 smtClean="0"/>
              <a:t>Resistance to change:</a:t>
            </a:r>
            <a:endParaRPr lang="en-GB" sz="900" dirty="0"/>
          </a:p>
        </p:txBody>
      </p:sp>
      <p:sp>
        <p:nvSpPr>
          <p:cNvPr id="26" name="Rectangle 25"/>
          <p:cNvSpPr/>
          <p:nvPr/>
        </p:nvSpPr>
        <p:spPr>
          <a:xfrm>
            <a:off x="6479223" y="3710063"/>
            <a:ext cx="102463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 smtClean="0"/>
              <a:t>Nature of the Act:</a:t>
            </a:r>
            <a:endParaRPr lang="en-GB" sz="900" dirty="0"/>
          </a:p>
        </p:txBody>
      </p:sp>
      <p:sp>
        <p:nvSpPr>
          <p:cNvPr id="27" name="Rectangle 26"/>
          <p:cNvSpPr/>
          <p:nvPr/>
        </p:nvSpPr>
        <p:spPr>
          <a:xfrm>
            <a:off x="6479222" y="5038032"/>
            <a:ext cx="102303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 smtClean="0"/>
              <a:t>Impact of the Act:</a:t>
            </a:r>
            <a:endParaRPr lang="en-GB" sz="900" dirty="0"/>
          </a:p>
        </p:txBody>
      </p:sp>
      <p:sp>
        <p:nvSpPr>
          <p:cNvPr id="21" name="Rectangle 20"/>
          <p:cNvSpPr/>
          <p:nvPr/>
        </p:nvSpPr>
        <p:spPr>
          <a:xfrm>
            <a:off x="5163254" y="14479"/>
            <a:ext cx="172194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b="1" u="sng" dirty="0" smtClean="0">
                <a:solidFill>
                  <a:srgbClr val="000000"/>
                </a:solidFill>
              </a:rPr>
              <a:t>Breadth 1 </a:t>
            </a:r>
            <a:r>
              <a:rPr lang="en-GB" sz="900" b="1" u="sng" dirty="0">
                <a:solidFill>
                  <a:srgbClr val="000000"/>
                </a:solidFill>
              </a:rPr>
              <a:t>Reform of parliament</a:t>
            </a:r>
          </a:p>
        </p:txBody>
      </p:sp>
    </p:spTree>
    <p:extLst>
      <p:ext uri="{BB962C8B-B14F-4D97-AF65-F5344CB8AC3E}">
        <p14:creationId xmlns:p14="http://schemas.microsoft.com/office/powerpoint/2010/main" val="2961375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538357" y="3274510"/>
            <a:ext cx="97494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1918 - 1928</a:t>
            </a:r>
            <a:endParaRPr lang="en-GB" sz="900" b="1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1444857" y="3423735"/>
            <a:ext cx="3508666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564550" y="3192904"/>
            <a:ext cx="208743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b="1" dirty="0" smtClean="0"/>
              <a:t>Changes to the distribution of franchise</a:t>
            </a:r>
            <a:endParaRPr lang="en-GB" sz="900" b="1" dirty="0"/>
          </a:p>
        </p:txBody>
      </p:sp>
      <p:sp>
        <p:nvSpPr>
          <p:cNvPr id="14" name="Rectangle 13"/>
          <p:cNvSpPr/>
          <p:nvPr/>
        </p:nvSpPr>
        <p:spPr>
          <a:xfrm>
            <a:off x="323273" y="0"/>
            <a:ext cx="184377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/>
              <a:t>Extent of Franchise prior to reform:</a:t>
            </a:r>
            <a:endParaRPr lang="en-GB" sz="900" dirty="0"/>
          </a:p>
        </p:txBody>
      </p:sp>
      <p:sp>
        <p:nvSpPr>
          <p:cNvPr id="15" name="Rectangle 14"/>
          <p:cNvSpPr/>
          <p:nvPr/>
        </p:nvSpPr>
        <p:spPr>
          <a:xfrm>
            <a:off x="323273" y="1104142"/>
            <a:ext cx="236795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/>
              <a:t>Extent of change to the franchise after reform: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75840" y="2590972"/>
            <a:ext cx="250741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/>
              <a:t>Extent of continuity to the franchise after reform: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92342" y="3916280"/>
            <a:ext cx="195277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/>
              <a:t>Pressures for change to the franchise: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80010" y="5403110"/>
            <a:ext cx="251383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/>
              <a:t>Reasons for resistance to change to the franchise:</a:t>
            </a:r>
          </a:p>
        </p:txBody>
      </p:sp>
      <p:sp>
        <p:nvSpPr>
          <p:cNvPr id="10" name="Rectangle 9"/>
          <p:cNvSpPr/>
          <p:nvPr/>
        </p:nvSpPr>
        <p:spPr>
          <a:xfrm>
            <a:off x="5163254" y="14479"/>
            <a:ext cx="172194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b="1" u="sng" dirty="0" smtClean="0">
                <a:solidFill>
                  <a:srgbClr val="000000"/>
                </a:solidFill>
              </a:rPr>
              <a:t>Breadth 1 </a:t>
            </a:r>
            <a:r>
              <a:rPr lang="en-GB" sz="900" b="1" u="sng" dirty="0">
                <a:solidFill>
                  <a:srgbClr val="000000"/>
                </a:solidFill>
              </a:rPr>
              <a:t>Reform of parliament</a:t>
            </a:r>
          </a:p>
        </p:txBody>
      </p:sp>
    </p:spTree>
    <p:extLst>
      <p:ext uri="{BB962C8B-B14F-4D97-AF65-F5344CB8AC3E}">
        <p14:creationId xmlns:p14="http://schemas.microsoft.com/office/powerpoint/2010/main" val="3502297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69938" y="2808744"/>
            <a:ext cx="1659467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900" b="1" dirty="0" smtClean="0"/>
              <a:t>Declining influence of the monarchy and the aristocracy over parliament  </a:t>
            </a:r>
            <a:endParaRPr lang="en-GB" sz="9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297172"/>
            <a:ext cx="1775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Impact of the economical reforms 1780s:</a:t>
            </a:r>
            <a:endParaRPr lang="en-GB" sz="900" dirty="0"/>
          </a:p>
        </p:txBody>
      </p:sp>
      <p:sp>
        <p:nvSpPr>
          <p:cNvPr id="6" name="TextBox 5"/>
          <p:cNvSpPr txBox="1"/>
          <p:nvPr/>
        </p:nvSpPr>
        <p:spPr>
          <a:xfrm>
            <a:off x="3926958" y="344247"/>
            <a:ext cx="17756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Impact of the 1832 GRA:</a:t>
            </a:r>
            <a:endParaRPr lang="en-GB" sz="900" dirty="0"/>
          </a:p>
        </p:txBody>
      </p:sp>
      <p:sp>
        <p:nvSpPr>
          <p:cNvPr id="7" name="TextBox 6"/>
          <p:cNvSpPr txBox="1"/>
          <p:nvPr/>
        </p:nvSpPr>
        <p:spPr>
          <a:xfrm>
            <a:off x="7120269" y="377066"/>
            <a:ext cx="17756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Impact of the 1867 GRA:</a:t>
            </a:r>
            <a:endParaRPr lang="en-GB" sz="900" dirty="0"/>
          </a:p>
        </p:txBody>
      </p:sp>
      <p:sp>
        <p:nvSpPr>
          <p:cNvPr id="8" name="TextBox 7"/>
          <p:cNvSpPr txBox="1"/>
          <p:nvPr/>
        </p:nvSpPr>
        <p:spPr>
          <a:xfrm>
            <a:off x="9633098" y="1241200"/>
            <a:ext cx="17756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Impact of the 1884/5 GRA:</a:t>
            </a:r>
            <a:endParaRPr lang="en-GB" sz="900" dirty="0"/>
          </a:p>
        </p:txBody>
      </p:sp>
      <p:sp>
        <p:nvSpPr>
          <p:cNvPr id="9" name="TextBox 8"/>
          <p:cNvSpPr txBox="1"/>
          <p:nvPr/>
        </p:nvSpPr>
        <p:spPr>
          <a:xfrm>
            <a:off x="9792586" y="2661960"/>
            <a:ext cx="1775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Impact of the Secret Ballot and Corrupt and Illegal Practices Acts:</a:t>
            </a:r>
            <a:endParaRPr lang="en-GB" sz="900" dirty="0"/>
          </a:p>
        </p:txBody>
      </p:sp>
      <p:sp>
        <p:nvSpPr>
          <p:cNvPr id="10" name="TextBox 9"/>
          <p:cNvSpPr txBox="1"/>
          <p:nvPr/>
        </p:nvSpPr>
        <p:spPr>
          <a:xfrm>
            <a:off x="4038580" y="3820908"/>
            <a:ext cx="17756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Impact of the 1918 GRA:</a:t>
            </a:r>
            <a:endParaRPr lang="en-GB" sz="900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" y="2993410"/>
            <a:ext cx="17756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Impact of the 1928 GRA:</a:t>
            </a:r>
            <a:endParaRPr lang="en-GB" sz="900" dirty="0"/>
          </a:p>
        </p:txBody>
      </p:sp>
      <p:sp>
        <p:nvSpPr>
          <p:cNvPr id="12" name="TextBox 11"/>
          <p:cNvSpPr txBox="1"/>
          <p:nvPr/>
        </p:nvSpPr>
        <p:spPr>
          <a:xfrm>
            <a:off x="6729405" y="3751658"/>
            <a:ext cx="1775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Impact of the 1911 Parliament Act:</a:t>
            </a:r>
            <a:endParaRPr lang="en-GB" sz="900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6729405" y="1481838"/>
            <a:ext cx="2903693" cy="141670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2392325" y="1666504"/>
            <a:ext cx="2665976" cy="122223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4678326" y="628726"/>
            <a:ext cx="678976" cy="214459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6888893" y="2993410"/>
            <a:ext cx="2677613" cy="3788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6466117" y="628726"/>
            <a:ext cx="878185" cy="212377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2232837" y="3031292"/>
            <a:ext cx="2433852" cy="2722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4814776" y="3191976"/>
            <a:ext cx="542526" cy="55968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442197" y="3179686"/>
            <a:ext cx="542370" cy="57197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525927" y="26815"/>
            <a:ext cx="10747487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900" b="1" u="sng" smtClean="0">
                <a:solidFill>
                  <a:srgbClr val="000000"/>
                </a:solidFill>
                <a:latin typeface="Verdana-Bold"/>
              </a:rPr>
              <a:t>Breadth 2: Changing influences in parliament: the impact of Parliamentary reform</a:t>
            </a:r>
            <a:endParaRPr lang="en-GB" sz="900" b="1" u="sng" dirty="0">
              <a:solidFill>
                <a:srgbClr val="000000"/>
              </a:solidFill>
              <a:latin typeface="Verdana-Bold"/>
            </a:endParaRPr>
          </a:p>
        </p:txBody>
      </p:sp>
    </p:spTree>
    <p:extLst>
      <p:ext uri="{BB962C8B-B14F-4D97-AF65-F5344CB8AC3E}">
        <p14:creationId xmlns:p14="http://schemas.microsoft.com/office/powerpoint/2010/main" val="544833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495240" y="2784291"/>
            <a:ext cx="1659467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900" b="1" dirty="0" smtClean="0"/>
              <a:t>Changes in the political Parties</a:t>
            </a:r>
            <a:endParaRPr lang="en-GB" sz="9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105247" y="2784291"/>
            <a:ext cx="32854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Impact of the 1832 GRA on political parties:</a:t>
            </a:r>
            <a:endParaRPr lang="en-GB" sz="900" dirty="0"/>
          </a:p>
        </p:txBody>
      </p:sp>
      <p:sp>
        <p:nvSpPr>
          <p:cNvPr id="8" name="TextBox 7"/>
          <p:cNvSpPr txBox="1"/>
          <p:nvPr/>
        </p:nvSpPr>
        <p:spPr>
          <a:xfrm>
            <a:off x="3443945" y="1975660"/>
            <a:ext cx="32854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Impact of the 1867 GRA on political parties:</a:t>
            </a:r>
            <a:endParaRPr lang="en-GB" sz="900" dirty="0"/>
          </a:p>
        </p:txBody>
      </p:sp>
      <p:sp>
        <p:nvSpPr>
          <p:cNvPr id="9" name="TextBox 8"/>
          <p:cNvSpPr txBox="1"/>
          <p:nvPr/>
        </p:nvSpPr>
        <p:spPr>
          <a:xfrm>
            <a:off x="4933507" y="1343299"/>
            <a:ext cx="32854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Impact of the 1884/5 GRA on political parties:</a:t>
            </a:r>
            <a:endParaRPr lang="en-GB" sz="900" dirty="0"/>
          </a:p>
        </p:txBody>
      </p:sp>
      <p:sp>
        <p:nvSpPr>
          <p:cNvPr id="10" name="TextBox 9"/>
          <p:cNvSpPr txBox="1"/>
          <p:nvPr/>
        </p:nvSpPr>
        <p:spPr>
          <a:xfrm>
            <a:off x="6693964" y="1989084"/>
            <a:ext cx="32854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Impact of the 1918 GRA on political parties:</a:t>
            </a:r>
            <a:endParaRPr lang="en-GB" sz="900" dirty="0"/>
          </a:p>
        </p:txBody>
      </p:sp>
      <p:sp>
        <p:nvSpPr>
          <p:cNvPr id="11" name="TextBox 10"/>
          <p:cNvSpPr txBox="1"/>
          <p:nvPr/>
        </p:nvSpPr>
        <p:spPr>
          <a:xfrm>
            <a:off x="8470606" y="2791869"/>
            <a:ext cx="32854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Impact of the 1928 GRA on political parties:</a:t>
            </a:r>
            <a:endParaRPr lang="en-GB" sz="900" dirty="0"/>
          </a:p>
        </p:txBody>
      </p:sp>
      <p:sp>
        <p:nvSpPr>
          <p:cNvPr id="12" name="TextBox 11"/>
          <p:cNvSpPr txBox="1"/>
          <p:nvPr/>
        </p:nvSpPr>
        <p:spPr>
          <a:xfrm>
            <a:off x="193926" y="1906410"/>
            <a:ext cx="1178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Party organisation and membership</a:t>
            </a:r>
            <a:endParaRPr lang="en-GB" sz="900" dirty="0"/>
          </a:p>
        </p:txBody>
      </p:sp>
      <p:sp>
        <p:nvSpPr>
          <p:cNvPr id="13" name="TextBox 12"/>
          <p:cNvSpPr txBox="1"/>
          <p:nvPr/>
        </p:nvSpPr>
        <p:spPr>
          <a:xfrm>
            <a:off x="1270591" y="1232613"/>
            <a:ext cx="1166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Role in parliament and elections</a:t>
            </a:r>
            <a:endParaRPr lang="en-GB" sz="900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1270591" y="2275742"/>
            <a:ext cx="729471" cy="43790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1885507" y="1868513"/>
            <a:ext cx="298165" cy="70447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405125" y="467399"/>
            <a:ext cx="1178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Party organisation and membership</a:t>
            </a:r>
            <a:endParaRPr lang="en-GB" sz="900" dirty="0"/>
          </a:p>
        </p:txBody>
      </p:sp>
      <p:sp>
        <p:nvSpPr>
          <p:cNvPr id="19" name="TextBox 18"/>
          <p:cNvSpPr txBox="1"/>
          <p:nvPr/>
        </p:nvSpPr>
        <p:spPr>
          <a:xfrm>
            <a:off x="3443945" y="282733"/>
            <a:ext cx="1166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Role in parliament and elections</a:t>
            </a:r>
            <a:endParaRPr lang="en-GB" sz="900" dirty="0"/>
          </a:p>
        </p:txBody>
      </p:sp>
      <p:cxnSp>
        <p:nvCxnSpPr>
          <p:cNvPr id="20" name="Straight Arrow Connector 19"/>
          <p:cNvCxnSpPr>
            <a:endCxn id="18" idx="2"/>
          </p:cNvCxnSpPr>
          <p:nvPr/>
        </p:nvCxnSpPr>
        <p:spPr>
          <a:xfrm flipH="1" flipV="1">
            <a:off x="2994336" y="836731"/>
            <a:ext cx="854650" cy="103178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3929242" y="634624"/>
            <a:ext cx="308003" cy="122949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616952" y="265292"/>
            <a:ext cx="1178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Party organisation and membership</a:t>
            </a:r>
            <a:endParaRPr lang="en-GB" sz="900" dirty="0"/>
          </a:p>
        </p:txBody>
      </p:sp>
      <p:sp>
        <p:nvSpPr>
          <p:cNvPr id="26" name="TextBox 25"/>
          <p:cNvSpPr txBox="1"/>
          <p:nvPr/>
        </p:nvSpPr>
        <p:spPr>
          <a:xfrm>
            <a:off x="8795373" y="516441"/>
            <a:ext cx="1166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Role in parliament and elections</a:t>
            </a:r>
            <a:endParaRPr lang="en-GB" sz="900" dirty="0"/>
          </a:p>
        </p:txBody>
      </p:sp>
      <p:cxnSp>
        <p:nvCxnSpPr>
          <p:cNvPr id="27" name="Straight Arrow Connector 26"/>
          <p:cNvCxnSpPr>
            <a:endCxn id="25" idx="2"/>
          </p:cNvCxnSpPr>
          <p:nvPr/>
        </p:nvCxnSpPr>
        <p:spPr>
          <a:xfrm flipH="1" flipV="1">
            <a:off x="8206163" y="634624"/>
            <a:ext cx="12804" cy="127178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8594423" y="885773"/>
            <a:ext cx="549577" cy="106101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146552" y="147109"/>
            <a:ext cx="1178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Party organisation and membership</a:t>
            </a:r>
            <a:endParaRPr lang="en-GB" sz="900" dirty="0"/>
          </a:p>
        </p:txBody>
      </p:sp>
      <p:sp>
        <p:nvSpPr>
          <p:cNvPr id="32" name="TextBox 31"/>
          <p:cNvSpPr txBox="1"/>
          <p:nvPr/>
        </p:nvSpPr>
        <p:spPr>
          <a:xfrm>
            <a:off x="6278524" y="123158"/>
            <a:ext cx="1166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Role in parliament and elections</a:t>
            </a:r>
            <a:endParaRPr lang="en-GB" sz="900" dirty="0"/>
          </a:p>
        </p:txBody>
      </p:sp>
      <p:cxnSp>
        <p:nvCxnSpPr>
          <p:cNvPr id="33" name="Straight Arrow Connector 32"/>
          <p:cNvCxnSpPr/>
          <p:nvPr/>
        </p:nvCxnSpPr>
        <p:spPr>
          <a:xfrm flipH="1" flipV="1">
            <a:off x="5839846" y="516441"/>
            <a:ext cx="100425" cy="73193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6437906" y="554388"/>
            <a:ext cx="156535" cy="69398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9469575" y="1451495"/>
            <a:ext cx="1178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Party organisation and membership</a:t>
            </a:r>
            <a:endParaRPr lang="en-GB" sz="900" dirty="0"/>
          </a:p>
        </p:txBody>
      </p:sp>
      <p:sp>
        <p:nvSpPr>
          <p:cNvPr id="40" name="TextBox 39"/>
          <p:cNvSpPr txBox="1"/>
          <p:nvPr/>
        </p:nvSpPr>
        <p:spPr>
          <a:xfrm>
            <a:off x="10716252" y="1679450"/>
            <a:ext cx="1166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Role in parliament and elections</a:t>
            </a:r>
            <a:endParaRPr lang="en-GB" sz="900" dirty="0"/>
          </a:p>
        </p:txBody>
      </p:sp>
      <p:cxnSp>
        <p:nvCxnSpPr>
          <p:cNvPr id="41" name="Straight Arrow Connector 40"/>
          <p:cNvCxnSpPr/>
          <p:nvPr/>
        </p:nvCxnSpPr>
        <p:spPr>
          <a:xfrm flipV="1">
            <a:off x="9828716" y="1975660"/>
            <a:ext cx="132694" cy="66667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10259736" y="2091076"/>
            <a:ext cx="438587" cy="48191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V="1">
            <a:off x="7194613" y="2785730"/>
            <a:ext cx="790438" cy="7135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 flipV="1">
            <a:off x="5390707" y="2282806"/>
            <a:ext cx="302110" cy="367309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 flipV="1">
            <a:off x="6212227" y="1826379"/>
            <a:ext cx="1" cy="90633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V="1">
            <a:off x="6812664" y="2258070"/>
            <a:ext cx="245476" cy="38426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 flipV="1">
            <a:off x="4599349" y="2830079"/>
            <a:ext cx="797613" cy="5086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407266" y="4026559"/>
            <a:ext cx="2456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Impact of the abolition of the property qualification on the </a:t>
            </a:r>
            <a:r>
              <a:rPr lang="en-GB" sz="900" dirty="0" err="1" smtClean="0"/>
              <a:t>HoC</a:t>
            </a:r>
            <a:endParaRPr lang="en-GB" sz="900" dirty="0"/>
          </a:p>
        </p:txBody>
      </p:sp>
      <p:sp>
        <p:nvSpPr>
          <p:cNvPr id="63" name="TextBox 62"/>
          <p:cNvSpPr txBox="1"/>
          <p:nvPr/>
        </p:nvSpPr>
        <p:spPr>
          <a:xfrm>
            <a:off x="3022089" y="5191038"/>
            <a:ext cx="24561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Impact of the payment of MPs 1911</a:t>
            </a:r>
            <a:endParaRPr lang="en-GB" sz="900" dirty="0"/>
          </a:p>
        </p:txBody>
      </p:sp>
      <p:sp>
        <p:nvSpPr>
          <p:cNvPr id="64" name="Rectangle 63"/>
          <p:cNvSpPr/>
          <p:nvPr/>
        </p:nvSpPr>
        <p:spPr>
          <a:xfrm>
            <a:off x="3985635" y="3952823"/>
            <a:ext cx="20250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900" b="1" dirty="0" smtClean="0">
                <a:solidFill>
                  <a:srgbClr val="000000"/>
                </a:solidFill>
              </a:rPr>
              <a:t>Change </a:t>
            </a:r>
            <a:r>
              <a:rPr lang="en-GB" sz="900" b="1" dirty="0">
                <a:solidFill>
                  <a:srgbClr val="000000"/>
                </a:solidFill>
              </a:rPr>
              <a:t>in the social makeup of the House of </a:t>
            </a:r>
            <a:r>
              <a:rPr lang="en-GB" sz="900" b="1" dirty="0" smtClean="0">
                <a:solidFill>
                  <a:srgbClr val="000000"/>
                </a:solidFill>
              </a:rPr>
              <a:t>Commons:</a:t>
            </a:r>
            <a:endParaRPr lang="en-GB" sz="900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7408610" y="3893143"/>
            <a:ext cx="204008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The growth of the Labour party</a:t>
            </a:r>
            <a:endParaRPr lang="en-GB" sz="900" dirty="0"/>
          </a:p>
        </p:txBody>
      </p:sp>
      <p:cxnSp>
        <p:nvCxnSpPr>
          <p:cNvPr id="66" name="Straight Arrow Connector 65"/>
          <p:cNvCxnSpPr/>
          <p:nvPr/>
        </p:nvCxnSpPr>
        <p:spPr>
          <a:xfrm>
            <a:off x="9378391" y="4058756"/>
            <a:ext cx="1466818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10835457" y="3911785"/>
            <a:ext cx="1166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Growth of the Labour Party</a:t>
            </a:r>
            <a:endParaRPr lang="en-GB" sz="900" dirty="0"/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8795373" y="4381277"/>
            <a:ext cx="1852623" cy="96690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10590029" y="5514204"/>
            <a:ext cx="116603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Reasons for the Growth of the Labour Party</a:t>
            </a:r>
            <a:endParaRPr lang="en-GB" sz="900" dirty="0"/>
          </a:p>
        </p:txBody>
      </p:sp>
      <p:sp>
        <p:nvSpPr>
          <p:cNvPr id="72" name="TextBox 71"/>
          <p:cNvSpPr txBox="1"/>
          <p:nvPr/>
        </p:nvSpPr>
        <p:spPr>
          <a:xfrm>
            <a:off x="7753675" y="5954619"/>
            <a:ext cx="116603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Impact of the growth of the Labour Party on Parliament</a:t>
            </a:r>
            <a:endParaRPr lang="en-GB" sz="900" dirty="0"/>
          </a:p>
        </p:txBody>
      </p:sp>
      <p:cxnSp>
        <p:nvCxnSpPr>
          <p:cNvPr id="73" name="Straight Arrow Connector 72"/>
          <p:cNvCxnSpPr/>
          <p:nvPr/>
        </p:nvCxnSpPr>
        <p:spPr>
          <a:xfrm>
            <a:off x="8212565" y="4626724"/>
            <a:ext cx="6402" cy="124064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flipH="1">
            <a:off x="2994336" y="4008559"/>
            <a:ext cx="934906" cy="27255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flipH="1">
            <a:off x="3929242" y="4395891"/>
            <a:ext cx="576406" cy="55399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>
            <a:off x="6832115" y="3069807"/>
            <a:ext cx="1374047" cy="65772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82"/>
          <p:cNvSpPr/>
          <p:nvPr/>
        </p:nvSpPr>
        <p:spPr>
          <a:xfrm>
            <a:off x="525927" y="26815"/>
            <a:ext cx="10747487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900" b="1" u="sng" smtClean="0">
                <a:solidFill>
                  <a:srgbClr val="000000"/>
                </a:solidFill>
                <a:latin typeface="Verdana-Bold"/>
              </a:rPr>
              <a:t>Breadth 2: Changing influences in parliament: the impact of Parliamentary reform</a:t>
            </a:r>
            <a:endParaRPr lang="en-GB" sz="900" b="1" u="sng" dirty="0">
              <a:solidFill>
                <a:srgbClr val="000000"/>
              </a:solidFill>
              <a:latin typeface="Verdana-Bold"/>
            </a:endParaRPr>
          </a:p>
        </p:txBody>
      </p:sp>
    </p:spTree>
    <p:extLst>
      <p:ext uri="{BB962C8B-B14F-4D97-AF65-F5344CB8AC3E}">
        <p14:creationId xmlns:p14="http://schemas.microsoft.com/office/powerpoint/2010/main" val="3756108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D139315C878D4E9F640E4ADE8A15B2" ma:contentTypeVersion="15" ma:contentTypeDescription="Create a new document." ma:contentTypeScope="" ma:versionID="0e69ee60e1da089f71608c52ebe00904">
  <xsd:schema xmlns:xsd="http://www.w3.org/2001/XMLSchema" xmlns:xs="http://www.w3.org/2001/XMLSchema" xmlns:p="http://schemas.microsoft.com/office/2006/metadata/properties" xmlns:ns2="d71af528-52a3-4b07-90a6-cd2ccd711fe9" xmlns:ns3="2ca186d5-ef53-4dc5-85e4-3eef54649419" targetNamespace="http://schemas.microsoft.com/office/2006/metadata/properties" ma:root="true" ma:fieldsID="fe418fddcdfbb36f646739637c3865e1" ns2:_="" ns3:_="">
    <xsd:import namespace="d71af528-52a3-4b07-90a6-cd2ccd711fe9"/>
    <xsd:import namespace="2ca186d5-ef53-4dc5-85e4-3eef5464941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1af528-52a3-4b07-90a6-cd2ccd711f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53737c2-3636-4060-881d-c14da11c9ef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a186d5-ef53-4dc5-85e4-3eef54649419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9f1b7323-8a9f-4540-aa37-d127316f462e}" ma:internalName="TaxCatchAll" ma:showField="CatchAllData" ma:web="2ca186d5-ef53-4dc5-85e4-3eef5464941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71af528-52a3-4b07-90a6-cd2ccd711fe9">
      <Terms xmlns="http://schemas.microsoft.com/office/infopath/2007/PartnerControls"/>
    </lcf76f155ced4ddcb4097134ff3c332f>
    <TaxCatchAll xmlns="2ca186d5-ef53-4dc5-85e4-3eef54649419" xsi:nil="true"/>
  </documentManagement>
</p:properties>
</file>

<file path=customXml/itemProps1.xml><?xml version="1.0" encoding="utf-8"?>
<ds:datastoreItem xmlns:ds="http://schemas.openxmlformats.org/officeDocument/2006/customXml" ds:itemID="{229471B1-CC9A-4DA9-9D00-2B795F2D340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C43A8B0-AB3E-454E-B3E0-336E03C94A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71af528-52a3-4b07-90a6-cd2ccd711fe9"/>
    <ds:schemaRef ds:uri="2ca186d5-ef53-4dc5-85e4-3eef5464941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1B256ED-57A7-443C-BB10-714BF6CD2C43}">
  <ds:schemaRefs>
    <ds:schemaRef ds:uri="http://purl.org/dc/dcmitype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www.w3.org/XML/1998/namespace"/>
    <ds:schemaRef ds:uri="2ca186d5-ef53-4dc5-85e4-3eef54649419"/>
    <ds:schemaRef ds:uri="http://purl.org/dc/terms/"/>
    <ds:schemaRef ds:uri="http://schemas.openxmlformats.org/package/2006/metadata/core-properties"/>
    <ds:schemaRef ds:uri="d71af528-52a3-4b07-90a6-cd2ccd711fe9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592</TotalTime>
  <Words>1248</Words>
  <Application>Microsoft Office PowerPoint</Application>
  <PresentationFormat>Custom</PresentationFormat>
  <Paragraphs>245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Protest, Agitation and Parliamentary Reform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Enfield County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Protest, Agitation and Parliamentary Reform</dc:title>
  <dc:creator>Edward Lloyd</dc:creator>
  <cp:lastModifiedBy>Administrator</cp:lastModifiedBy>
  <cp:revision>19</cp:revision>
  <cp:lastPrinted>2021-11-23T11:55:23Z</cp:lastPrinted>
  <dcterms:created xsi:type="dcterms:W3CDTF">2021-11-16T15:09:39Z</dcterms:created>
  <dcterms:modified xsi:type="dcterms:W3CDTF">2022-10-25T13:12:38Z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0x010100E8D139315C878D4E9F640E4ADE8A15B2</vt:lpwstr>
  </property>
</Properties>
</file>