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6" r:id="rId12"/>
    <p:sldId id="277" r:id="rId13"/>
    <p:sldId id="259" r:id="rId14"/>
    <p:sldId id="261" r:id="rId15"/>
    <p:sldId id="262" r:id="rId16"/>
    <p:sldId id="263" r:id="rId17"/>
    <p:sldId id="264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65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5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8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8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0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74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1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17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09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6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20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62906-0FDB-46D7-81DC-AF995E533F3E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30381-86E6-44C4-B529-1BC19C7F9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2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Protest, Agitation and Parliamentary Reform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Spider Diagrams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33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69938" y="2808744"/>
            <a:ext cx="1659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/>
              <a:t>Depth 1 Radical</a:t>
            </a:r>
          </a:p>
          <a:p>
            <a:pPr algn="ctr"/>
            <a:r>
              <a:rPr lang="en-GB" sz="1200" b="1" dirty="0" smtClean="0"/>
              <a:t>reformers,</a:t>
            </a:r>
          </a:p>
          <a:p>
            <a:pPr algn="ctr"/>
            <a:r>
              <a:rPr lang="en-GB" sz="1200" b="1" dirty="0" smtClean="0"/>
              <a:t>c1790–1819</a:t>
            </a:r>
            <a:endParaRPr lang="en-GB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3614395" y="268890"/>
            <a:ext cx="19928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London Corresponding Society 1792 -3</a:t>
            </a:r>
            <a:endParaRPr lang="en-GB" sz="900" dirty="0"/>
          </a:p>
        </p:txBody>
      </p:sp>
      <p:sp>
        <p:nvSpPr>
          <p:cNvPr id="10" name="Rectangle 9"/>
          <p:cNvSpPr/>
          <p:nvPr/>
        </p:nvSpPr>
        <p:spPr>
          <a:xfrm>
            <a:off x="483842" y="251527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The Spa Fields meetings 1816</a:t>
            </a:r>
            <a:endParaRPr lang="en-GB" sz="900" dirty="0"/>
          </a:p>
        </p:txBody>
      </p:sp>
      <p:sp>
        <p:nvSpPr>
          <p:cNvPr id="11" name="Rectangle 10"/>
          <p:cNvSpPr/>
          <p:nvPr/>
        </p:nvSpPr>
        <p:spPr>
          <a:xfrm>
            <a:off x="231756" y="4632995"/>
            <a:ext cx="4171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Aims</a:t>
            </a:r>
            <a:endParaRPr lang="en-GB" sz="900" dirty="0"/>
          </a:p>
        </p:txBody>
      </p:sp>
      <p:sp>
        <p:nvSpPr>
          <p:cNvPr id="12" name="Rectangle 11"/>
          <p:cNvSpPr/>
          <p:nvPr/>
        </p:nvSpPr>
        <p:spPr>
          <a:xfrm>
            <a:off x="1139056" y="4632995"/>
            <a:ext cx="4844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tactics</a:t>
            </a:r>
            <a:endParaRPr lang="en-GB" sz="900" dirty="0"/>
          </a:p>
        </p:txBody>
      </p:sp>
      <p:sp>
        <p:nvSpPr>
          <p:cNvPr id="13" name="Rectangle 12"/>
          <p:cNvSpPr/>
          <p:nvPr/>
        </p:nvSpPr>
        <p:spPr>
          <a:xfrm>
            <a:off x="1965982" y="4643182"/>
            <a:ext cx="5068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</a:t>
            </a:r>
            <a:endParaRPr lang="en-GB" sz="900" dirty="0"/>
          </a:p>
        </p:txBody>
      </p:sp>
      <p:sp>
        <p:nvSpPr>
          <p:cNvPr id="25" name="Rectangle 24"/>
          <p:cNvSpPr/>
          <p:nvPr/>
        </p:nvSpPr>
        <p:spPr>
          <a:xfrm>
            <a:off x="465955" y="4093777"/>
            <a:ext cx="40978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Peterloo,1819;</a:t>
            </a:r>
            <a:endParaRPr lang="en-GB" sz="900" dirty="0"/>
          </a:p>
        </p:txBody>
      </p:sp>
      <p:sp>
        <p:nvSpPr>
          <p:cNvPr id="21" name="Rectangle 20"/>
          <p:cNvSpPr/>
          <p:nvPr/>
        </p:nvSpPr>
        <p:spPr>
          <a:xfrm>
            <a:off x="358776" y="690335"/>
            <a:ext cx="4171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Aims</a:t>
            </a:r>
            <a:endParaRPr lang="en-GB" sz="900" dirty="0"/>
          </a:p>
        </p:txBody>
      </p:sp>
      <p:sp>
        <p:nvSpPr>
          <p:cNvPr id="27" name="Rectangle 26"/>
          <p:cNvSpPr/>
          <p:nvPr/>
        </p:nvSpPr>
        <p:spPr>
          <a:xfrm>
            <a:off x="1266076" y="690335"/>
            <a:ext cx="4844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tactics</a:t>
            </a:r>
            <a:endParaRPr lang="en-GB" sz="900" dirty="0"/>
          </a:p>
        </p:txBody>
      </p:sp>
      <p:sp>
        <p:nvSpPr>
          <p:cNvPr id="28" name="Rectangle 27"/>
          <p:cNvSpPr/>
          <p:nvPr/>
        </p:nvSpPr>
        <p:spPr>
          <a:xfrm>
            <a:off x="2093002" y="700522"/>
            <a:ext cx="5068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</a:t>
            </a:r>
            <a:endParaRPr lang="en-GB" sz="900" dirty="0"/>
          </a:p>
        </p:txBody>
      </p:sp>
      <p:sp>
        <p:nvSpPr>
          <p:cNvPr id="29" name="Rectangle 28"/>
          <p:cNvSpPr/>
          <p:nvPr/>
        </p:nvSpPr>
        <p:spPr>
          <a:xfrm>
            <a:off x="3614395" y="571043"/>
            <a:ext cx="4171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Aims</a:t>
            </a:r>
            <a:endParaRPr lang="en-GB" sz="900" dirty="0"/>
          </a:p>
        </p:txBody>
      </p:sp>
      <p:sp>
        <p:nvSpPr>
          <p:cNvPr id="30" name="Rectangle 29"/>
          <p:cNvSpPr/>
          <p:nvPr/>
        </p:nvSpPr>
        <p:spPr>
          <a:xfrm>
            <a:off x="4521695" y="571043"/>
            <a:ext cx="4844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tactics</a:t>
            </a:r>
            <a:endParaRPr lang="en-GB" sz="900" dirty="0"/>
          </a:p>
        </p:txBody>
      </p:sp>
      <p:sp>
        <p:nvSpPr>
          <p:cNvPr id="31" name="Rectangle 30"/>
          <p:cNvSpPr/>
          <p:nvPr/>
        </p:nvSpPr>
        <p:spPr>
          <a:xfrm>
            <a:off x="5348621" y="581230"/>
            <a:ext cx="5068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</a:t>
            </a:r>
            <a:endParaRPr lang="en-GB" sz="900" dirty="0"/>
          </a:p>
        </p:txBody>
      </p:sp>
      <p:sp>
        <p:nvSpPr>
          <p:cNvPr id="32" name="Rectangle 31"/>
          <p:cNvSpPr/>
          <p:nvPr/>
        </p:nvSpPr>
        <p:spPr>
          <a:xfrm>
            <a:off x="598520" y="2303861"/>
            <a:ext cx="122982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err="1" smtClean="0"/>
              <a:t>Pentridge</a:t>
            </a:r>
            <a:r>
              <a:rPr lang="en-GB" sz="900" dirty="0" smtClean="0"/>
              <a:t> Rising, 1817</a:t>
            </a:r>
            <a:endParaRPr lang="en-GB" sz="900" dirty="0"/>
          </a:p>
        </p:txBody>
      </p:sp>
      <p:sp>
        <p:nvSpPr>
          <p:cNvPr id="33" name="Rectangle 32"/>
          <p:cNvSpPr/>
          <p:nvPr/>
        </p:nvSpPr>
        <p:spPr>
          <a:xfrm>
            <a:off x="195318" y="2536930"/>
            <a:ext cx="4171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Aims</a:t>
            </a:r>
            <a:endParaRPr lang="en-GB" sz="900" dirty="0"/>
          </a:p>
        </p:txBody>
      </p:sp>
      <p:sp>
        <p:nvSpPr>
          <p:cNvPr id="34" name="Rectangle 33"/>
          <p:cNvSpPr/>
          <p:nvPr/>
        </p:nvSpPr>
        <p:spPr>
          <a:xfrm>
            <a:off x="1102618" y="2536930"/>
            <a:ext cx="4844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tactics</a:t>
            </a:r>
            <a:endParaRPr lang="en-GB" sz="900" dirty="0"/>
          </a:p>
        </p:txBody>
      </p:sp>
      <p:sp>
        <p:nvSpPr>
          <p:cNvPr id="35" name="Rectangle 34"/>
          <p:cNvSpPr/>
          <p:nvPr/>
        </p:nvSpPr>
        <p:spPr>
          <a:xfrm>
            <a:off x="1929544" y="2547117"/>
            <a:ext cx="5068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</a:t>
            </a:r>
            <a:endParaRPr lang="en-GB" sz="900" dirty="0"/>
          </a:p>
        </p:txBody>
      </p:sp>
      <p:sp>
        <p:nvSpPr>
          <p:cNvPr id="3" name="Rectangle 2"/>
          <p:cNvSpPr/>
          <p:nvPr/>
        </p:nvSpPr>
        <p:spPr>
          <a:xfrm>
            <a:off x="3328759" y="2940399"/>
            <a:ext cx="1677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/>
              <a:t>Extra-parliamentary protest successes by 1819</a:t>
            </a:r>
          </a:p>
        </p:txBody>
      </p:sp>
      <p:sp>
        <p:nvSpPr>
          <p:cNvPr id="5" name="Rectangle 4"/>
          <p:cNvSpPr/>
          <p:nvPr/>
        </p:nvSpPr>
        <p:spPr>
          <a:xfrm>
            <a:off x="3328759" y="4277410"/>
            <a:ext cx="2080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/>
              <a:t>Extra-parliamentary protest failures by 1819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2606065" y="2040855"/>
            <a:ext cx="2740635" cy="7837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 rot="1041954">
            <a:off x="3389023" y="2211083"/>
            <a:ext cx="15568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/>
              <a:t>Extra-parliamentary protest 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6508680" y="2072761"/>
            <a:ext cx="2742614" cy="744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 rot="20795806">
            <a:off x="7292905" y="2142555"/>
            <a:ext cx="13019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/>
              <a:t>Government responses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605298" y="39656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Trial </a:t>
            </a:r>
            <a:r>
              <a:rPr lang="en-GB" sz="900" dirty="0"/>
              <a:t>of the leaders of the London</a:t>
            </a:r>
          </a:p>
          <a:p>
            <a:r>
              <a:rPr lang="en-GB" sz="900" dirty="0"/>
              <a:t>Corresponding Society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145434" y="716113"/>
            <a:ext cx="1682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Suspension </a:t>
            </a:r>
            <a:r>
              <a:rPr lang="en-GB" sz="900" dirty="0"/>
              <a:t>of Habeas Corpus,</a:t>
            </a:r>
          </a:p>
          <a:p>
            <a:r>
              <a:rPr lang="en-GB" sz="900" dirty="0"/>
              <a:t>1794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8918818" y="2534693"/>
            <a:ext cx="30099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the Treason Act and Seditious Meetings Act 1795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516813" y="3338925"/>
            <a:ext cx="106952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Gagging Acts 1817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269428" y="4531924"/>
            <a:ext cx="99578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The Six </a:t>
            </a:r>
            <a:r>
              <a:rPr lang="en-GB" sz="900" dirty="0"/>
              <a:t>Acts </a:t>
            </a:r>
            <a:r>
              <a:rPr lang="en-GB" sz="900" dirty="0" smtClean="0"/>
              <a:t>1819</a:t>
            </a:r>
            <a:endParaRPr lang="en-GB" sz="9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899671" y="3414103"/>
            <a:ext cx="24749" cy="15013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262317" y="4872728"/>
            <a:ext cx="130676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Influence of individuals</a:t>
            </a:r>
            <a:endParaRPr lang="en-GB" sz="900" b="1" dirty="0"/>
          </a:p>
        </p:txBody>
      </p:sp>
      <p:sp>
        <p:nvSpPr>
          <p:cNvPr id="53" name="Rectangle 52"/>
          <p:cNvSpPr/>
          <p:nvPr/>
        </p:nvSpPr>
        <p:spPr>
          <a:xfrm>
            <a:off x="1692572" y="5997238"/>
            <a:ext cx="9073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Tom Paine and the </a:t>
            </a:r>
            <a:r>
              <a:rPr lang="en-GB" sz="900" i="1" dirty="0"/>
              <a:t>Rights of Man</a:t>
            </a:r>
            <a:endParaRPr lang="en-GB" sz="900" dirty="0"/>
          </a:p>
        </p:txBody>
      </p:sp>
      <p:sp>
        <p:nvSpPr>
          <p:cNvPr id="54" name="Rectangle 53"/>
          <p:cNvSpPr/>
          <p:nvPr/>
        </p:nvSpPr>
        <p:spPr>
          <a:xfrm>
            <a:off x="3462132" y="5994762"/>
            <a:ext cx="10284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Cartwright and the Hampden Clubs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924420" y="5954478"/>
            <a:ext cx="1248660" cy="517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William </a:t>
            </a:r>
            <a:r>
              <a:rPr lang="en-GB" sz="900" dirty="0"/>
              <a:t>Cobbett and the</a:t>
            </a:r>
          </a:p>
          <a:p>
            <a:r>
              <a:rPr lang="en-GB" sz="900" dirty="0"/>
              <a:t>Political Register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9004786" y="6028392"/>
            <a:ext cx="1140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Henry Hunt as a radical orator</a:t>
            </a:r>
          </a:p>
        </p:txBody>
      </p:sp>
    </p:spTree>
    <p:extLst>
      <p:ext uri="{BB962C8B-B14F-4D97-AF65-F5344CB8AC3E}">
        <p14:creationId xmlns:p14="http://schemas.microsoft.com/office/powerpoint/2010/main" val="1887272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6800" y="1920501"/>
            <a:ext cx="22182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 smtClean="0">
                <a:latin typeface="Verdana-Bold"/>
              </a:rPr>
              <a:t>2 Chartism,</a:t>
            </a:r>
          </a:p>
          <a:p>
            <a:pPr algn="ctr"/>
            <a:r>
              <a:rPr lang="en-GB" sz="900" b="1" dirty="0" smtClean="0">
                <a:latin typeface="Verdana-Bold"/>
              </a:rPr>
              <a:t>c1838–c1850</a:t>
            </a:r>
            <a:endParaRPr lang="en-GB" sz="900" b="1" dirty="0">
              <a:latin typeface="Verdana-Bold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310466" y="2271205"/>
            <a:ext cx="1994921" cy="1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73539" y="1926440"/>
            <a:ext cx="181972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Chartism’s aims and actions</a:t>
            </a:r>
            <a:endParaRPr lang="en-GB" sz="900" dirty="0"/>
          </a:p>
        </p:txBody>
      </p:sp>
      <p:sp>
        <p:nvSpPr>
          <p:cNvPr id="9" name="Rectangle 8"/>
          <p:cNvSpPr/>
          <p:nvPr/>
        </p:nvSpPr>
        <p:spPr>
          <a:xfrm>
            <a:off x="262466" y="12923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importance of the National</a:t>
            </a:r>
          </a:p>
          <a:p>
            <a:r>
              <a:rPr lang="en-GB" sz="900" dirty="0" smtClean="0">
                <a:latin typeface="Verdana" panose="020B0604030504040204" pitchFamily="34" charset="0"/>
              </a:rPr>
              <a:t>Convention</a:t>
            </a:r>
            <a:endParaRPr lang="en-GB" sz="900" dirty="0"/>
          </a:p>
        </p:txBody>
      </p:sp>
      <p:sp>
        <p:nvSpPr>
          <p:cNvPr id="10" name="Rectangle 9"/>
          <p:cNvSpPr/>
          <p:nvPr/>
        </p:nvSpPr>
        <p:spPr>
          <a:xfrm>
            <a:off x="177414" y="2734330"/>
            <a:ext cx="14398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Newport Rising, 1839</a:t>
            </a:r>
            <a:endParaRPr lang="en-GB" sz="900" dirty="0"/>
          </a:p>
        </p:txBody>
      </p:sp>
      <p:sp>
        <p:nvSpPr>
          <p:cNvPr id="11" name="Rectangle 10"/>
          <p:cNvSpPr/>
          <p:nvPr/>
        </p:nvSpPr>
        <p:spPr>
          <a:xfrm>
            <a:off x="3310466" y="20212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the Petitions</a:t>
            </a:r>
          </a:p>
          <a:p>
            <a:r>
              <a:rPr lang="en-GB" sz="900" dirty="0" smtClean="0">
                <a:latin typeface="Verdana" panose="020B0604030504040204" pitchFamily="34" charset="0"/>
              </a:rPr>
              <a:t>(1839, 1842, 1848) </a:t>
            </a:r>
            <a:endParaRPr lang="en-GB" sz="900" dirty="0"/>
          </a:p>
        </p:txBody>
      </p:sp>
      <p:sp>
        <p:nvSpPr>
          <p:cNvPr id="12" name="Rectangle 11"/>
          <p:cNvSpPr/>
          <p:nvPr/>
        </p:nvSpPr>
        <p:spPr>
          <a:xfrm>
            <a:off x="2600464" y="29365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the Kennington Common rally,</a:t>
            </a:r>
          </a:p>
          <a:p>
            <a:r>
              <a:rPr lang="en-GB" sz="900" dirty="0" smtClean="0">
                <a:latin typeface="Verdana" panose="020B0604030504040204" pitchFamily="34" charset="0"/>
              </a:rPr>
              <a:t>1848; </a:t>
            </a:r>
            <a:endParaRPr lang="en-GB" sz="900" dirty="0"/>
          </a:p>
        </p:txBody>
      </p:sp>
      <p:sp>
        <p:nvSpPr>
          <p:cNvPr id="13" name="Rectangle 12"/>
          <p:cNvSpPr/>
          <p:nvPr/>
        </p:nvSpPr>
        <p:spPr>
          <a:xfrm>
            <a:off x="0" y="4384496"/>
            <a:ext cx="12522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The role of Lovett </a:t>
            </a:r>
            <a:endParaRPr lang="en-GB" sz="900" dirty="0"/>
          </a:p>
        </p:txBody>
      </p:sp>
      <p:sp>
        <p:nvSpPr>
          <p:cNvPr id="14" name="Rectangle 13"/>
          <p:cNvSpPr/>
          <p:nvPr/>
        </p:nvSpPr>
        <p:spPr>
          <a:xfrm>
            <a:off x="3256513" y="4384496"/>
            <a:ext cx="139012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The role of O’Connor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778823" y="5663573"/>
            <a:ext cx="379281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latin typeface="Verdana" panose="020B0604030504040204" pitchFamily="34" charset="0"/>
              </a:rPr>
              <a:t>R</a:t>
            </a:r>
            <a:r>
              <a:rPr lang="en-GB" sz="900" dirty="0" smtClean="0">
                <a:latin typeface="Verdana" panose="020B0604030504040204" pitchFamily="34" charset="0"/>
              </a:rPr>
              <a:t>easons why Chartism failed to achieve its aims by 1850 </a:t>
            </a:r>
            <a:endParaRPr lang="en-GB" sz="900" dirty="0"/>
          </a:p>
        </p:txBody>
      </p:sp>
      <p:sp>
        <p:nvSpPr>
          <p:cNvPr id="17" name="Rectangle 16"/>
          <p:cNvSpPr/>
          <p:nvPr/>
        </p:nvSpPr>
        <p:spPr>
          <a:xfrm>
            <a:off x="9625183" y="1504152"/>
            <a:ext cx="21759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Reasons why support fluctuated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23262" y="226603"/>
            <a:ext cx="14732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Fluctuations in support among different sections of society,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4081" y="660400"/>
            <a:ext cx="3920052" cy="15349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rot="20297017">
            <a:off x="7081913" y="857411"/>
            <a:ext cx="435138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Support for Chartism</a:t>
            </a:r>
          </a:p>
        </p:txBody>
      </p:sp>
      <p:sp>
        <p:nvSpPr>
          <p:cNvPr id="23" name="Rectangle 22"/>
          <p:cNvSpPr/>
          <p:nvPr/>
        </p:nvSpPr>
        <p:spPr>
          <a:xfrm rot="1741267">
            <a:off x="8042367" y="3455591"/>
            <a:ext cx="16257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Government responses; </a:t>
            </a:r>
            <a:endParaRPr lang="en-GB" sz="9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836351" y="2672167"/>
            <a:ext cx="3797782" cy="202851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0236214" y="38388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significance of Major General</a:t>
            </a:r>
          </a:p>
          <a:p>
            <a:r>
              <a:rPr lang="en-GB" sz="900" dirty="0" smtClean="0">
                <a:latin typeface="Verdana" panose="020B0604030504040204" pitchFamily="34" charset="0"/>
              </a:rPr>
              <a:t>Napier</a:t>
            </a:r>
            <a:endParaRPr lang="en-GB" sz="900" dirty="0"/>
          </a:p>
        </p:txBody>
      </p:sp>
      <p:sp>
        <p:nvSpPr>
          <p:cNvPr id="28" name="Rectangle 27"/>
          <p:cNvSpPr/>
          <p:nvPr/>
        </p:nvSpPr>
        <p:spPr>
          <a:xfrm>
            <a:off x="8623305" y="5008941"/>
            <a:ext cx="243528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Verdana" panose="020B0604030504040204" pitchFamily="34" charset="0"/>
              </a:rPr>
              <a:t>impact of the growth of a rail network.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92635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37400" y="4174089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Causes of the repeal in 1886: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00700" y="1967636"/>
            <a:ext cx="1701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>
                <a:solidFill>
                  <a:srgbClr val="000000"/>
                </a:solidFill>
                <a:latin typeface="Verdana-Bold"/>
              </a:rPr>
              <a:t>3 </a:t>
            </a:r>
            <a:r>
              <a:rPr lang="en-GB" sz="900" b="1" dirty="0" smtClean="0">
                <a:solidFill>
                  <a:srgbClr val="000000"/>
                </a:solidFill>
                <a:latin typeface="Verdana-Bold"/>
              </a:rPr>
              <a:t>Contagious Diseases Acts and the campaign for their repeal, 1862–86</a:t>
            </a:r>
            <a:endParaRPr lang="en-GB" sz="900" b="1" dirty="0">
              <a:solidFill>
                <a:srgbClr val="000000"/>
              </a:solidFill>
              <a:latin typeface="Verdana-Bold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73200" y="1066800"/>
            <a:ext cx="3911600" cy="102783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71700" y="132223"/>
            <a:ext cx="321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Reasons why the Contagious Diseases Acts were 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introduced:</a:t>
            </a:r>
            <a:endParaRPr lang="en-GB" sz="900" dirty="0"/>
          </a:p>
        </p:txBody>
      </p:sp>
      <p:sp>
        <p:nvSpPr>
          <p:cNvPr id="7" name="Rectangle 6"/>
          <p:cNvSpPr/>
          <p:nvPr/>
        </p:nvSpPr>
        <p:spPr>
          <a:xfrm>
            <a:off x="172910" y="1967636"/>
            <a:ext cx="176362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1862 Committee of Inquiry</a:t>
            </a:r>
            <a:endParaRPr lang="en-GB" sz="9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137400" y="901700"/>
            <a:ext cx="3733800" cy="119293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575369" y="1877673"/>
            <a:ext cx="21380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Impact </a:t>
            </a:r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on prostitutes and ordinary women.</a:t>
            </a:r>
            <a:endParaRPr lang="en-GB" sz="900" dirty="0"/>
          </a:p>
        </p:txBody>
      </p:sp>
      <p:sp>
        <p:nvSpPr>
          <p:cNvPr id="14" name="Rectangle 13"/>
          <p:cNvSpPr/>
          <p:nvPr/>
        </p:nvSpPr>
        <p:spPr>
          <a:xfrm>
            <a:off x="6295218" y="224556"/>
            <a:ext cx="854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Act of 1864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8240309" y="200479"/>
            <a:ext cx="854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Act of 1866</a:t>
            </a:r>
            <a:endParaRPr lang="en-GB" sz="900" dirty="0"/>
          </a:p>
        </p:txBody>
      </p:sp>
      <p:sp>
        <p:nvSpPr>
          <p:cNvPr id="16" name="Rectangle 15"/>
          <p:cNvSpPr/>
          <p:nvPr/>
        </p:nvSpPr>
        <p:spPr>
          <a:xfrm>
            <a:off x="10185400" y="199860"/>
            <a:ext cx="854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Act of 1869</a:t>
            </a:r>
            <a:endParaRPr lang="en-GB" sz="9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551193" y="2702763"/>
            <a:ext cx="3935009" cy="141734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915951">
            <a:off x="3302300" y="1530562"/>
            <a:ext cx="248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Causes</a:t>
            </a:r>
            <a:endParaRPr lang="en-GB" sz="900" dirty="0"/>
          </a:p>
        </p:txBody>
      </p:sp>
      <p:sp>
        <p:nvSpPr>
          <p:cNvPr id="20" name="TextBox 19"/>
          <p:cNvSpPr txBox="1"/>
          <p:nvPr/>
        </p:nvSpPr>
        <p:spPr>
          <a:xfrm rot="20524209">
            <a:off x="8236708" y="1009055"/>
            <a:ext cx="248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Events</a:t>
            </a:r>
            <a:endParaRPr lang="en-GB" sz="900" dirty="0"/>
          </a:p>
        </p:txBody>
      </p:sp>
      <p:sp>
        <p:nvSpPr>
          <p:cNvPr id="21" name="TextBox 20"/>
          <p:cNvSpPr txBox="1"/>
          <p:nvPr/>
        </p:nvSpPr>
        <p:spPr>
          <a:xfrm rot="20352594">
            <a:off x="2402902" y="3049087"/>
            <a:ext cx="248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Campaign to repeal</a:t>
            </a:r>
            <a:endParaRPr lang="en-GB" sz="900" dirty="0"/>
          </a:p>
        </p:txBody>
      </p:sp>
      <p:sp>
        <p:nvSpPr>
          <p:cNvPr id="22" name="Rectangle 21"/>
          <p:cNvSpPr/>
          <p:nvPr/>
        </p:nvSpPr>
        <p:spPr>
          <a:xfrm>
            <a:off x="249597" y="56127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role </a:t>
            </a:r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of </a:t>
            </a:r>
          </a:p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Josephine Butler </a:t>
            </a:r>
            <a:endParaRPr lang="en-GB" sz="900" dirty="0"/>
          </a:p>
        </p:txBody>
      </p:sp>
      <p:sp>
        <p:nvSpPr>
          <p:cNvPr id="23" name="Rectangle 22"/>
          <p:cNvSpPr/>
          <p:nvPr/>
        </p:nvSpPr>
        <p:spPr>
          <a:xfrm>
            <a:off x="3429000" y="56127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The 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role </a:t>
            </a:r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of </a:t>
            </a:r>
          </a:p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Elizabeth </a:t>
            </a:r>
            <a:r>
              <a:rPr lang="en-GB" sz="900" dirty="0" err="1">
                <a:solidFill>
                  <a:srgbClr val="000000"/>
                </a:solidFill>
                <a:latin typeface="Verdana" panose="020B0604030504040204" pitchFamily="34" charset="0"/>
              </a:rPr>
              <a:t>Wolstenholme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0847" y="4090505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LNA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37400" y="5243433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role of MPs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2003" y="3100433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Tactics 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748401" y="4214225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Impact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994040" y="2841139"/>
            <a:ext cx="4169260" cy="90585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717316">
            <a:off x="8662647" y="3117730"/>
            <a:ext cx="248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Consequences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650865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48728" y="2094636"/>
            <a:ext cx="2189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solidFill>
                  <a:srgbClr val="000000"/>
                </a:solidFill>
                <a:latin typeface="Verdana-Bold"/>
              </a:rPr>
              <a:t>4 The Women’s Social and Political Union, 1903–14</a:t>
            </a:r>
          </a:p>
        </p:txBody>
      </p:sp>
      <p:sp>
        <p:nvSpPr>
          <p:cNvPr id="4" name="Rectangle 3"/>
          <p:cNvSpPr/>
          <p:nvPr/>
        </p:nvSpPr>
        <p:spPr>
          <a:xfrm>
            <a:off x="6007509" y="251075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Emily </a:t>
            </a:r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Davison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73200" y="1066800"/>
            <a:ext cx="3911600" cy="102783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79604" y="230832"/>
            <a:ext cx="1289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WSPU 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organisation</a:t>
            </a:r>
            <a:endParaRPr lang="en-GB" sz="900" dirty="0"/>
          </a:p>
        </p:txBody>
      </p:sp>
      <p:sp>
        <p:nvSpPr>
          <p:cNvPr id="7" name="Rectangle 6"/>
          <p:cNvSpPr/>
          <p:nvPr/>
        </p:nvSpPr>
        <p:spPr>
          <a:xfrm>
            <a:off x="279604" y="1580718"/>
            <a:ext cx="9444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WSPU t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actics</a:t>
            </a:r>
            <a:endParaRPr lang="en-GB" sz="900" dirty="0"/>
          </a:p>
        </p:txBody>
      </p:sp>
      <p:sp>
        <p:nvSpPr>
          <p:cNvPr id="8" name="Rectangle 7"/>
          <p:cNvSpPr/>
          <p:nvPr/>
        </p:nvSpPr>
        <p:spPr>
          <a:xfrm>
            <a:off x="3716583" y="230832"/>
            <a:ext cx="19793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Extent </a:t>
            </a:r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of 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support for WSPU</a:t>
            </a:r>
            <a:endParaRPr lang="en-GB" sz="900" dirty="0"/>
          </a:p>
        </p:txBody>
      </p:sp>
      <p:sp>
        <p:nvSpPr>
          <p:cNvPr id="9" name="Rectangle 8"/>
          <p:cNvSpPr/>
          <p:nvPr/>
        </p:nvSpPr>
        <p:spPr>
          <a:xfrm>
            <a:off x="1080960" y="2463968"/>
            <a:ext cx="20120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Increased </a:t>
            </a:r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militancy after 1908.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9604" y="3268607"/>
            <a:ext cx="66877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R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easons</a:t>
            </a:r>
            <a:endParaRPr lang="en-GB" sz="900" dirty="0"/>
          </a:p>
        </p:txBody>
      </p:sp>
      <p:sp>
        <p:nvSpPr>
          <p:cNvPr id="11" name="Rectangle 10"/>
          <p:cNvSpPr/>
          <p:nvPr/>
        </p:nvSpPr>
        <p:spPr>
          <a:xfrm>
            <a:off x="4442271" y="3268607"/>
            <a:ext cx="59182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Impact</a:t>
            </a:r>
            <a:endParaRPr lang="en-GB" sz="9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422808" y="977900"/>
            <a:ext cx="3448392" cy="1144017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886157">
            <a:off x="3418825" y="1434493"/>
            <a:ext cx="5309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WSPU</a:t>
            </a:r>
            <a:endParaRPr lang="en-GB" sz="900" dirty="0"/>
          </a:p>
        </p:txBody>
      </p:sp>
      <p:sp>
        <p:nvSpPr>
          <p:cNvPr id="17" name="Rectangle 16"/>
          <p:cNvSpPr/>
          <p:nvPr/>
        </p:nvSpPr>
        <p:spPr>
          <a:xfrm>
            <a:off x="8471979" y="230832"/>
            <a:ext cx="13917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Christabel Pankhurst</a:t>
            </a:r>
            <a:endParaRPr lang="en-GB" sz="900" dirty="0"/>
          </a:p>
        </p:txBody>
      </p:sp>
      <p:sp>
        <p:nvSpPr>
          <p:cNvPr id="18" name="Rectangle 17"/>
          <p:cNvSpPr/>
          <p:nvPr/>
        </p:nvSpPr>
        <p:spPr>
          <a:xfrm>
            <a:off x="9700462" y="2079090"/>
            <a:ext cx="138211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Emmaline Pankhurst</a:t>
            </a:r>
            <a:endParaRPr lang="en-GB" sz="900" dirty="0"/>
          </a:p>
        </p:txBody>
      </p:sp>
      <p:sp>
        <p:nvSpPr>
          <p:cNvPr id="19" name="Rectangle 18"/>
          <p:cNvSpPr/>
          <p:nvPr/>
        </p:nvSpPr>
        <p:spPr>
          <a:xfrm>
            <a:off x="8243733" y="2960930"/>
            <a:ext cx="11576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Sylvia Pankhurst</a:t>
            </a:r>
            <a:endParaRPr lang="en-GB" sz="900" dirty="0"/>
          </a:p>
        </p:txBody>
      </p:sp>
      <p:sp>
        <p:nvSpPr>
          <p:cNvPr id="20" name="Rectangle 19"/>
          <p:cNvSpPr/>
          <p:nvPr/>
        </p:nvSpPr>
        <p:spPr>
          <a:xfrm rot="20461518">
            <a:off x="8290716" y="1310626"/>
            <a:ext cx="15295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roles of individuals</a:t>
            </a:r>
            <a:endParaRPr lang="en-GB" sz="900" dirty="0"/>
          </a:p>
        </p:txBody>
      </p:sp>
      <p:sp>
        <p:nvSpPr>
          <p:cNvPr id="21" name="Rectangle 20"/>
          <p:cNvSpPr/>
          <p:nvPr/>
        </p:nvSpPr>
        <p:spPr>
          <a:xfrm>
            <a:off x="1233360" y="4269426"/>
            <a:ext cx="1766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Extent of success by 1914:</a:t>
            </a:r>
            <a:endParaRPr lang="en-GB" sz="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816990" y="3411587"/>
            <a:ext cx="1702547" cy="2994524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416709" y="6406111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Government </a:t>
            </a:r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attitudes</a:t>
            </a:r>
            <a:endParaRPr lang="en-GB" sz="900" dirty="0"/>
          </a:p>
        </p:txBody>
      </p:sp>
      <p:sp>
        <p:nvSpPr>
          <p:cNvPr id="26" name="Rectangle 25"/>
          <p:cNvSpPr/>
          <p:nvPr/>
        </p:nvSpPr>
        <p:spPr>
          <a:xfrm>
            <a:off x="2663371" y="5559472"/>
            <a:ext cx="11160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Female suffrage</a:t>
            </a:r>
            <a:endParaRPr lang="en-GB" sz="900" dirty="0"/>
          </a:p>
        </p:txBody>
      </p:sp>
      <p:sp>
        <p:nvSpPr>
          <p:cNvPr id="27" name="Rectangle 26"/>
          <p:cNvSpPr/>
          <p:nvPr/>
        </p:nvSpPr>
        <p:spPr>
          <a:xfrm>
            <a:off x="6026127" y="5947632"/>
            <a:ext cx="5309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WSPU</a:t>
            </a:r>
            <a:endParaRPr lang="en-GB" sz="900" dirty="0"/>
          </a:p>
        </p:txBody>
      </p:sp>
      <p:sp>
        <p:nvSpPr>
          <p:cNvPr id="28" name="Rectangle 27"/>
          <p:cNvSpPr/>
          <p:nvPr/>
        </p:nvSpPr>
        <p:spPr>
          <a:xfrm>
            <a:off x="7173995" y="3981941"/>
            <a:ext cx="201850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Failure of Enfranchisement Bills</a:t>
            </a:r>
            <a:endParaRPr lang="en-GB" sz="900" dirty="0"/>
          </a:p>
        </p:txBody>
      </p:sp>
      <p:sp>
        <p:nvSpPr>
          <p:cNvPr id="29" name="Rectangle 28"/>
          <p:cNvSpPr/>
          <p:nvPr/>
        </p:nvSpPr>
        <p:spPr>
          <a:xfrm>
            <a:off x="6026127" y="4509798"/>
            <a:ext cx="1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Women’s Suffrage bill 1909</a:t>
            </a:r>
            <a:endParaRPr lang="en-GB" sz="900" dirty="0"/>
          </a:p>
        </p:txBody>
      </p:sp>
      <p:sp>
        <p:nvSpPr>
          <p:cNvPr id="30" name="Rectangle 29"/>
          <p:cNvSpPr/>
          <p:nvPr/>
        </p:nvSpPr>
        <p:spPr>
          <a:xfrm>
            <a:off x="7453276" y="4850956"/>
            <a:ext cx="158091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Conciliation Committee </a:t>
            </a:r>
            <a:endParaRPr lang="en-GB" sz="900" dirty="0"/>
          </a:p>
        </p:txBody>
      </p:sp>
      <p:sp>
        <p:nvSpPr>
          <p:cNvPr id="31" name="Rectangle 30"/>
          <p:cNvSpPr/>
          <p:nvPr/>
        </p:nvSpPr>
        <p:spPr>
          <a:xfrm>
            <a:off x="8476447" y="5758982"/>
            <a:ext cx="1231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Conciliation bills 1910 </a:t>
            </a:r>
            <a:endParaRPr lang="en-GB" sz="900" dirty="0"/>
          </a:p>
        </p:txBody>
      </p:sp>
      <p:sp>
        <p:nvSpPr>
          <p:cNvPr id="32" name="Rectangle 31"/>
          <p:cNvSpPr/>
          <p:nvPr/>
        </p:nvSpPr>
        <p:spPr>
          <a:xfrm>
            <a:off x="10115412" y="4873178"/>
            <a:ext cx="233563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 panose="020B0604030504040204" pitchFamily="34" charset="0"/>
              </a:rPr>
              <a:t>Government Franchise bill 1913</a:t>
            </a:r>
            <a:endParaRPr lang="en-GB" sz="9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292108" y="6122884"/>
            <a:ext cx="626092" cy="2275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3716583" y="5904128"/>
            <a:ext cx="537917" cy="412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7112919" y="4320490"/>
            <a:ext cx="421360" cy="2383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0" idx="0"/>
          </p:cNvCxnSpPr>
          <p:nvPr/>
        </p:nvCxnSpPr>
        <p:spPr>
          <a:xfrm flipH="1">
            <a:off x="8243733" y="4358574"/>
            <a:ext cx="726650" cy="492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1" idx="0"/>
          </p:cNvCxnSpPr>
          <p:nvPr/>
        </p:nvCxnSpPr>
        <p:spPr>
          <a:xfrm flipH="1">
            <a:off x="9091952" y="4335794"/>
            <a:ext cx="398628" cy="14231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0115412" y="4358574"/>
            <a:ext cx="995582" cy="505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751848" y="2669665"/>
            <a:ext cx="441282" cy="517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024920" y="2694800"/>
            <a:ext cx="1472870" cy="5569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 rot="18043504">
            <a:off x="4590671" y="4757762"/>
            <a:ext cx="192786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Government’s response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74833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13040" y="2376235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b="1" dirty="0">
                <a:latin typeface="Verdana-Bold"/>
              </a:rPr>
              <a:t>5 Trades </a:t>
            </a:r>
            <a:r>
              <a:rPr lang="en-GB" sz="1100" b="1" dirty="0" smtClean="0">
                <a:latin typeface="Verdana-Bold"/>
              </a:rPr>
              <a:t>union Militancy 1917–27</a:t>
            </a:r>
            <a:endParaRPr lang="en-GB" sz="1100" b="1" dirty="0">
              <a:latin typeface="Verdana-Bold"/>
            </a:endParaRPr>
          </a:p>
          <a:p>
            <a:endParaRPr lang="en-GB" sz="11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954304" y="1138334"/>
            <a:ext cx="3302703" cy="123754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 rot="1084114">
            <a:off x="6412659" y="858726"/>
            <a:ext cx="18213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roles of individuals</a:t>
            </a:r>
            <a:endParaRPr lang="en-GB" sz="1100" dirty="0"/>
          </a:p>
        </p:txBody>
      </p:sp>
      <p:sp>
        <p:nvSpPr>
          <p:cNvPr id="6" name="Rectangle 5"/>
          <p:cNvSpPr/>
          <p:nvPr/>
        </p:nvSpPr>
        <p:spPr>
          <a:xfrm>
            <a:off x="4528971" y="63850"/>
            <a:ext cx="129073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</a:rPr>
              <a:t>Manny Shinwell</a:t>
            </a:r>
            <a:endParaRPr lang="en-GB" sz="1100" dirty="0"/>
          </a:p>
        </p:txBody>
      </p:sp>
      <p:sp>
        <p:nvSpPr>
          <p:cNvPr id="7" name="Rectangle 6"/>
          <p:cNvSpPr/>
          <p:nvPr/>
        </p:nvSpPr>
        <p:spPr>
          <a:xfrm>
            <a:off x="7647901" y="188785"/>
            <a:ext cx="11961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</a:rPr>
              <a:t>James Maxton</a:t>
            </a:r>
            <a:endParaRPr lang="en-GB" sz="1100" dirty="0"/>
          </a:p>
        </p:txBody>
      </p:sp>
      <p:sp>
        <p:nvSpPr>
          <p:cNvPr id="8" name="Rectangle 7"/>
          <p:cNvSpPr/>
          <p:nvPr/>
        </p:nvSpPr>
        <p:spPr>
          <a:xfrm>
            <a:off x="5608150" y="1586218"/>
            <a:ext cx="107914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</a:rPr>
              <a:t>Ernest Bevin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41405" y="277425"/>
            <a:ext cx="10118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</a:rPr>
              <a:t>J H Thomas</a:t>
            </a:r>
            <a:endParaRPr lang="en-GB" sz="11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9263880" y="1687397"/>
            <a:ext cx="12317" cy="15373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5218776">
            <a:off x="8762961" y="2325273"/>
            <a:ext cx="13548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War time strikes</a:t>
            </a:r>
            <a:endParaRPr lang="en-GB" sz="1100" dirty="0"/>
          </a:p>
        </p:txBody>
      </p:sp>
      <p:sp>
        <p:nvSpPr>
          <p:cNvPr id="12" name="Rectangle 11"/>
          <p:cNvSpPr/>
          <p:nvPr/>
        </p:nvSpPr>
        <p:spPr>
          <a:xfrm>
            <a:off x="10309040" y="2986414"/>
            <a:ext cx="1981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latin typeface="Verdana" panose="020B0604030504040204" pitchFamily="34" charset="0"/>
              </a:rPr>
              <a:t>Glasgow rent </a:t>
            </a:r>
            <a:r>
              <a:rPr lang="en-GB" sz="1100" dirty="0">
                <a:latin typeface="Verdana" panose="020B0604030504040204" pitchFamily="34" charset="0"/>
              </a:rPr>
              <a:t>strike, 1915</a:t>
            </a:r>
            <a:endParaRPr lang="en-GB" sz="1100" dirty="0"/>
          </a:p>
        </p:txBody>
      </p:sp>
      <p:sp>
        <p:nvSpPr>
          <p:cNvPr id="13" name="Rectangle 12"/>
          <p:cNvSpPr/>
          <p:nvPr/>
        </p:nvSpPr>
        <p:spPr>
          <a:xfrm>
            <a:off x="7647901" y="3137814"/>
            <a:ext cx="15875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</a:rPr>
              <a:t>40-hour strike, 1917.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19137" y="3433800"/>
            <a:ext cx="6607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Events</a:t>
            </a:r>
            <a:endParaRPr lang="en-GB" sz="1100" dirty="0"/>
          </a:p>
        </p:txBody>
      </p:sp>
      <p:sp>
        <p:nvSpPr>
          <p:cNvPr id="15" name="Rectangle 14"/>
          <p:cNvSpPr/>
          <p:nvPr/>
        </p:nvSpPr>
        <p:spPr>
          <a:xfrm>
            <a:off x="7549783" y="4873286"/>
            <a:ext cx="10294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Significance</a:t>
            </a:r>
            <a:endParaRPr lang="en-GB" sz="11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898451" y="3599479"/>
            <a:ext cx="821759" cy="505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001738" y="3788761"/>
            <a:ext cx="12147" cy="10845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0875365" y="4862434"/>
            <a:ext cx="10294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Significance</a:t>
            </a:r>
            <a:endParaRPr lang="en-GB" sz="1100" dirty="0"/>
          </a:p>
        </p:txBody>
      </p:sp>
      <p:sp>
        <p:nvSpPr>
          <p:cNvPr id="19" name="Rectangle 18"/>
          <p:cNvSpPr/>
          <p:nvPr/>
        </p:nvSpPr>
        <p:spPr>
          <a:xfrm>
            <a:off x="9299740" y="3924425"/>
            <a:ext cx="6607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Events</a:t>
            </a:r>
            <a:endParaRPr lang="en-GB" sz="11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9802160" y="3537563"/>
            <a:ext cx="592836" cy="275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1479897" y="3424034"/>
            <a:ext cx="2627" cy="12777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5690067" y="583868"/>
            <a:ext cx="2905655" cy="9802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 rot="20308813">
            <a:off x="7115786" y="1535024"/>
            <a:ext cx="27126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War Time Trade Union Militancy</a:t>
            </a:r>
            <a:endParaRPr lang="en-GB" sz="11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896842" y="1223484"/>
            <a:ext cx="3207413" cy="122690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 rot="1289176">
            <a:off x="1270497" y="1647636"/>
            <a:ext cx="31428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Post-War Trade Union Revival</a:t>
            </a:r>
            <a:endParaRPr lang="en-GB" sz="1100" b="1" dirty="0"/>
          </a:p>
        </p:txBody>
      </p:sp>
      <p:sp>
        <p:nvSpPr>
          <p:cNvPr id="41" name="Rectangle 40"/>
          <p:cNvSpPr/>
          <p:nvPr/>
        </p:nvSpPr>
        <p:spPr>
          <a:xfrm>
            <a:off x="1215630" y="96452"/>
            <a:ext cx="231497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latin typeface="Verdana" panose="020B0604030504040204" pitchFamily="34" charset="0"/>
              </a:rPr>
              <a:t>The </a:t>
            </a:r>
            <a:r>
              <a:rPr lang="en-GB" sz="1100" dirty="0">
                <a:latin typeface="Verdana" panose="020B0604030504040204" pitchFamily="34" charset="0"/>
              </a:rPr>
              <a:t>Triple Alliance</a:t>
            </a:r>
            <a:endParaRPr lang="en-GB" sz="1100" dirty="0"/>
          </a:p>
        </p:txBody>
      </p:sp>
      <p:sp>
        <p:nvSpPr>
          <p:cNvPr id="42" name="Rectangle 41"/>
          <p:cNvSpPr/>
          <p:nvPr/>
        </p:nvSpPr>
        <p:spPr>
          <a:xfrm>
            <a:off x="2677010" y="712211"/>
            <a:ext cx="16282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latin typeface="Verdana" panose="020B0604030504040204" pitchFamily="34" charset="0"/>
              </a:rPr>
              <a:t>Impact </a:t>
            </a:r>
            <a:r>
              <a:rPr lang="en-GB" sz="1100" dirty="0">
                <a:latin typeface="Verdana" panose="020B0604030504040204" pitchFamily="34" charset="0"/>
              </a:rPr>
              <a:t>of Black </a:t>
            </a:r>
            <a:r>
              <a:rPr lang="en-GB" sz="1100" dirty="0" smtClean="0">
                <a:latin typeface="Verdana" panose="020B0604030504040204" pitchFamily="34" charset="0"/>
              </a:rPr>
              <a:t>Friday 1921</a:t>
            </a:r>
            <a:endParaRPr lang="en-GB" sz="1100" dirty="0"/>
          </a:p>
        </p:txBody>
      </p:sp>
      <p:cxnSp>
        <p:nvCxnSpPr>
          <p:cNvPr id="43" name="Straight Arrow Connector 42"/>
          <p:cNvCxnSpPr>
            <a:endCxn id="41" idx="2"/>
          </p:cNvCxnSpPr>
          <p:nvPr/>
        </p:nvCxnSpPr>
        <p:spPr>
          <a:xfrm flipV="1">
            <a:off x="1215630" y="358062"/>
            <a:ext cx="1157485" cy="7489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54213" y="3433800"/>
            <a:ext cx="162378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smtClean="0">
                <a:latin typeface="Verdana" panose="020B0604030504040204" pitchFamily="34" charset="0"/>
              </a:rPr>
              <a:t>Importance of the</a:t>
            </a:r>
          </a:p>
          <a:p>
            <a:r>
              <a:rPr lang="en-GB" sz="1100" smtClean="0">
                <a:latin typeface="Verdana" panose="020B0604030504040204" pitchFamily="34" charset="0"/>
              </a:rPr>
              <a:t>Council of Action </a:t>
            </a:r>
            <a:endParaRPr lang="en-GB" sz="1100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88489" y="1494493"/>
            <a:ext cx="395622" cy="16929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841943" y="2196635"/>
            <a:ext cx="418263" cy="9411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82816" y="3182268"/>
            <a:ext cx="15705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latin typeface="Verdana" panose="020B0604030504040204" pitchFamily="34" charset="0"/>
              </a:rPr>
              <a:t>The </a:t>
            </a:r>
            <a:r>
              <a:rPr lang="en-GB" sz="1100" dirty="0">
                <a:latin typeface="Verdana" panose="020B0604030504040204" pitchFamily="34" charset="0"/>
              </a:rPr>
              <a:t>formation of the AEU and TGWU</a:t>
            </a:r>
            <a:endParaRPr lang="en-GB" sz="11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37768" y="2805387"/>
            <a:ext cx="29384" cy="2877272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 rot="5400000">
            <a:off x="4124418" y="4070619"/>
            <a:ext cx="296246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General Strike</a:t>
            </a:r>
            <a:endParaRPr lang="en-GB" sz="1100" b="1" dirty="0"/>
          </a:p>
        </p:txBody>
      </p:sp>
      <p:sp>
        <p:nvSpPr>
          <p:cNvPr id="59" name="Rectangle 58"/>
          <p:cNvSpPr/>
          <p:nvPr/>
        </p:nvSpPr>
        <p:spPr>
          <a:xfrm>
            <a:off x="213927" y="4977426"/>
            <a:ext cx="131799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Causes of strike</a:t>
            </a:r>
            <a:endParaRPr lang="en-GB" sz="1100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1918040" y="4707353"/>
            <a:ext cx="3460019" cy="8171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1328974" y="5996622"/>
            <a:ext cx="15135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Reasons for failure</a:t>
            </a:r>
            <a:endParaRPr lang="en-GB" sz="11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773209" y="4748442"/>
            <a:ext cx="1776574" cy="8462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 rot="1579850">
            <a:off x="6100169" y="4921046"/>
            <a:ext cx="12314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Roles of actors</a:t>
            </a:r>
            <a:endParaRPr lang="en-GB" sz="1100" dirty="0"/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5773209" y="5682659"/>
            <a:ext cx="1481003" cy="4308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338720" y="6182041"/>
            <a:ext cx="59824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Media</a:t>
            </a:r>
            <a:endParaRPr lang="en-GB" sz="1100" dirty="0"/>
          </a:p>
        </p:txBody>
      </p:sp>
      <p:sp>
        <p:nvSpPr>
          <p:cNvPr id="73" name="Rectangle 72"/>
          <p:cNvSpPr/>
          <p:nvPr/>
        </p:nvSpPr>
        <p:spPr>
          <a:xfrm>
            <a:off x="7549783" y="6184190"/>
            <a:ext cx="10631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Government</a:t>
            </a:r>
            <a:endParaRPr lang="en-GB" sz="1100" dirty="0"/>
          </a:p>
        </p:txBody>
      </p:sp>
      <p:sp>
        <p:nvSpPr>
          <p:cNvPr id="74" name="Rectangle 73"/>
          <p:cNvSpPr/>
          <p:nvPr/>
        </p:nvSpPr>
        <p:spPr>
          <a:xfrm>
            <a:off x="8788399" y="5385513"/>
            <a:ext cx="4716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TUC</a:t>
            </a:r>
            <a:endParaRPr lang="en-GB" sz="1100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7777479" y="5524013"/>
            <a:ext cx="9407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635862" y="5763722"/>
            <a:ext cx="467117" cy="4183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950106" y="5849256"/>
            <a:ext cx="936094" cy="2441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3320920" y="5391605"/>
            <a:ext cx="17900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Trades Disputes Act 1927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466435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38357" y="3274510"/>
            <a:ext cx="93487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>
                <a:solidFill>
                  <a:srgbClr val="000000"/>
                </a:solidFill>
                <a:latin typeface="Verdana" panose="020B0604030504040204" pitchFamily="34" charset="0"/>
              </a:rPr>
              <a:t>1780 -1832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44857" y="3423735"/>
            <a:ext cx="350866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64550" y="3192904"/>
            <a:ext cx="20874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Changes to the distribution of franchise</a:t>
            </a:r>
            <a:endParaRPr lang="en-GB" sz="9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59732" y="5136488"/>
            <a:ext cx="8026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/>
          </a:p>
          <a:p>
            <a:r>
              <a:rPr lang="en-GB" sz="900" dirty="0" smtClean="0"/>
              <a:t>Reasons for resistance to the distribution of the seats:</a:t>
            </a:r>
          </a:p>
          <a:p>
            <a:endParaRPr lang="en-GB" sz="9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63045" y="3423736"/>
            <a:ext cx="3500155" cy="214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88529" y="3203728"/>
            <a:ext cx="23345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/>
              <a:t>Changes to the distribution of the seats</a:t>
            </a:r>
            <a:endParaRPr lang="en-GB" sz="900" b="1" dirty="0"/>
          </a:p>
        </p:txBody>
      </p:sp>
      <p:sp>
        <p:nvSpPr>
          <p:cNvPr id="14" name="Rectangle 13"/>
          <p:cNvSpPr/>
          <p:nvPr/>
        </p:nvSpPr>
        <p:spPr>
          <a:xfrm>
            <a:off x="323273" y="210656"/>
            <a:ext cx="18437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Franchise prior to reform: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3273" y="1104142"/>
            <a:ext cx="23679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franchise after reform: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5840" y="2590972"/>
            <a:ext cx="25074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continuity to the franchise after reform: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42" y="3916280"/>
            <a:ext cx="19527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franchise: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0010" y="5403110"/>
            <a:ext cx="2513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Reasons for resistance to change to the franchise: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59732" y="245311"/>
            <a:ext cx="27222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Nature of the distribution of the seats prior to reform: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59732" y="1131066"/>
            <a:ext cx="24529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distribution of the seats: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59732" y="2560029"/>
            <a:ext cx="29819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Problems of representation due to distribution of the seats: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59732" y="3988992"/>
            <a:ext cx="26420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distribution of the seats: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63254" y="14479"/>
            <a:ext cx="17219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 smtClean="0">
                <a:solidFill>
                  <a:srgbClr val="000000"/>
                </a:solidFill>
              </a:rPr>
              <a:t>Breadth 1 </a:t>
            </a:r>
            <a:r>
              <a:rPr lang="en-GB" sz="900" b="1" u="sng" dirty="0">
                <a:solidFill>
                  <a:srgbClr val="000000"/>
                </a:solidFill>
              </a:rPr>
              <a:t>Reform of parliament</a:t>
            </a:r>
          </a:p>
        </p:txBody>
      </p:sp>
    </p:spTree>
    <p:extLst>
      <p:ext uri="{BB962C8B-B14F-4D97-AF65-F5344CB8AC3E}">
        <p14:creationId xmlns:p14="http://schemas.microsoft.com/office/powerpoint/2010/main" val="129186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38357" y="3274510"/>
            <a:ext cx="9749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1832 - 1867</a:t>
            </a:r>
            <a:endParaRPr lang="en-GB" sz="9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44857" y="3423735"/>
            <a:ext cx="350866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64550" y="3192904"/>
            <a:ext cx="20874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Changes to the distribution of franchise</a:t>
            </a:r>
            <a:endParaRPr lang="en-GB" sz="9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59732" y="5136488"/>
            <a:ext cx="8026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/>
          </a:p>
          <a:p>
            <a:r>
              <a:rPr lang="en-GB" sz="900" dirty="0" smtClean="0"/>
              <a:t>Reasons for resistance to the distribution of the seats:</a:t>
            </a:r>
          </a:p>
          <a:p>
            <a:endParaRPr lang="en-GB" sz="9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63045" y="3423736"/>
            <a:ext cx="3500155" cy="214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88529" y="3203728"/>
            <a:ext cx="23345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/>
              <a:t>Changes to the distribution of the seats</a:t>
            </a:r>
            <a:endParaRPr lang="en-GB" sz="900" b="1" dirty="0"/>
          </a:p>
        </p:txBody>
      </p:sp>
      <p:sp>
        <p:nvSpPr>
          <p:cNvPr id="14" name="Rectangle 13"/>
          <p:cNvSpPr/>
          <p:nvPr/>
        </p:nvSpPr>
        <p:spPr>
          <a:xfrm>
            <a:off x="323273" y="129628"/>
            <a:ext cx="18437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/>
              <a:t>Extent of Franchise prior to reform: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323273" y="1104142"/>
            <a:ext cx="23679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franchise after reform: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5840" y="2590972"/>
            <a:ext cx="25074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continuity to the franchise after reform: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42" y="3916280"/>
            <a:ext cx="19527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franchise: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0010" y="5403110"/>
            <a:ext cx="2513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Reasons for resistance to change to the franchise: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59732" y="201864"/>
            <a:ext cx="27222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Nature of the distribution of the seats prior to reform: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59732" y="1131066"/>
            <a:ext cx="24529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distribution of the seats: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59732" y="2560029"/>
            <a:ext cx="29819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Problems of representation due to distribution of the seats: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59732" y="3988992"/>
            <a:ext cx="26420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distribution of the seats: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63254" y="14479"/>
            <a:ext cx="17219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 smtClean="0">
                <a:solidFill>
                  <a:srgbClr val="000000"/>
                </a:solidFill>
              </a:rPr>
              <a:t>Breadth 1 </a:t>
            </a:r>
            <a:r>
              <a:rPr lang="en-GB" sz="900" b="1" u="sng" dirty="0">
                <a:solidFill>
                  <a:srgbClr val="000000"/>
                </a:solidFill>
              </a:rPr>
              <a:t>Reform of parliament</a:t>
            </a:r>
          </a:p>
        </p:txBody>
      </p:sp>
    </p:spTree>
    <p:extLst>
      <p:ext uri="{BB962C8B-B14F-4D97-AF65-F5344CB8AC3E}">
        <p14:creationId xmlns:p14="http://schemas.microsoft.com/office/powerpoint/2010/main" val="266675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38357" y="3274510"/>
            <a:ext cx="9749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1867 - 1885</a:t>
            </a:r>
            <a:endParaRPr lang="en-GB" sz="9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44857" y="3423735"/>
            <a:ext cx="350866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64550" y="3192904"/>
            <a:ext cx="20874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Changes to the distribution of franchise</a:t>
            </a:r>
            <a:endParaRPr lang="en-GB" sz="9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59732" y="5136488"/>
            <a:ext cx="8026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/>
          </a:p>
          <a:p>
            <a:r>
              <a:rPr lang="en-GB" sz="900" dirty="0" smtClean="0"/>
              <a:t>Reasons for resistance to the distribution of the seats:</a:t>
            </a:r>
          </a:p>
          <a:p>
            <a:endParaRPr lang="en-GB" sz="9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63045" y="3423736"/>
            <a:ext cx="3500155" cy="214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88529" y="3203728"/>
            <a:ext cx="23345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/>
              <a:t>Changes to the distribution of the seats</a:t>
            </a:r>
            <a:endParaRPr lang="en-GB" sz="900" b="1" dirty="0"/>
          </a:p>
        </p:txBody>
      </p:sp>
      <p:sp>
        <p:nvSpPr>
          <p:cNvPr id="14" name="Rectangle 13"/>
          <p:cNvSpPr/>
          <p:nvPr/>
        </p:nvSpPr>
        <p:spPr>
          <a:xfrm>
            <a:off x="401347" y="224961"/>
            <a:ext cx="18437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/>
              <a:t>Extent of Franchise prior to reform: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323273" y="1104142"/>
            <a:ext cx="23679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franchise after reform: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5840" y="2590972"/>
            <a:ext cx="25074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continuity to the franchise after reform: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42" y="3916280"/>
            <a:ext cx="19527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franchise: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0010" y="5403110"/>
            <a:ext cx="2513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Reasons for resistance to change to the franchise: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59732" y="192239"/>
            <a:ext cx="27222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Nature of the distribution of the seats prior to reform: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59732" y="1131066"/>
            <a:ext cx="24529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distribution of the seats: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59732" y="2560029"/>
            <a:ext cx="29819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Problems of representation due to distribution of the seats: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59732" y="3988992"/>
            <a:ext cx="26420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distribution of the seats: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63254" y="14479"/>
            <a:ext cx="17219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 smtClean="0">
                <a:solidFill>
                  <a:srgbClr val="000000"/>
                </a:solidFill>
              </a:rPr>
              <a:t>Breadth 1 </a:t>
            </a:r>
            <a:r>
              <a:rPr lang="en-GB" sz="900" b="1" u="sng" dirty="0">
                <a:solidFill>
                  <a:srgbClr val="000000"/>
                </a:solidFill>
              </a:rPr>
              <a:t>Reform of parliament</a:t>
            </a:r>
          </a:p>
        </p:txBody>
      </p:sp>
    </p:spTree>
    <p:extLst>
      <p:ext uri="{BB962C8B-B14F-4D97-AF65-F5344CB8AC3E}">
        <p14:creationId xmlns:p14="http://schemas.microsoft.com/office/powerpoint/2010/main" val="117031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38357" y="3274510"/>
            <a:ext cx="9749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1867 - 1885</a:t>
            </a:r>
            <a:endParaRPr lang="en-GB" sz="9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44857" y="3423735"/>
            <a:ext cx="350866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64550" y="3192904"/>
            <a:ext cx="20874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Changes to the distribution of franchise</a:t>
            </a:r>
            <a:endParaRPr lang="en-GB" sz="9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59732" y="5136488"/>
            <a:ext cx="8026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/>
          </a:p>
          <a:p>
            <a:r>
              <a:rPr lang="en-GB" sz="900" dirty="0" smtClean="0"/>
              <a:t>Reasons for resistance to the distribution of the seats:</a:t>
            </a:r>
          </a:p>
          <a:p>
            <a:endParaRPr lang="en-GB" sz="9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63045" y="3423736"/>
            <a:ext cx="3500155" cy="214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88529" y="3203728"/>
            <a:ext cx="23345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/>
              <a:t>Changes to the distribution of the seats</a:t>
            </a:r>
            <a:endParaRPr lang="en-GB" sz="900" b="1" dirty="0"/>
          </a:p>
        </p:txBody>
      </p:sp>
      <p:sp>
        <p:nvSpPr>
          <p:cNvPr id="14" name="Rectangle 13"/>
          <p:cNvSpPr/>
          <p:nvPr/>
        </p:nvSpPr>
        <p:spPr>
          <a:xfrm>
            <a:off x="720776" y="129895"/>
            <a:ext cx="18437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/>
              <a:t>Extent of Franchise prior to reform: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323273" y="1104142"/>
            <a:ext cx="23679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franchise after reform: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5840" y="2590972"/>
            <a:ext cx="25074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continuity to the franchise after reform: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42" y="3916280"/>
            <a:ext cx="19527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franchise: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0010" y="5403110"/>
            <a:ext cx="2513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Reasons for resistance to change to the franchise: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85200" y="165042"/>
            <a:ext cx="27222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Nature of the distribution of the seats prior to reform: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59732" y="1131066"/>
            <a:ext cx="24529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distribution of the seats: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59732" y="2560029"/>
            <a:ext cx="29819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Problems of representation due to distribution of the seats: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59732" y="3988992"/>
            <a:ext cx="26420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distribution of the seats: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63254" y="14479"/>
            <a:ext cx="17219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 smtClean="0">
                <a:solidFill>
                  <a:srgbClr val="000000"/>
                </a:solidFill>
              </a:rPr>
              <a:t>Breadth 1 </a:t>
            </a:r>
            <a:r>
              <a:rPr lang="en-GB" sz="900" b="1" u="sng" dirty="0">
                <a:solidFill>
                  <a:srgbClr val="000000"/>
                </a:solidFill>
              </a:rPr>
              <a:t>Reform of parliament</a:t>
            </a:r>
          </a:p>
        </p:txBody>
      </p:sp>
    </p:spTree>
    <p:extLst>
      <p:ext uri="{BB962C8B-B14F-4D97-AF65-F5344CB8AC3E}">
        <p14:creationId xmlns:p14="http://schemas.microsoft.com/office/powerpoint/2010/main" val="238972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4293" y="3192904"/>
            <a:ext cx="170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Changes to the nature of the electoral system</a:t>
            </a:r>
            <a:endParaRPr lang="en-GB" sz="9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44857" y="3423735"/>
            <a:ext cx="350866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64550" y="3192904"/>
            <a:ext cx="12330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1872 Secret Ballot Act</a:t>
            </a:r>
            <a:endParaRPr lang="en-GB" sz="9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63045" y="3423736"/>
            <a:ext cx="3500155" cy="214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88529" y="3203728"/>
            <a:ext cx="23345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/>
              <a:t>1883 Corrupt and Illegal Practices Act</a:t>
            </a:r>
            <a:endParaRPr lang="en-GB" sz="900" b="1" dirty="0"/>
          </a:p>
        </p:txBody>
      </p:sp>
      <p:sp>
        <p:nvSpPr>
          <p:cNvPr id="14" name="Rectangle 13"/>
          <p:cNvSpPr/>
          <p:nvPr/>
        </p:nvSpPr>
        <p:spPr>
          <a:xfrm>
            <a:off x="323272" y="71366"/>
            <a:ext cx="20922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Nature of the problem with open voting: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323273" y="1104142"/>
            <a:ext cx="118974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Pressures for change:</a:t>
            </a:r>
            <a:endParaRPr lang="en-GB" sz="900" dirty="0"/>
          </a:p>
        </p:txBody>
      </p:sp>
      <p:sp>
        <p:nvSpPr>
          <p:cNvPr id="17" name="Rectangle 16"/>
          <p:cNvSpPr/>
          <p:nvPr/>
        </p:nvSpPr>
        <p:spPr>
          <a:xfrm>
            <a:off x="323273" y="2199359"/>
            <a:ext cx="119936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Resistance to change:</a:t>
            </a:r>
            <a:endParaRPr lang="en-GB" sz="900" dirty="0"/>
          </a:p>
        </p:txBody>
      </p:sp>
      <p:sp>
        <p:nvSpPr>
          <p:cNvPr id="18" name="Rectangle 17"/>
          <p:cNvSpPr/>
          <p:nvPr/>
        </p:nvSpPr>
        <p:spPr>
          <a:xfrm>
            <a:off x="323273" y="3758160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Nature of the Act:</a:t>
            </a:r>
            <a:endParaRPr lang="en-GB" sz="900" dirty="0"/>
          </a:p>
        </p:txBody>
      </p:sp>
      <p:sp>
        <p:nvSpPr>
          <p:cNvPr id="20" name="Rectangle 19"/>
          <p:cNvSpPr/>
          <p:nvPr/>
        </p:nvSpPr>
        <p:spPr>
          <a:xfrm>
            <a:off x="6440070" y="1131066"/>
            <a:ext cx="118974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Pressures for change:</a:t>
            </a:r>
            <a:endParaRPr lang="en-GB" sz="900" dirty="0"/>
          </a:p>
        </p:txBody>
      </p:sp>
      <p:sp>
        <p:nvSpPr>
          <p:cNvPr id="23" name="Rectangle 22"/>
          <p:cNvSpPr/>
          <p:nvPr/>
        </p:nvSpPr>
        <p:spPr>
          <a:xfrm>
            <a:off x="323272" y="5086129"/>
            <a:ext cx="10230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 of the Act:</a:t>
            </a:r>
            <a:endParaRPr lang="en-GB" sz="900" dirty="0"/>
          </a:p>
        </p:txBody>
      </p:sp>
      <p:sp>
        <p:nvSpPr>
          <p:cNvPr id="24" name="Rectangle 23"/>
          <p:cNvSpPr/>
          <p:nvPr/>
        </p:nvSpPr>
        <p:spPr>
          <a:xfrm>
            <a:off x="6543502" y="202602"/>
            <a:ext cx="191751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Nature of the problem of corruption:</a:t>
            </a:r>
            <a:endParaRPr lang="en-GB" sz="900" dirty="0"/>
          </a:p>
        </p:txBody>
      </p:sp>
      <p:sp>
        <p:nvSpPr>
          <p:cNvPr id="25" name="Rectangle 24"/>
          <p:cNvSpPr/>
          <p:nvPr/>
        </p:nvSpPr>
        <p:spPr>
          <a:xfrm>
            <a:off x="6470797" y="2174946"/>
            <a:ext cx="119936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Resistance to change:</a:t>
            </a:r>
            <a:endParaRPr lang="en-GB" sz="900" dirty="0"/>
          </a:p>
        </p:txBody>
      </p:sp>
      <p:sp>
        <p:nvSpPr>
          <p:cNvPr id="26" name="Rectangle 25"/>
          <p:cNvSpPr/>
          <p:nvPr/>
        </p:nvSpPr>
        <p:spPr>
          <a:xfrm>
            <a:off x="6479223" y="3710063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Nature of the Act:</a:t>
            </a:r>
            <a:endParaRPr lang="en-GB" sz="900" dirty="0"/>
          </a:p>
        </p:txBody>
      </p:sp>
      <p:sp>
        <p:nvSpPr>
          <p:cNvPr id="27" name="Rectangle 26"/>
          <p:cNvSpPr/>
          <p:nvPr/>
        </p:nvSpPr>
        <p:spPr>
          <a:xfrm>
            <a:off x="6479222" y="5038032"/>
            <a:ext cx="10230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 of the Act:</a:t>
            </a:r>
            <a:endParaRPr lang="en-GB" sz="900" dirty="0"/>
          </a:p>
        </p:txBody>
      </p:sp>
      <p:sp>
        <p:nvSpPr>
          <p:cNvPr id="21" name="Rectangle 20"/>
          <p:cNvSpPr/>
          <p:nvPr/>
        </p:nvSpPr>
        <p:spPr>
          <a:xfrm>
            <a:off x="5163254" y="14479"/>
            <a:ext cx="17219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 smtClean="0">
                <a:solidFill>
                  <a:srgbClr val="000000"/>
                </a:solidFill>
              </a:rPr>
              <a:t>Breadth 1 </a:t>
            </a:r>
            <a:r>
              <a:rPr lang="en-GB" sz="900" b="1" u="sng" dirty="0">
                <a:solidFill>
                  <a:srgbClr val="000000"/>
                </a:solidFill>
              </a:rPr>
              <a:t>Reform of parliament</a:t>
            </a:r>
          </a:p>
        </p:txBody>
      </p:sp>
    </p:spTree>
    <p:extLst>
      <p:ext uri="{BB962C8B-B14F-4D97-AF65-F5344CB8AC3E}">
        <p14:creationId xmlns:p14="http://schemas.microsoft.com/office/powerpoint/2010/main" val="296137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38357" y="3274510"/>
            <a:ext cx="9749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1918 - 1928</a:t>
            </a:r>
            <a:endParaRPr lang="en-GB" sz="9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44857" y="3423735"/>
            <a:ext cx="350866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64550" y="3192904"/>
            <a:ext cx="20874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Changes to the distribution of franchise</a:t>
            </a:r>
            <a:endParaRPr lang="en-GB" sz="900" b="1" dirty="0"/>
          </a:p>
        </p:txBody>
      </p:sp>
      <p:sp>
        <p:nvSpPr>
          <p:cNvPr id="14" name="Rectangle 13"/>
          <p:cNvSpPr/>
          <p:nvPr/>
        </p:nvSpPr>
        <p:spPr>
          <a:xfrm>
            <a:off x="323273" y="0"/>
            <a:ext cx="18437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/>
              <a:t>Extent of Franchise prior to reform: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323273" y="1104142"/>
            <a:ext cx="23679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change to the franchise after reform: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5840" y="2590972"/>
            <a:ext cx="25074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Extent of continuity to the franchise after reform: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42" y="3916280"/>
            <a:ext cx="19527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Pressures for change to the franchise: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0010" y="5403110"/>
            <a:ext cx="2513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Reasons for resistance to change to the franchise: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63254" y="14479"/>
            <a:ext cx="17219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 smtClean="0">
                <a:solidFill>
                  <a:srgbClr val="000000"/>
                </a:solidFill>
              </a:rPr>
              <a:t>Breadth 1 </a:t>
            </a:r>
            <a:r>
              <a:rPr lang="en-GB" sz="900" b="1" u="sng" dirty="0">
                <a:solidFill>
                  <a:srgbClr val="000000"/>
                </a:solidFill>
              </a:rPr>
              <a:t>Reform of parliament</a:t>
            </a:r>
          </a:p>
        </p:txBody>
      </p:sp>
    </p:spTree>
    <p:extLst>
      <p:ext uri="{BB962C8B-B14F-4D97-AF65-F5344CB8AC3E}">
        <p14:creationId xmlns:p14="http://schemas.microsoft.com/office/powerpoint/2010/main" val="3502297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69938" y="2808744"/>
            <a:ext cx="165946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 smtClean="0"/>
              <a:t>Declining influence of the monarchy and the aristocracy over parliament  </a:t>
            </a:r>
            <a:endParaRPr lang="en-GB" sz="9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7172"/>
            <a:ext cx="177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economical reforms 1780s:</a:t>
            </a:r>
            <a:endParaRPr lang="en-GB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3926958" y="344247"/>
            <a:ext cx="1775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1832 GRA:</a:t>
            </a:r>
            <a:endParaRPr lang="en-GB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7120269" y="377066"/>
            <a:ext cx="1775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1867 GRA:</a:t>
            </a:r>
            <a:endParaRPr lang="en-GB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9633098" y="1241200"/>
            <a:ext cx="1775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1884/5 GRA:</a:t>
            </a:r>
            <a:endParaRPr lang="en-GB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9792586" y="2661960"/>
            <a:ext cx="177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Secret Ballot and Corrupt and Illegal Practices Acts:</a:t>
            </a:r>
            <a:endParaRPr lang="en-GB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4038580" y="3820908"/>
            <a:ext cx="1775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1918 GRA: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993410"/>
            <a:ext cx="1775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1928 GRA:</a:t>
            </a:r>
            <a:endParaRPr lang="en-GB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6729405" y="3751658"/>
            <a:ext cx="177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1911 Parliament Act:</a:t>
            </a:r>
            <a:endParaRPr lang="en-GB" sz="9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729405" y="1481838"/>
            <a:ext cx="2903693" cy="14167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392325" y="1666504"/>
            <a:ext cx="2665976" cy="12222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678326" y="628726"/>
            <a:ext cx="678976" cy="214459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888893" y="2993410"/>
            <a:ext cx="2677613" cy="378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66117" y="628726"/>
            <a:ext cx="878185" cy="21237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232837" y="3031292"/>
            <a:ext cx="2433852" cy="272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814776" y="3191976"/>
            <a:ext cx="542526" cy="5596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42197" y="3179686"/>
            <a:ext cx="542370" cy="5719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5927" y="26815"/>
            <a:ext cx="1074748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u="sng" smtClean="0">
                <a:solidFill>
                  <a:srgbClr val="000000"/>
                </a:solidFill>
                <a:latin typeface="Verdana-Bold"/>
              </a:rPr>
              <a:t>Breadth 2: Changing influences in parliament: the impact of Parliamentary reform</a:t>
            </a:r>
            <a:endParaRPr lang="en-GB" sz="900" b="1" u="sng" dirty="0">
              <a:solidFill>
                <a:srgbClr val="000000"/>
              </a:solidFill>
              <a:latin typeface="Verdana-Bold"/>
            </a:endParaRPr>
          </a:p>
        </p:txBody>
      </p:sp>
    </p:spTree>
    <p:extLst>
      <p:ext uri="{BB962C8B-B14F-4D97-AF65-F5344CB8AC3E}">
        <p14:creationId xmlns:p14="http://schemas.microsoft.com/office/powerpoint/2010/main" val="544833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95240" y="2784291"/>
            <a:ext cx="16594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 smtClean="0"/>
              <a:t>Changes in the political Parties</a:t>
            </a:r>
            <a:endParaRPr lang="en-GB" sz="9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05247" y="2784291"/>
            <a:ext cx="3285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1832 GRA on political parties:</a:t>
            </a:r>
            <a:endParaRPr lang="en-GB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3443945" y="1975660"/>
            <a:ext cx="3285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1867 GRA on political parties:</a:t>
            </a:r>
            <a:endParaRPr lang="en-GB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4933507" y="1343299"/>
            <a:ext cx="3285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1884/5 GRA on political parties:</a:t>
            </a:r>
            <a:endParaRPr lang="en-GB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6693964" y="1989084"/>
            <a:ext cx="3285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1918 GRA on political parties: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8470606" y="2791869"/>
            <a:ext cx="3285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1928 GRA on political parties:</a:t>
            </a:r>
            <a:endParaRPr lang="en-GB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193926" y="1906410"/>
            <a:ext cx="11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Party organisation and membership</a:t>
            </a:r>
            <a:endParaRPr lang="en-GB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1270591" y="1232613"/>
            <a:ext cx="116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Role in parliament and elections</a:t>
            </a:r>
            <a:endParaRPr lang="en-GB" sz="9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1270591" y="2275742"/>
            <a:ext cx="729471" cy="43790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885507" y="1868513"/>
            <a:ext cx="298165" cy="70447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05125" y="467399"/>
            <a:ext cx="11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Party organisation and membership</a:t>
            </a:r>
            <a:endParaRPr lang="en-GB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3443945" y="282733"/>
            <a:ext cx="116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Role in parliament and elections</a:t>
            </a:r>
            <a:endParaRPr lang="en-GB" sz="900" dirty="0"/>
          </a:p>
        </p:txBody>
      </p:sp>
      <p:cxnSp>
        <p:nvCxnSpPr>
          <p:cNvPr id="20" name="Straight Arrow Connector 19"/>
          <p:cNvCxnSpPr>
            <a:endCxn id="18" idx="2"/>
          </p:cNvCxnSpPr>
          <p:nvPr/>
        </p:nvCxnSpPr>
        <p:spPr>
          <a:xfrm flipH="1" flipV="1">
            <a:off x="2994336" y="836731"/>
            <a:ext cx="854650" cy="10317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929242" y="634624"/>
            <a:ext cx="308003" cy="122949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16952" y="265292"/>
            <a:ext cx="11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Party organisation and membership</a:t>
            </a:r>
            <a:endParaRPr lang="en-GB" sz="900" dirty="0"/>
          </a:p>
        </p:txBody>
      </p:sp>
      <p:sp>
        <p:nvSpPr>
          <p:cNvPr id="26" name="TextBox 25"/>
          <p:cNvSpPr txBox="1"/>
          <p:nvPr/>
        </p:nvSpPr>
        <p:spPr>
          <a:xfrm>
            <a:off x="8795373" y="516441"/>
            <a:ext cx="116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Role in parliament and elections</a:t>
            </a:r>
            <a:endParaRPr lang="en-GB" sz="900" dirty="0"/>
          </a:p>
        </p:txBody>
      </p:sp>
      <p:cxnSp>
        <p:nvCxnSpPr>
          <p:cNvPr id="27" name="Straight Arrow Connector 26"/>
          <p:cNvCxnSpPr>
            <a:endCxn id="25" idx="2"/>
          </p:cNvCxnSpPr>
          <p:nvPr/>
        </p:nvCxnSpPr>
        <p:spPr>
          <a:xfrm flipH="1" flipV="1">
            <a:off x="8206163" y="634624"/>
            <a:ext cx="12804" cy="12717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594423" y="885773"/>
            <a:ext cx="549577" cy="10610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46552" y="147109"/>
            <a:ext cx="11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Party organisation and membership</a:t>
            </a:r>
            <a:endParaRPr lang="en-GB" sz="900" dirty="0"/>
          </a:p>
        </p:txBody>
      </p:sp>
      <p:sp>
        <p:nvSpPr>
          <p:cNvPr id="32" name="TextBox 31"/>
          <p:cNvSpPr txBox="1"/>
          <p:nvPr/>
        </p:nvSpPr>
        <p:spPr>
          <a:xfrm>
            <a:off x="6278524" y="123158"/>
            <a:ext cx="116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Role in parliament and elections</a:t>
            </a:r>
            <a:endParaRPr lang="en-GB" sz="9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5839846" y="516441"/>
            <a:ext cx="100425" cy="7319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437906" y="554388"/>
            <a:ext cx="156535" cy="6939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469575" y="1451495"/>
            <a:ext cx="11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Party organisation and membership</a:t>
            </a:r>
            <a:endParaRPr lang="en-GB" sz="9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16252" y="1679450"/>
            <a:ext cx="116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Role in parliament and elections</a:t>
            </a:r>
            <a:endParaRPr lang="en-GB" sz="9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9828716" y="1975660"/>
            <a:ext cx="132694" cy="6666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0259736" y="2091076"/>
            <a:ext cx="438587" cy="4819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194613" y="2785730"/>
            <a:ext cx="790438" cy="713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5390707" y="2282806"/>
            <a:ext cx="302110" cy="36730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212227" y="1826379"/>
            <a:ext cx="1" cy="9063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6812664" y="2258070"/>
            <a:ext cx="245476" cy="38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4599349" y="2830079"/>
            <a:ext cx="797613" cy="5086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07266" y="4026559"/>
            <a:ext cx="245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abolition of the property qualification on the </a:t>
            </a:r>
            <a:r>
              <a:rPr lang="en-GB" sz="900" dirty="0" err="1" smtClean="0"/>
              <a:t>HoC</a:t>
            </a:r>
            <a:endParaRPr lang="en-GB" sz="900" dirty="0"/>
          </a:p>
        </p:txBody>
      </p:sp>
      <p:sp>
        <p:nvSpPr>
          <p:cNvPr id="63" name="TextBox 62"/>
          <p:cNvSpPr txBox="1"/>
          <p:nvPr/>
        </p:nvSpPr>
        <p:spPr>
          <a:xfrm>
            <a:off x="3022089" y="5191038"/>
            <a:ext cx="2456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payment of MPs 1911</a:t>
            </a:r>
            <a:endParaRPr lang="en-GB" sz="900" dirty="0"/>
          </a:p>
        </p:txBody>
      </p:sp>
      <p:sp>
        <p:nvSpPr>
          <p:cNvPr id="64" name="Rectangle 63"/>
          <p:cNvSpPr/>
          <p:nvPr/>
        </p:nvSpPr>
        <p:spPr>
          <a:xfrm>
            <a:off x="3985635" y="3952823"/>
            <a:ext cx="20250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 smtClean="0">
                <a:solidFill>
                  <a:srgbClr val="000000"/>
                </a:solidFill>
              </a:rPr>
              <a:t>Change </a:t>
            </a:r>
            <a:r>
              <a:rPr lang="en-GB" sz="900" b="1" dirty="0">
                <a:solidFill>
                  <a:srgbClr val="000000"/>
                </a:solidFill>
              </a:rPr>
              <a:t>in the social makeup of the House of </a:t>
            </a:r>
            <a:r>
              <a:rPr lang="en-GB" sz="900" b="1" dirty="0" smtClean="0">
                <a:solidFill>
                  <a:srgbClr val="000000"/>
                </a:solidFill>
              </a:rPr>
              <a:t>Commons:</a:t>
            </a:r>
            <a:endParaRPr lang="en-GB" sz="9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408610" y="3893143"/>
            <a:ext cx="20400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The growth of the Labour party</a:t>
            </a:r>
            <a:endParaRPr lang="en-GB" sz="900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9378391" y="4058756"/>
            <a:ext cx="146681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835457" y="3911785"/>
            <a:ext cx="116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Growth of the Labour Party</a:t>
            </a:r>
            <a:endParaRPr lang="en-GB" sz="900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8795373" y="4381277"/>
            <a:ext cx="1852623" cy="9669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0590029" y="5514204"/>
            <a:ext cx="11660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Reasons for the Growth of the Labour Party</a:t>
            </a:r>
            <a:endParaRPr lang="en-GB" sz="900" dirty="0"/>
          </a:p>
        </p:txBody>
      </p:sp>
      <p:sp>
        <p:nvSpPr>
          <p:cNvPr id="72" name="TextBox 71"/>
          <p:cNvSpPr txBox="1"/>
          <p:nvPr/>
        </p:nvSpPr>
        <p:spPr>
          <a:xfrm>
            <a:off x="7753675" y="5954619"/>
            <a:ext cx="11660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Impact of the growth of the Labour Party on Parliament</a:t>
            </a:r>
            <a:endParaRPr lang="en-GB" sz="900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212565" y="4626724"/>
            <a:ext cx="6402" cy="124064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2994336" y="4008559"/>
            <a:ext cx="934906" cy="2725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3929242" y="4395891"/>
            <a:ext cx="576406" cy="55399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832115" y="3069807"/>
            <a:ext cx="1374047" cy="65772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525927" y="26815"/>
            <a:ext cx="1074748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u="sng" smtClean="0">
                <a:solidFill>
                  <a:srgbClr val="000000"/>
                </a:solidFill>
                <a:latin typeface="Verdana-Bold"/>
              </a:rPr>
              <a:t>Breadth 2: Changing influences in parliament: the impact of Parliamentary reform</a:t>
            </a:r>
            <a:endParaRPr lang="en-GB" sz="900" b="1" u="sng" dirty="0">
              <a:solidFill>
                <a:srgbClr val="000000"/>
              </a:solidFill>
              <a:latin typeface="Verdana-Bold"/>
            </a:endParaRPr>
          </a:p>
        </p:txBody>
      </p:sp>
    </p:spTree>
    <p:extLst>
      <p:ext uri="{BB962C8B-B14F-4D97-AF65-F5344CB8AC3E}">
        <p14:creationId xmlns:p14="http://schemas.microsoft.com/office/powerpoint/2010/main" val="375610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139315C878D4E9F640E4ADE8A15B2" ma:contentTypeVersion="15" ma:contentTypeDescription="Create a new document." ma:contentTypeScope="" ma:versionID="0e69ee60e1da089f71608c52ebe00904">
  <xsd:schema xmlns:xsd="http://www.w3.org/2001/XMLSchema" xmlns:xs="http://www.w3.org/2001/XMLSchema" xmlns:p="http://schemas.microsoft.com/office/2006/metadata/properties" xmlns:ns2="d71af528-52a3-4b07-90a6-cd2ccd711fe9" xmlns:ns3="2ca186d5-ef53-4dc5-85e4-3eef54649419" targetNamespace="http://schemas.microsoft.com/office/2006/metadata/properties" ma:root="true" ma:fieldsID="fe418fddcdfbb36f646739637c3865e1" ns2:_="" ns3:_="">
    <xsd:import namespace="d71af528-52a3-4b07-90a6-cd2ccd711fe9"/>
    <xsd:import namespace="2ca186d5-ef53-4dc5-85e4-3eef546494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af528-52a3-4b07-90a6-cd2ccd711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53737c2-3636-4060-881d-c14da11c9e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186d5-ef53-4dc5-85e4-3eef5464941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f1b7323-8a9f-4540-aa37-d127316f462e}" ma:internalName="TaxCatchAll" ma:showField="CatchAllData" ma:web="2ca186d5-ef53-4dc5-85e4-3eef54649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1af528-52a3-4b07-90a6-cd2ccd711fe9">
      <Terms xmlns="http://schemas.microsoft.com/office/infopath/2007/PartnerControls"/>
    </lcf76f155ced4ddcb4097134ff3c332f>
    <TaxCatchAll xmlns="2ca186d5-ef53-4dc5-85e4-3eef54649419" xsi:nil="true"/>
  </documentManagement>
</p:properties>
</file>

<file path=customXml/itemProps1.xml><?xml version="1.0" encoding="utf-8"?>
<ds:datastoreItem xmlns:ds="http://schemas.openxmlformats.org/officeDocument/2006/customXml" ds:itemID="{229471B1-CC9A-4DA9-9D00-2B795F2D34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43A8B0-AB3E-454E-B3E0-336E03C94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af528-52a3-4b07-90a6-cd2ccd711fe9"/>
    <ds:schemaRef ds:uri="2ca186d5-ef53-4dc5-85e4-3eef54649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B256ED-57A7-443C-BB10-714BF6CD2C4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2ca186d5-ef53-4dc5-85e4-3eef54649419"/>
    <ds:schemaRef ds:uri="http://purl.org/dc/terms/"/>
    <ds:schemaRef ds:uri="http://schemas.openxmlformats.org/package/2006/metadata/core-properties"/>
    <ds:schemaRef ds:uri="d71af528-52a3-4b07-90a6-cd2ccd711fe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1248</Words>
  <Application>Microsoft Office PowerPoint</Application>
  <PresentationFormat>Custom</PresentationFormat>
  <Paragraphs>245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Protest, Agitation and Parliamentary Reform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Enfield County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Protest, Agitation and Parliamentary Reform</dc:title>
  <dc:creator>Edward Lloyd</dc:creator>
  <cp:lastModifiedBy>Administrator</cp:lastModifiedBy>
  <cp:revision>19</cp:revision>
  <cp:lastPrinted>2021-11-23T11:55:23Z</cp:lastPrinted>
  <dcterms:created xsi:type="dcterms:W3CDTF">2021-11-16T15:09:39Z</dcterms:created>
  <dcterms:modified xsi:type="dcterms:W3CDTF">2022-10-25T13:12:38Z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0x010100E8D139315C878D4E9F640E4ADE8A15B2</vt:lpwstr>
  </property>
</Properties>
</file>