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2" r:id="rId12"/>
    <p:sldId id="263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4" autoAdjust="0"/>
    <p:restoredTop sz="94660"/>
  </p:normalViewPr>
  <p:slideViewPr>
    <p:cSldViewPr snapToGrid="0">
      <p:cViewPr>
        <p:scale>
          <a:sx n="51" d="100"/>
          <a:sy n="51" d="100"/>
        </p:scale>
        <p:origin x="-40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48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8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13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02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84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84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80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93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3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99FF-BA44-44FD-9EFA-9C4E21F36DF2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65C1-F877-40CF-A0FC-20BDF027B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77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Politics PLCs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73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21035"/>
            <a:ext cx="11353799" cy="457200"/>
          </a:xfrm>
        </p:spPr>
        <p:txBody>
          <a:bodyPr>
            <a:normAutofit/>
          </a:bodyPr>
          <a:lstStyle/>
          <a:p>
            <a:pPr algn="ctr"/>
            <a:r>
              <a:rPr lang="en-GB" sz="1800" b="1" u="sng" dirty="0" smtClean="0"/>
              <a:t>Personal Learning Checklist - Political Parties – UK Politics - Component 1.1 </a:t>
            </a:r>
            <a:endParaRPr lang="en-GB" sz="1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766824"/>
              </p:ext>
            </p:extLst>
          </p:nvPr>
        </p:nvGraphicFramePr>
        <p:xfrm>
          <a:off x="270641" y="436165"/>
          <a:ext cx="11650719" cy="6638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002">
                  <a:extLst>
                    <a:ext uri="{9D8B030D-6E8A-4147-A177-3AD203B41FA5}">
                      <a16:colId xmlns:a16="http://schemas.microsoft.com/office/drawing/2014/main" xmlns="" val="2204751399"/>
                    </a:ext>
                  </a:extLst>
                </a:gridCol>
                <a:gridCol w="5572222">
                  <a:extLst>
                    <a:ext uri="{9D8B030D-6E8A-4147-A177-3AD203B41FA5}">
                      <a16:colId xmlns:a16="http://schemas.microsoft.com/office/drawing/2014/main" xmlns="" val="2496815656"/>
                    </a:ext>
                  </a:extLst>
                </a:gridCol>
                <a:gridCol w="1303793">
                  <a:extLst>
                    <a:ext uri="{9D8B030D-6E8A-4147-A177-3AD203B41FA5}">
                      <a16:colId xmlns:a16="http://schemas.microsoft.com/office/drawing/2014/main" xmlns="" val="176154599"/>
                    </a:ext>
                  </a:extLst>
                </a:gridCol>
                <a:gridCol w="1303793">
                  <a:extLst>
                    <a:ext uri="{9D8B030D-6E8A-4147-A177-3AD203B41FA5}">
                      <a16:colId xmlns:a16="http://schemas.microsoft.com/office/drawing/2014/main" xmlns="" val="4212327600"/>
                    </a:ext>
                  </a:extLst>
                </a:gridCol>
                <a:gridCol w="1407454">
                  <a:extLst>
                    <a:ext uri="{9D8B030D-6E8A-4147-A177-3AD203B41FA5}">
                      <a16:colId xmlns:a16="http://schemas.microsoft.com/office/drawing/2014/main" xmlns="" val="1371995061"/>
                    </a:ext>
                  </a:extLst>
                </a:gridCol>
                <a:gridCol w="1407455">
                  <a:extLst>
                    <a:ext uri="{9D8B030D-6E8A-4147-A177-3AD203B41FA5}">
                      <a16:colId xmlns:a16="http://schemas.microsoft.com/office/drawing/2014/main" xmlns="" val="4212549297"/>
                    </a:ext>
                  </a:extLst>
                </a:gridCol>
              </a:tblGrid>
              <a:tr h="367885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down of topics: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Researched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Learnt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Revised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Know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6577128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L1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is</a:t>
                      </a:r>
                      <a:r>
                        <a:rPr lang="en-GB" sz="1400" baseline="0" dirty="0" smtClean="0"/>
                        <a:t> a political party? – Features, functions, manifestoes and mandates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129074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The History of the Conservative</a:t>
                      </a:r>
                      <a:r>
                        <a:rPr lang="en-GB" sz="1400" baseline="0" dirty="0" smtClean="0"/>
                        <a:t> Party - Origins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12231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The History of the Conservative</a:t>
                      </a:r>
                      <a:r>
                        <a:rPr lang="en-GB" sz="1400" baseline="0" dirty="0" smtClean="0"/>
                        <a:t> Party – Disraeli, Cameron and the One Nation</a:t>
                      </a: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509068"/>
                  </a:ext>
                </a:extLst>
              </a:tr>
              <a:tr h="4517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The</a:t>
                      </a:r>
                      <a:r>
                        <a:rPr lang="en-GB" sz="1400" baseline="0" dirty="0" smtClean="0"/>
                        <a:t> History of the Conservative Party –  Thatcher, the New Right and Neo-Liberalism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153825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The History of the Labour Party - Origins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131172"/>
                  </a:ext>
                </a:extLst>
              </a:tr>
              <a:tr h="4517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The History of the Labour Party – Atlee</a:t>
                      </a:r>
                      <a:r>
                        <a:rPr lang="en-GB" sz="1400" baseline="0" dirty="0" smtClean="0"/>
                        <a:t>, Old Labour and the Welfare State 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2929014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The History of the Labour Party – Blair</a:t>
                      </a:r>
                      <a:r>
                        <a:rPr lang="en-GB" sz="1400" baseline="0" dirty="0" smtClean="0"/>
                        <a:t>, </a:t>
                      </a:r>
                      <a:r>
                        <a:rPr lang="en-GB" sz="1400" dirty="0" smtClean="0"/>
                        <a:t>New</a:t>
                      </a:r>
                      <a:r>
                        <a:rPr lang="en-GB" sz="1400" baseline="0" dirty="0" smtClean="0"/>
                        <a:t> Labour and the Third Way 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096199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8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This History of the Liberal Democrats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054536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Other political parties </a:t>
                      </a:r>
                      <a:r>
                        <a:rPr lang="en-GB" sz="1400" baseline="0" dirty="0" smtClean="0"/>
                        <a:t> - Greens, UKIP, SNP, DUP.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461546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Current Manifestos – What</a:t>
                      </a:r>
                      <a:r>
                        <a:rPr lang="en-GB" sz="1400" baseline="0" dirty="0" smtClean="0"/>
                        <a:t> did each party offer in 2017?</a:t>
                      </a: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7498123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Organisation and Structure of the Parties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827263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Types of political parties – mass membership, regional, issue, class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316919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 Two party or </a:t>
                      </a:r>
                      <a:r>
                        <a:rPr lang="en-GB" sz="1400" dirty="0" err="1" smtClean="0"/>
                        <a:t>mutli</a:t>
                      </a:r>
                      <a:r>
                        <a:rPr lang="en-GB" sz="1400" dirty="0" smtClean="0"/>
                        <a:t>-party system?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3241273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How</a:t>
                      </a:r>
                      <a:r>
                        <a:rPr lang="en-GB" sz="1400" baseline="0" dirty="0" smtClean="0"/>
                        <a:t> are the political Parties funded? </a:t>
                      </a: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903625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The debate</a:t>
                      </a:r>
                      <a:r>
                        <a:rPr lang="en-GB" sz="1400" baseline="0" dirty="0" smtClean="0"/>
                        <a:t> on state funding of political parties?</a:t>
                      </a: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5263576"/>
                  </a:ext>
                </a:extLst>
              </a:tr>
              <a:tr h="3678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Why</a:t>
                      </a:r>
                      <a:r>
                        <a:rPr lang="en-GB" sz="1400" baseline="0" dirty="0" smtClean="0"/>
                        <a:t> do political parties succeed or fail? ( Influence of the media)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6469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0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799" cy="457200"/>
          </a:xfrm>
        </p:spPr>
        <p:txBody>
          <a:bodyPr>
            <a:normAutofit/>
          </a:bodyPr>
          <a:lstStyle/>
          <a:p>
            <a:pPr algn="ctr"/>
            <a:r>
              <a:rPr lang="en-GB" sz="1800" b="1" u="sng" dirty="0"/>
              <a:t>Personal Learning Checklist </a:t>
            </a:r>
            <a:r>
              <a:rPr lang="en-GB" sz="1800" b="1" u="sng" dirty="0" smtClean="0"/>
              <a:t>–UK Politics - Voting behaviour and the Media– Component 1.2</a:t>
            </a:r>
            <a:endParaRPr lang="en-GB" sz="1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794946"/>
              </p:ext>
            </p:extLst>
          </p:nvPr>
        </p:nvGraphicFramePr>
        <p:xfrm>
          <a:off x="270641" y="457201"/>
          <a:ext cx="11650719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002">
                  <a:extLst>
                    <a:ext uri="{9D8B030D-6E8A-4147-A177-3AD203B41FA5}">
                      <a16:colId xmlns:a16="http://schemas.microsoft.com/office/drawing/2014/main" xmlns="" val="2204751399"/>
                    </a:ext>
                  </a:extLst>
                </a:gridCol>
                <a:gridCol w="5572222">
                  <a:extLst>
                    <a:ext uri="{9D8B030D-6E8A-4147-A177-3AD203B41FA5}">
                      <a16:colId xmlns:a16="http://schemas.microsoft.com/office/drawing/2014/main" xmlns="" val="2496815656"/>
                    </a:ext>
                  </a:extLst>
                </a:gridCol>
                <a:gridCol w="1303793">
                  <a:extLst>
                    <a:ext uri="{9D8B030D-6E8A-4147-A177-3AD203B41FA5}">
                      <a16:colId xmlns:a16="http://schemas.microsoft.com/office/drawing/2014/main" xmlns="" val="4212327600"/>
                    </a:ext>
                  </a:extLst>
                </a:gridCol>
                <a:gridCol w="1303793">
                  <a:extLst>
                    <a:ext uri="{9D8B030D-6E8A-4147-A177-3AD203B41FA5}">
                      <a16:colId xmlns:a16="http://schemas.microsoft.com/office/drawing/2014/main" xmlns="" val="857083792"/>
                    </a:ext>
                  </a:extLst>
                </a:gridCol>
                <a:gridCol w="1407454">
                  <a:extLst>
                    <a:ext uri="{9D8B030D-6E8A-4147-A177-3AD203B41FA5}">
                      <a16:colId xmlns:a16="http://schemas.microsoft.com/office/drawing/2014/main" xmlns="" val="1371995061"/>
                    </a:ext>
                  </a:extLst>
                </a:gridCol>
                <a:gridCol w="1407455">
                  <a:extLst>
                    <a:ext uri="{9D8B030D-6E8A-4147-A177-3AD203B41FA5}">
                      <a16:colId xmlns:a16="http://schemas.microsoft.com/office/drawing/2014/main" xmlns="" val="4212549297"/>
                    </a:ext>
                  </a:extLst>
                </a:gridCol>
              </a:tblGrid>
              <a:tr h="296256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down of topics: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Learnt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Researched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Revised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Know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6577128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Class de-alignment</a:t>
                      </a:r>
                      <a:r>
                        <a:rPr lang="en-GB" sz="1200" baseline="0" dirty="0" smtClean="0"/>
                        <a:t> and its impact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129074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Partisan</a:t>
                      </a:r>
                      <a:r>
                        <a:rPr lang="en-GB" sz="1200" baseline="0" dirty="0" smtClean="0"/>
                        <a:t> De-Alignment and its impact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12231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Case Study</a:t>
                      </a:r>
                      <a:r>
                        <a:rPr lang="en-GB" sz="1200" b="1" baseline="0" dirty="0" smtClean="0"/>
                        <a:t> of 1979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509068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Results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153825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Impact</a:t>
                      </a:r>
                      <a:r>
                        <a:rPr lang="en-GB" sz="1200" baseline="0" dirty="0" smtClean="0"/>
                        <a:t> of the election on politics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131172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6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Manifestos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2929014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7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Context</a:t>
                      </a:r>
                      <a:r>
                        <a:rPr lang="en-GB" sz="1200" baseline="0" dirty="0" smtClean="0"/>
                        <a:t> of the election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096199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8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How different</a:t>
                      </a:r>
                      <a:r>
                        <a:rPr lang="en-GB" sz="1200" baseline="0" dirty="0" smtClean="0"/>
                        <a:t> groups voted in the election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054536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9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Case Study</a:t>
                      </a:r>
                      <a:r>
                        <a:rPr lang="en-GB" sz="1200" b="1" baseline="0" dirty="0" smtClean="0"/>
                        <a:t> of 1997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461546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10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Results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7498123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11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Impact</a:t>
                      </a:r>
                      <a:r>
                        <a:rPr lang="en-GB" sz="1200" baseline="0" dirty="0" smtClean="0"/>
                        <a:t> of the election on politics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827263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Manifestos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316919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Context</a:t>
                      </a:r>
                      <a:r>
                        <a:rPr lang="en-GB" sz="1200" baseline="0" dirty="0" smtClean="0"/>
                        <a:t> of the election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3241273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How different</a:t>
                      </a:r>
                      <a:r>
                        <a:rPr lang="en-GB" sz="1200" baseline="0" dirty="0" smtClean="0"/>
                        <a:t> groups voted in the election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9123443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Case Study</a:t>
                      </a:r>
                      <a:r>
                        <a:rPr lang="en-GB" sz="1200" b="1" baseline="0" dirty="0" smtClean="0"/>
                        <a:t> of 2017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2343915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Results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903625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Impact</a:t>
                      </a:r>
                      <a:r>
                        <a:rPr lang="en-GB" sz="1200" baseline="0" dirty="0" smtClean="0"/>
                        <a:t> of the election on politics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5263576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Manifestos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6469487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Context</a:t>
                      </a:r>
                      <a:r>
                        <a:rPr lang="en-GB" sz="1200" baseline="0" dirty="0" smtClean="0"/>
                        <a:t> of the election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5823789"/>
                  </a:ext>
                </a:extLst>
              </a:tr>
              <a:tr h="2962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How different</a:t>
                      </a:r>
                      <a:r>
                        <a:rPr lang="en-GB" sz="1200" baseline="0" dirty="0" smtClean="0"/>
                        <a:t> groups voted in the election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5355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8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0641" y="457201"/>
          <a:ext cx="11650718" cy="22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663">
                  <a:extLst>
                    <a:ext uri="{9D8B030D-6E8A-4147-A177-3AD203B41FA5}">
                      <a16:colId xmlns:a16="http://schemas.microsoft.com/office/drawing/2014/main" xmlns="" val="2204751399"/>
                    </a:ext>
                  </a:extLst>
                </a:gridCol>
                <a:gridCol w="6274365">
                  <a:extLst>
                    <a:ext uri="{9D8B030D-6E8A-4147-A177-3AD203B41FA5}">
                      <a16:colId xmlns:a16="http://schemas.microsoft.com/office/drawing/2014/main" xmlns="" val="2496815656"/>
                    </a:ext>
                  </a:extLst>
                </a:gridCol>
                <a:gridCol w="1468081">
                  <a:extLst>
                    <a:ext uri="{9D8B030D-6E8A-4147-A177-3AD203B41FA5}">
                      <a16:colId xmlns:a16="http://schemas.microsoft.com/office/drawing/2014/main" xmlns="" val="4212327600"/>
                    </a:ext>
                  </a:extLst>
                </a:gridCol>
                <a:gridCol w="1584804">
                  <a:extLst>
                    <a:ext uri="{9D8B030D-6E8A-4147-A177-3AD203B41FA5}">
                      <a16:colId xmlns:a16="http://schemas.microsoft.com/office/drawing/2014/main" xmlns="" val="1371995061"/>
                    </a:ext>
                  </a:extLst>
                </a:gridCol>
                <a:gridCol w="1584805">
                  <a:extLst>
                    <a:ext uri="{9D8B030D-6E8A-4147-A177-3AD203B41FA5}">
                      <a16:colId xmlns:a16="http://schemas.microsoft.com/office/drawing/2014/main" xmlns="" val="4212549297"/>
                    </a:ext>
                  </a:extLst>
                </a:gridCol>
              </a:tblGrid>
              <a:tr h="323078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down of topics: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Learnt it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Revised it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Know it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6577128"/>
                  </a:ext>
                </a:extLst>
              </a:tr>
              <a:tr h="32307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21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Role of the media in 1979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129074"/>
                  </a:ext>
                </a:extLst>
              </a:tr>
              <a:tr h="32307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22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Role</a:t>
                      </a:r>
                      <a:r>
                        <a:rPr lang="en-GB" sz="1200" baseline="0" dirty="0" smtClean="0"/>
                        <a:t> of the media in 1997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12231"/>
                  </a:ext>
                </a:extLst>
              </a:tr>
              <a:tr h="32307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23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Role of</a:t>
                      </a:r>
                      <a:r>
                        <a:rPr lang="en-GB" sz="1200" baseline="0" dirty="0" smtClean="0"/>
                        <a:t> the media (including social media) 2017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50906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24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Role of</a:t>
                      </a:r>
                      <a:r>
                        <a:rPr lang="en-GB" sz="1200" baseline="0" dirty="0" smtClean="0"/>
                        <a:t> opinion polls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153825"/>
                  </a:ext>
                </a:extLst>
              </a:tr>
              <a:tr h="32307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Media’s</a:t>
                      </a:r>
                      <a:r>
                        <a:rPr lang="en-GB" sz="1200" baseline="0" dirty="0" smtClean="0"/>
                        <a:t> bias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131172"/>
                  </a:ext>
                </a:extLst>
              </a:tr>
              <a:tr h="32307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26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How</a:t>
                      </a:r>
                      <a:r>
                        <a:rPr lang="en-GB" sz="1200" baseline="0" dirty="0" smtClean="0"/>
                        <a:t> has the role of the media changed?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1758165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70641" y="-46037"/>
            <a:ext cx="11353799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u="sng" dirty="0" smtClean="0"/>
              <a:t>Personal Learning Checklist –UK Politics - Voting behaviour and the Media– Component 1.2</a:t>
            </a:r>
            <a:endParaRPr lang="en-GB" sz="1800" b="1" u="sng" dirty="0"/>
          </a:p>
        </p:txBody>
      </p:sp>
    </p:spTree>
    <p:extLst>
      <p:ext uri="{BB962C8B-B14F-4D97-AF65-F5344CB8AC3E}">
        <p14:creationId xmlns:p14="http://schemas.microsoft.com/office/powerpoint/2010/main" val="388980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799" cy="457200"/>
          </a:xfrm>
        </p:spPr>
        <p:txBody>
          <a:bodyPr>
            <a:normAutofit/>
          </a:bodyPr>
          <a:lstStyle/>
          <a:p>
            <a:pPr algn="ctr"/>
            <a:r>
              <a:rPr lang="en-GB" sz="1800" b="1" u="sng" dirty="0"/>
              <a:t>Personal Learning Checklist –UK Politics - - </a:t>
            </a:r>
            <a:r>
              <a:rPr lang="en-GB" sz="1800" b="1" u="sng" dirty="0" smtClean="0"/>
              <a:t>Democratic Participation – Component 1.3</a:t>
            </a:r>
            <a:endParaRPr lang="en-GB" sz="1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0641" y="457201"/>
          <a:ext cx="11650718" cy="609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663">
                  <a:extLst>
                    <a:ext uri="{9D8B030D-6E8A-4147-A177-3AD203B41FA5}">
                      <a16:colId xmlns:a16="http://schemas.microsoft.com/office/drawing/2014/main" xmlns="" val="2204751399"/>
                    </a:ext>
                  </a:extLst>
                </a:gridCol>
                <a:gridCol w="6526613">
                  <a:extLst>
                    <a:ext uri="{9D8B030D-6E8A-4147-A177-3AD203B41FA5}">
                      <a16:colId xmlns:a16="http://schemas.microsoft.com/office/drawing/2014/main" xmlns="" val="2496815656"/>
                    </a:ext>
                  </a:extLst>
                </a:gridCol>
                <a:gridCol w="1215833">
                  <a:extLst>
                    <a:ext uri="{9D8B030D-6E8A-4147-A177-3AD203B41FA5}">
                      <a16:colId xmlns:a16="http://schemas.microsoft.com/office/drawing/2014/main" xmlns="" val="4212327600"/>
                    </a:ext>
                  </a:extLst>
                </a:gridCol>
                <a:gridCol w="1584804">
                  <a:extLst>
                    <a:ext uri="{9D8B030D-6E8A-4147-A177-3AD203B41FA5}">
                      <a16:colId xmlns:a16="http://schemas.microsoft.com/office/drawing/2014/main" xmlns="" val="1371995061"/>
                    </a:ext>
                  </a:extLst>
                </a:gridCol>
                <a:gridCol w="1584805">
                  <a:extLst>
                    <a:ext uri="{9D8B030D-6E8A-4147-A177-3AD203B41FA5}">
                      <a16:colId xmlns:a16="http://schemas.microsoft.com/office/drawing/2014/main" xmlns="" val="4212549297"/>
                    </a:ext>
                  </a:extLst>
                </a:gridCol>
              </a:tblGrid>
              <a:tr h="269517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down of topics: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Learnt it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Revised it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Know it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6577128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The features of direct democracy and representative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democracy.</a:t>
                      </a:r>
                      <a:endParaRPr lang="en-GB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2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2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2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129074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2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The similarities and differences between direct democracy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and representative democracy.</a:t>
                      </a:r>
                      <a:endParaRPr lang="en-GB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12231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3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Advantages and disadvantages of direct democracy and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r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epresentative democracy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509068"/>
                  </a:ext>
                </a:extLst>
              </a:tr>
              <a:tr h="26796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4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Debate on reform of the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UK’s representative democracy</a:t>
                      </a:r>
                      <a:endParaRPr lang="en-GB" sz="120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153825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5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Key milestones in the widening of the franchise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131172"/>
                  </a:ext>
                </a:extLst>
              </a:tr>
              <a:tr h="33098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6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The work of the suffragists/suffragettes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2929014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7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The work of a current movement to extend the franchise.</a:t>
                      </a:r>
                      <a:endParaRPr lang="en-GB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096199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8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Different</a:t>
                      </a:r>
                      <a:r>
                        <a:rPr lang="en-GB" sz="1200" baseline="0" dirty="0" smtClean="0">
                          <a:latin typeface="+mn-lt"/>
                        </a:rPr>
                        <a:t> types of pressure groups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054536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9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Different methods of pressure groups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461546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10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Differing</a:t>
                      </a:r>
                      <a:r>
                        <a:rPr lang="en-GB" sz="1200" baseline="0" dirty="0" smtClean="0">
                          <a:latin typeface="+mn-lt"/>
                        </a:rPr>
                        <a:t> levels of impact of pressure groups. 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7498123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11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Do pressure groups improve democratic</a:t>
                      </a:r>
                      <a:r>
                        <a:rPr lang="en-GB" sz="1200" baseline="0" dirty="0" smtClean="0">
                          <a:latin typeface="+mn-lt"/>
                        </a:rPr>
                        <a:t> representation?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827263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Case</a:t>
                      </a:r>
                      <a:r>
                        <a:rPr lang="en-GB" sz="1200" baseline="0" dirty="0" smtClean="0">
                          <a:latin typeface="+mn-lt"/>
                        </a:rPr>
                        <a:t> Study No.1 – Sectional group (methods and levels of influence)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316919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Case Study</a:t>
                      </a:r>
                      <a:r>
                        <a:rPr lang="en-GB" sz="1200" baseline="0" dirty="0" smtClean="0">
                          <a:latin typeface="+mn-lt"/>
                        </a:rPr>
                        <a:t> No.2 – Causal group (methods and levels of influence)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3241273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Other collective</a:t>
                      </a:r>
                      <a:r>
                        <a:rPr lang="en-GB" sz="1200" baseline="0" dirty="0" smtClean="0">
                          <a:latin typeface="+mn-lt"/>
                        </a:rPr>
                        <a:t> organisations (methods and influence)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9123443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History</a:t>
                      </a:r>
                      <a:r>
                        <a:rPr lang="en-GB" sz="1200" baseline="0" dirty="0" smtClean="0">
                          <a:latin typeface="+mn-lt"/>
                        </a:rPr>
                        <a:t> of the development of rights in the UK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2343915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Magna</a:t>
                      </a:r>
                      <a:r>
                        <a:rPr lang="en-GB" sz="1200" baseline="0" dirty="0" smtClean="0">
                          <a:latin typeface="+mn-lt"/>
                        </a:rPr>
                        <a:t> Carta, Human Rights Act 1998, Equalities Act 2010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903625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What are rights?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5263576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Debate</a:t>
                      </a:r>
                      <a:r>
                        <a:rPr lang="en-GB" sz="1200" baseline="0" dirty="0" smtClean="0">
                          <a:latin typeface="+mn-lt"/>
                        </a:rPr>
                        <a:t> over rights VS responsibilities.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6469487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Individual</a:t>
                      </a:r>
                      <a:r>
                        <a:rPr lang="en-GB" sz="1200" baseline="0" dirty="0" smtClean="0">
                          <a:latin typeface="+mn-lt"/>
                        </a:rPr>
                        <a:t> VS Collective rights Debate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1115135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Rights Conflicts (who holds</a:t>
                      </a:r>
                      <a:r>
                        <a:rPr lang="en-GB" sz="1200" baseline="0" dirty="0" smtClean="0">
                          <a:latin typeface="+mn-lt"/>
                        </a:rPr>
                        <a:t> power?)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0037614"/>
                  </a:ext>
                </a:extLst>
              </a:tr>
              <a:tr h="26951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Evaluation of the degree</a:t>
                      </a:r>
                      <a:r>
                        <a:rPr lang="en-GB" sz="1200" baseline="0" dirty="0" smtClean="0">
                          <a:latin typeface="+mn-lt"/>
                        </a:rPr>
                        <a:t> to which there is a </a:t>
                      </a:r>
                      <a:r>
                        <a:rPr lang="en-GB" sz="1200" baseline="0" smtClean="0">
                          <a:latin typeface="+mn-lt"/>
                        </a:rPr>
                        <a:t>democratic deficit in the UK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7386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98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353799" cy="457200"/>
          </a:xfrm>
        </p:spPr>
        <p:txBody>
          <a:bodyPr>
            <a:normAutofit/>
          </a:bodyPr>
          <a:lstStyle/>
          <a:p>
            <a:pPr algn="ctr"/>
            <a:r>
              <a:rPr lang="en-GB" sz="1800" b="1" u="sng" dirty="0"/>
              <a:t>Personal Learning Checklist –UK Politics - - </a:t>
            </a:r>
            <a:r>
              <a:rPr lang="en-GB" sz="1800" b="1" u="sng" dirty="0" smtClean="0"/>
              <a:t>Electoral Systems– Component 1.3</a:t>
            </a:r>
            <a:endParaRPr lang="en-GB" sz="1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0641" y="599709"/>
          <a:ext cx="11650718" cy="5577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663">
                  <a:extLst>
                    <a:ext uri="{9D8B030D-6E8A-4147-A177-3AD203B41FA5}">
                      <a16:colId xmlns:a16="http://schemas.microsoft.com/office/drawing/2014/main" xmlns="" val="2204751399"/>
                    </a:ext>
                  </a:extLst>
                </a:gridCol>
                <a:gridCol w="6526613">
                  <a:extLst>
                    <a:ext uri="{9D8B030D-6E8A-4147-A177-3AD203B41FA5}">
                      <a16:colId xmlns:a16="http://schemas.microsoft.com/office/drawing/2014/main" xmlns="" val="2496815656"/>
                    </a:ext>
                  </a:extLst>
                </a:gridCol>
                <a:gridCol w="1215833">
                  <a:extLst>
                    <a:ext uri="{9D8B030D-6E8A-4147-A177-3AD203B41FA5}">
                      <a16:colId xmlns:a16="http://schemas.microsoft.com/office/drawing/2014/main" xmlns="" val="4212327600"/>
                    </a:ext>
                  </a:extLst>
                </a:gridCol>
                <a:gridCol w="1584804">
                  <a:extLst>
                    <a:ext uri="{9D8B030D-6E8A-4147-A177-3AD203B41FA5}">
                      <a16:colId xmlns:a16="http://schemas.microsoft.com/office/drawing/2014/main" xmlns="" val="1371995061"/>
                    </a:ext>
                  </a:extLst>
                </a:gridCol>
                <a:gridCol w="1584805">
                  <a:extLst>
                    <a:ext uri="{9D8B030D-6E8A-4147-A177-3AD203B41FA5}">
                      <a16:colId xmlns:a16="http://schemas.microsoft.com/office/drawing/2014/main" xmlns="" val="4212549297"/>
                    </a:ext>
                  </a:extLst>
                </a:gridCol>
              </a:tblGrid>
              <a:tr h="262986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down of topics: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Learnt it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Revised it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Know it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6577128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What</a:t>
                      </a:r>
                      <a:r>
                        <a:rPr lang="en-GB" sz="1100" baseline="0" dirty="0" smtClean="0"/>
                        <a:t> is FPTP?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129074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2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impacts of FPTP on the political</a:t>
                      </a:r>
                      <a:r>
                        <a:rPr lang="en-GB" sz="1100" baseline="0" dirty="0" smtClean="0"/>
                        <a:t> system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12231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3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advantages</a:t>
                      </a:r>
                      <a:r>
                        <a:rPr lang="en-GB" sz="1100" baseline="0" dirty="0" smtClean="0"/>
                        <a:t> and disadvantages of FPTP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509068"/>
                  </a:ext>
                </a:extLst>
              </a:tr>
              <a:tr h="261467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4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What is Single Transferable Vote (STV)?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153825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5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impacts of STV on the political</a:t>
                      </a:r>
                      <a:r>
                        <a:rPr lang="en-GB" sz="1100" baseline="0" dirty="0" smtClean="0"/>
                        <a:t> system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131172"/>
                  </a:ext>
                </a:extLst>
              </a:tr>
              <a:tr h="322959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6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advantages</a:t>
                      </a:r>
                      <a:r>
                        <a:rPr lang="en-GB" sz="1100" baseline="0" dirty="0" smtClean="0"/>
                        <a:t> and disadvantages of STV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2929014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7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What is the Supplementary</a:t>
                      </a:r>
                      <a:r>
                        <a:rPr lang="en-GB" sz="1100" baseline="0" dirty="0" smtClean="0"/>
                        <a:t> Vote (SV)?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096199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8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impacts of SV on the political</a:t>
                      </a:r>
                      <a:r>
                        <a:rPr lang="en-GB" sz="1100" baseline="0" dirty="0" smtClean="0"/>
                        <a:t> system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054536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9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advantages</a:t>
                      </a:r>
                      <a:r>
                        <a:rPr lang="en-GB" sz="1100" baseline="0" dirty="0" smtClean="0"/>
                        <a:t> and disadvantages of SV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461546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10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What</a:t>
                      </a:r>
                      <a:r>
                        <a:rPr lang="en-GB" sz="1100" baseline="0" dirty="0" smtClean="0"/>
                        <a:t> is Additional Member System (AMS)?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7498123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11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impacts of AMS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on the political</a:t>
                      </a:r>
                      <a:r>
                        <a:rPr lang="en-GB" sz="1100" baseline="0" dirty="0" smtClean="0"/>
                        <a:t> system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827263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advantages</a:t>
                      </a:r>
                      <a:r>
                        <a:rPr lang="en-GB" sz="1100" baseline="0" dirty="0" smtClean="0"/>
                        <a:t> and disadvantages of AMS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316919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Comparison</a:t>
                      </a:r>
                      <a:r>
                        <a:rPr lang="en-GB" sz="1100" baseline="0" dirty="0" smtClean="0"/>
                        <a:t> of the use of FPTP in Westminster and AMS in Holyrood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3241273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History of referendums</a:t>
                      </a:r>
                      <a:r>
                        <a:rPr lang="en-GB" sz="1100" baseline="0" dirty="0" smtClean="0"/>
                        <a:t> from 1973 - 2016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9123443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Impact</a:t>
                      </a:r>
                      <a:r>
                        <a:rPr lang="en-GB" sz="1100" baseline="0" dirty="0" smtClean="0"/>
                        <a:t> of referendums on the UK’s political system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2343915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Evaluation</a:t>
                      </a:r>
                      <a:r>
                        <a:rPr lang="en-GB" sz="1100" baseline="0" dirty="0" smtClean="0"/>
                        <a:t> of the benefits of referendums on representative democracy.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903625"/>
                  </a:ext>
                </a:extLst>
              </a:tr>
              <a:tr h="24286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Why</a:t>
                      </a:r>
                      <a:r>
                        <a:rPr lang="en-GB" sz="1100" baseline="0" dirty="0" smtClean="0"/>
                        <a:t> are different systems used in different parts of the UK?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5263576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Impact of the electoral systems on the type of governments</a:t>
                      </a:r>
                      <a:r>
                        <a:rPr lang="en-GB" sz="1100" baseline="0" dirty="0" smtClean="0"/>
                        <a:t> elected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6469487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Impact</a:t>
                      </a:r>
                      <a:r>
                        <a:rPr lang="en-GB" sz="1100" baseline="0" dirty="0" smtClean="0"/>
                        <a:t> of the electoral systems on party representation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1115135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Impact of the electoral systems</a:t>
                      </a:r>
                      <a:r>
                        <a:rPr lang="en-GB" sz="1100" baseline="0" dirty="0" smtClean="0"/>
                        <a:t> on voter choice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0037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6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21035"/>
            <a:ext cx="11353799" cy="457200"/>
          </a:xfrm>
        </p:spPr>
        <p:txBody>
          <a:bodyPr>
            <a:normAutofit/>
          </a:bodyPr>
          <a:lstStyle/>
          <a:p>
            <a:pPr algn="ctr"/>
            <a:r>
              <a:rPr lang="en-GB" sz="1800" b="1" u="sng" dirty="0" smtClean="0"/>
              <a:t>Personal Learning Checklist – Electoral Systems – UK Politics - Component 1.4 </a:t>
            </a:r>
            <a:endParaRPr lang="en-GB" sz="1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0641" y="436165"/>
          <a:ext cx="11650718" cy="5754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259">
                  <a:extLst>
                    <a:ext uri="{9D8B030D-6E8A-4147-A177-3AD203B41FA5}">
                      <a16:colId xmlns:a16="http://schemas.microsoft.com/office/drawing/2014/main" xmlns="" val="2204751399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xmlns="" val="2496815656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xmlns="" val="42123276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xmlns="" val="1371995061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xmlns="" val="4212549297"/>
                    </a:ext>
                  </a:extLst>
                </a:gridCol>
              </a:tblGrid>
              <a:tr h="323203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down of topics: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Learnt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Revised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Know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6577128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What is the purpose of elections in representative democracies?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129074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</a:t>
                      </a:r>
                      <a:r>
                        <a:rPr lang="en-GB" sz="1400" baseline="0" dirty="0" smtClean="0"/>
                        <a:t> elections are held in the UK? 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12231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is First Past The</a:t>
                      </a:r>
                      <a:r>
                        <a:rPr lang="en-GB" sz="1400" baseline="0" dirty="0" smtClean="0"/>
                        <a:t> Post (FPTP)?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`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509068"/>
                  </a:ext>
                </a:extLst>
              </a:tr>
              <a:tr h="39690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is the</a:t>
                      </a:r>
                      <a:r>
                        <a:rPr lang="en-GB" sz="1400" baseline="0" dirty="0" smtClean="0"/>
                        <a:t> impact of FPTP on the UK’s political landscape?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153825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Evaluation</a:t>
                      </a:r>
                      <a:r>
                        <a:rPr lang="en-GB" sz="1400" baseline="0" dirty="0" smtClean="0"/>
                        <a:t> of the advantages and disadvantages of FPTP on the UK’s representative democracy.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131172"/>
                  </a:ext>
                </a:extLst>
              </a:tr>
              <a:tr h="2677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is Supplementary</a:t>
                      </a:r>
                      <a:r>
                        <a:rPr lang="en-GB" sz="1400" baseline="0" dirty="0" smtClean="0"/>
                        <a:t> Vote (SV)?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2929014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Evaluation</a:t>
                      </a:r>
                      <a:r>
                        <a:rPr lang="en-GB" sz="1400" baseline="0" dirty="0" smtClean="0"/>
                        <a:t> of the advantages and disadvantages of SV on the UK’s representative democracy.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096199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8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is Supplementary</a:t>
                      </a:r>
                      <a:r>
                        <a:rPr lang="en-GB" sz="1400" baseline="0" dirty="0" smtClean="0"/>
                        <a:t> Transferable Vote (STV)?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054536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Evaluation</a:t>
                      </a:r>
                      <a:r>
                        <a:rPr lang="en-GB" sz="1400" baseline="0" dirty="0" smtClean="0"/>
                        <a:t> of the advantages and disadvantages of STV on the UK’s representative democracy.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461546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is Additional</a:t>
                      </a:r>
                      <a:r>
                        <a:rPr lang="en-GB" sz="1400" baseline="0" dirty="0" smtClean="0"/>
                        <a:t> Member system (AMS)?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7498123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Evaluation</a:t>
                      </a:r>
                      <a:r>
                        <a:rPr lang="en-GB" sz="1400" baseline="0" dirty="0" smtClean="0"/>
                        <a:t> of the advantages and disadvantages of AMS on the UK’s representative democracy.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827263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Arguments</a:t>
                      </a:r>
                      <a:r>
                        <a:rPr lang="en-GB" sz="1400" baseline="0" dirty="0" smtClean="0"/>
                        <a:t> for and against electoral reform in the UK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316919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History</a:t>
                      </a:r>
                      <a:r>
                        <a:rPr lang="en-GB" sz="1400" baseline="0" dirty="0" smtClean="0"/>
                        <a:t> of Referendums in the UK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3241273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Impact of</a:t>
                      </a:r>
                      <a:r>
                        <a:rPr lang="en-GB" sz="1400" baseline="0" dirty="0" smtClean="0"/>
                        <a:t> Referendums on the UK’s representative democracy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903625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Evaluation of the use of</a:t>
                      </a:r>
                      <a:r>
                        <a:rPr lang="en-GB" sz="1400" baseline="0" dirty="0" smtClean="0"/>
                        <a:t> referendums on the UK’s representative democracy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5263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91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21035"/>
            <a:ext cx="11353799" cy="457200"/>
          </a:xfrm>
        </p:spPr>
        <p:txBody>
          <a:bodyPr>
            <a:normAutofit/>
          </a:bodyPr>
          <a:lstStyle/>
          <a:p>
            <a:pPr algn="ctr"/>
            <a:r>
              <a:rPr lang="en-GB" sz="1800" b="1" u="sng" dirty="0" smtClean="0"/>
              <a:t>Personal Learning Checklist – Liberalism– UK Politics – Core Political Ideas – Component 1.5</a:t>
            </a:r>
            <a:endParaRPr lang="en-GB" sz="1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0641" y="436165"/>
          <a:ext cx="11650718" cy="6282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259">
                  <a:extLst>
                    <a:ext uri="{9D8B030D-6E8A-4147-A177-3AD203B41FA5}">
                      <a16:colId xmlns:a16="http://schemas.microsoft.com/office/drawing/2014/main" xmlns="" val="2204751399"/>
                    </a:ext>
                  </a:extLst>
                </a:gridCol>
                <a:gridCol w="8001000">
                  <a:extLst>
                    <a:ext uri="{9D8B030D-6E8A-4147-A177-3AD203B41FA5}">
                      <a16:colId xmlns:a16="http://schemas.microsoft.com/office/drawing/2014/main" xmlns="" val="2496815656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xmlns="" val="42123276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xmlns="" val="1371995061"/>
                    </a:ext>
                  </a:extLst>
                </a:gridCol>
                <a:gridCol w="1196209">
                  <a:extLst>
                    <a:ext uri="{9D8B030D-6E8A-4147-A177-3AD203B41FA5}">
                      <a16:colId xmlns:a16="http://schemas.microsoft.com/office/drawing/2014/main" xmlns="" val="4212549297"/>
                    </a:ext>
                  </a:extLst>
                </a:gridCol>
              </a:tblGrid>
              <a:tr h="323203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down of topics: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Learnt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Revised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Know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6577128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origins of Liberalism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129074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John Locke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12231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Core</a:t>
                      </a:r>
                      <a:r>
                        <a:rPr lang="en-GB" baseline="0" dirty="0" smtClean="0"/>
                        <a:t> ideas – Human nature, society and the economy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`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509068"/>
                  </a:ext>
                </a:extLst>
              </a:tr>
              <a:tr h="39690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Core</a:t>
                      </a:r>
                      <a:r>
                        <a:rPr lang="en-GB" baseline="0" dirty="0" smtClean="0"/>
                        <a:t> ideas – The State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153825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Classical Liberalism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131172"/>
                  </a:ext>
                </a:extLst>
              </a:tr>
              <a:tr h="2677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Mary Wollstonecraft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2929014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Later Classical Liberalism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096199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8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John Stuart Mills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054536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Modern Liberalism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461546"/>
                  </a:ext>
                </a:extLst>
              </a:tr>
              <a:tr h="44984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John Rawls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7498123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Neo Liberalism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827263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Tensions within  Liberalism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316919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Contemporary</a:t>
                      </a:r>
                      <a:r>
                        <a:rPr lang="en-GB" baseline="0" dirty="0" smtClean="0"/>
                        <a:t> Liberalism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3241273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903625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5263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8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21035"/>
            <a:ext cx="11353799" cy="457200"/>
          </a:xfrm>
        </p:spPr>
        <p:txBody>
          <a:bodyPr>
            <a:normAutofit/>
          </a:bodyPr>
          <a:lstStyle/>
          <a:p>
            <a:pPr algn="ctr"/>
            <a:r>
              <a:rPr lang="en-GB" sz="1800" b="1" u="sng" dirty="0" smtClean="0"/>
              <a:t>Personal Learning Checklist – Conservatism – UK Politics – Core Political </a:t>
            </a:r>
            <a:r>
              <a:rPr lang="en-GB" sz="1800" b="1" u="sng" dirty="0"/>
              <a:t>Ideas </a:t>
            </a:r>
            <a:r>
              <a:rPr lang="en-GB" sz="1800" b="1" u="sng" dirty="0" smtClean="0"/>
              <a:t>- Component 1.6</a:t>
            </a:r>
            <a:endParaRPr lang="en-GB" sz="1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4800" y="375205"/>
          <a:ext cx="11582399" cy="6475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00">
                  <a:extLst>
                    <a:ext uri="{9D8B030D-6E8A-4147-A177-3AD203B41FA5}">
                      <a16:colId xmlns:a16="http://schemas.microsoft.com/office/drawing/2014/main" xmlns="" val="2204751399"/>
                    </a:ext>
                  </a:extLst>
                </a:gridCol>
                <a:gridCol w="6245688">
                  <a:extLst>
                    <a:ext uri="{9D8B030D-6E8A-4147-A177-3AD203B41FA5}">
                      <a16:colId xmlns:a16="http://schemas.microsoft.com/office/drawing/2014/main" xmlns="" val="2496815656"/>
                    </a:ext>
                  </a:extLst>
                </a:gridCol>
                <a:gridCol w="1633241">
                  <a:extLst>
                    <a:ext uri="{9D8B030D-6E8A-4147-A177-3AD203B41FA5}">
                      <a16:colId xmlns:a16="http://schemas.microsoft.com/office/drawing/2014/main" xmlns="" val="4212327600"/>
                    </a:ext>
                  </a:extLst>
                </a:gridCol>
                <a:gridCol w="1728513">
                  <a:extLst>
                    <a:ext uri="{9D8B030D-6E8A-4147-A177-3AD203B41FA5}">
                      <a16:colId xmlns:a16="http://schemas.microsoft.com/office/drawing/2014/main" xmlns="" val="1371995061"/>
                    </a:ext>
                  </a:extLst>
                </a:gridCol>
                <a:gridCol w="1524357">
                  <a:extLst>
                    <a:ext uri="{9D8B030D-6E8A-4147-A177-3AD203B41FA5}">
                      <a16:colId xmlns:a16="http://schemas.microsoft.com/office/drawing/2014/main" xmlns="" val="4212549297"/>
                    </a:ext>
                  </a:extLst>
                </a:gridCol>
              </a:tblGrid>
              <a:tr h="323203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Break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down of topics: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Learnt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Revised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Know it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6577128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origins of Conservatism 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GB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129074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Core ideas – Human nature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312231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Core</a:t>
                      </a:r>
                      <a:r>
                        <a:rPr lang="en-GB" baseline="0" dirty="0" smtClean="0"/>
                        <a:t> ideas –society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`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509068"/>
                  </a:ext>
                </a:extLst>
              </a:tr>
              <a:tr h="396909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Core</a:t>
                      </a:r>
                      <a:r>
                        <a:rPr lang="en-GB" baseline="0" dirty="0" smtClean="0"/>
                        <a:t> ideas – The state</a:t>
                      </a:r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4153825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Core</a:t>
                      </a:r>
                      <a:r>
                        <a:rPr lang="en-GB" baseline="0" dirty="0" smtClean="0"/>
                        <a:t> ideas – The economy</a:t>
                      </a:r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131172"/>
                  </a:ext>
                </a:extLst>
              </a:tr>
              <a:tr h="2677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Traditional Conservatism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2929014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Thomas</a:t>
                      </a:r>
                      <a:r>
                        <a:rPr lang="en-GB" baseline="0" dirty="0" smtClean="0"/>
                        <a:t> Hobbes’ ideas – order and human nature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096199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8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Edmund</a:t>
                      </a:r>
                      <a:r>
                        <a:rPr lang="en-GB" baseline="0" dirty="0" smtClean="0"/>
                        <a:t> Burke’s ideas – change and tradition and empiricism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0054536"/>
                  </a:ext>
                </a:extLst>
              </a:tr>
              <a:tr h="45522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One-Nation</a:t>
                      </a:r>
                      <a:r>
                        <a:rPr lang="en-GB" baseline="0" dirty="0" smtClean="0"/>
                        <a:t> Conservatism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461546"/>
                  </a:ext>
                </a:extLst>
              </a:tr>
              <a:tr h="3663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Michael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Oakshott’s</a:t>
                      </a:r>
                      <a:r>
                        <a:rPr lang="en-GB" baseline="0" dirty="0" smtClean="0"/>
                        <a:t> ideas – human imperfection and pragmatism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7498123"/>
                  </a:ext>
                </a:extLst>
              </a:tr>
              <a:tr h="36285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Post-war</a:t>
                      </a:r>
                      <a:r>
                        <a:rPr lang="en-GB" baseline="0" dirty="0" smtClean="0"/>
                        <a:t> consensus Conservatism </a:t>
                      </a:r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827263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Ayn Rand</a:t>
                      </a:r>
                      <a:r>
                        <a:rPr lang="en-GB" baseline="0" dirty="0" smtClean="0"/>
                        <a:t>’s ideas – objectivism and freedom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316919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Robert </a:t>
                      </a:r>
                      <a:r>
                        <a:rPr lang="en-GB" dirty="0" err="1" smtClean="0"/>
                        <a:t>Nozick</a:t>
                      </a:r>
                      <a:r>
                        <a:rPr lang="en-GB" baseline="0" dirty="0" err="1" smtClean="0"/>
                        <a:t>’s</a:t>
                      </a:r>
                      <a:r>
                        <a:rPr lang="en-GB" baseline="0" dirty="0" smtClean="0"/>
                        <a:t> ideas – Libertarianism and self-ownership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3241273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New</a:t>
                      </a:r>
                      <a:r>
                        <a:rPr lang="en-GB" baseline="0" dirty="0" smtClean="0"/>
                        <a:t> Right Conservatism </a:t>
                      </a:r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903625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Neo Liberalism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5263576"/>
                  </a:ext>
                </a:extLst>
              </a:tr>
              <a:tr h="32320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Tensions within Conservatism</a:t>
                      </a:r>
                      <a:r>
                        <a:rPr lang="en-GB" baseline="0" dirty="0" smtClean="0"/>
                        <a:t> </a:t>
                      </a:r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7344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67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1af528-52a3-4b07-90a6-cd2ccd711fe9">
      <Terms xmlns="http://schemas.microsoft.com/office/infopath/2007/PartnerControls"/>
    </lcf76f155ced4ddcb4097134ff3c332f>
    <TaxCatchAll xmlns="2ca186d5-ef53-4dc5-85e4-3eef5464941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139315C878D4E9F640E4ADE8A15B2" ma:contentTypeVersion="15" ma:contentTypeDescription="Create a new document." ma:contentTypeScope="" ma:versionID="0e69ee60e1da089f71608c52ebe00904">
  <xsd:schema xmlns:xsd="http://www.w3.org/2001/XMLSchema" xmlns:xs="http://www.w3.org/2001/XMLSchema" xmlns:p="http://schemas.microsoft.com/office/2006/metadata/properties" xmlns:ns2="d71af528-52a3-4b07-90a6-cd2ccd711fe9" xmlns:ns3="2ca186d5-ef53-4dc5-85e4-3eef54649419" targetNamespace="http://schemas.microsoft.com/office/2006/metadata/properties" ma:root="true" ma:fieldsID="fe418fddcdfbb36f646739637c3865e1" ns2:_="" ns3:_="">
    <xsd:import namespace="d71af528-52a3-4b07-90a6-cd2ccd711fe9"/>
    <xsd:import namespace="2ca186d5-ef53-4dc5-85e4-3eef546494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af528-52a3-4b07-90a6-cd2ccd711f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53737c2-3636-4060-881d-c14da11c9e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186d5-ef53-4dc5-85e4-3eef5464941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f1b7323-8a9f-4540-aa37-d127316f462e}" ma:internalName="TaxCatchAll" ma:showField="CatchAllData" ma:web="2ca186d5-ef53-4dc5-85e4-3eef546494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108450-AA10-460C-9479-FE8E7463CC8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2ca186d5-ef53-4dc5-85e4-3eef54649419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71af528-52a3-4b07-90a6-cd2ccd711fe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E4F8679-0C2A-48A9-B908-7594B12730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31F68C-658C-4F7B-AD08-73620F3834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1af528-52a3-4b07-90a6-cd2ccd711fe9"/>
    <ds:schemaRef ds:uri="2ca186d5-ef53-4dc5-85e4-3eef546494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1233</Words>
  <Application>Microsoft Office PowerPoint</Application>
  <PresentationFormat>Custom</PresentationFormat>
  <Paragraphs>302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Politics PLCs</vt:lpstr>
      <vt:lpstr>Personal Learning Checklist - Political Parties – UK Politics - Component 1.1 </vt:lpstr>
      <vt:lpstr>Personal Learning Checklist –UK Politics - Voting behaviour and the Media– Component 1.2</vt:lpstr>
      <vt:lpstr>PowerPoint Presentation</vt:lpstr>
      <vt:lpstr>Personal Learning Checklist –UK Politics - - Democratic Participation – Component 1.3</vt:lpstr>
      <vt:lpstr>Personal Learning Checklist –UK Politics - - Electoral Systems– Component 1.3</vt:lpstr>
      <vt:lpstr>Personal Learning Checklist – Electoral Systems – UK Politics - Component 1.4 </vt:lpstr>
      <vt:lpstr>Personal Learning Checklist – Liberalism– UK Politics – Core Political Ideas – Component 1.5</vt:lpstr>
      <vt:lpstr>Personal Learning Checklist – Conservatism – UK Politics – Core Political Ideas - Component 1.6</vt:lpstr>
    </vt:vector>
  </TitlesOfParts>
  <Company>Enfield County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Politics PLCs</dc:title>
  <dc:creator>Administrator</dc:creator>
  <cp:lastModifiedBy>Administrator</cp:lastModifiedBy>
  <cp:revision>7</cp:revision>
  <cp:lastPrinted>2021-09-22T14:32:45Z</cp:lastPrinted>
  <dcterms:created xsi:type="dcterms:W3CDTF">2019-09-04T08:58:37Z</dcterms:created>
  <dcterms:modified xsi:type="dcterms:W3CDTF">2022-10-25T20:58:53Z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0x010100E8D139315C878D4E9F640E4ADE8A15B2</vt:lpwstr>
  </property>
</Properties>
</file>