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24.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5.xml" ContentType="application/vnd.openxmlformats-officedocument.presentationml.slide+xml"/>
  <Override PartName="/ppt/slides/slide2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notesSlides/notesSlide20.xml" ContentType="application/vnd.openxmlformats-officedocument.presentationml.notesSlide+xml"/>
  <Override PartName="/ppt/notesSlides/notesSlide26.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notesSlides/notesSlide21.xml" ContentType="application/vnd.openxmlformats-officedocument.presentationml.notesSlide+xml"/>
  <Override PartName="/ppt/notesSlides/notesSlide24.xml" ContentType="application/vnd.openxmlformats-officedocument.presentationml.notesSlide+xml"/>
  <Override PartName="/ppt/notesSlides/notesSlide16.xml" ContentType="application/vnd.openxmlformats-officedocument.presentationml.notesSlide+xml"/>
  <Override PartName="/ppt/notesSlides/notesSlide22.xml" ContentType="application/vnd.openxmlformats-officedocument.presentationml.notesSlide+xml"/>
  <Override PartName="/ppt/notesSlides/notesSlide10.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embeddedFontLst>
    <p:embeddedFont>
      <p:font typeface="Comic Sans MS" panose="030F0702030302020204" pitchFamily="66"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Proxima Nova"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12B2C3-BC1A-4337-93E4-47F60628E3AB}">
  <a:tblStyle styleId="{7E12B2C3-BC1A-4337-93E4-47F60628E3A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30154CA-40E0-4A68-9E46-FB8CCF257681}"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ocs.google.com/document/d/1_AQR3FyFaxIGbuvTnmMBfdvn8y5dXYkSqwwB_stRFHg/edi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cs.google.com/document/d/1cf02XONf05GKLOG0vXdzDkB3Xr4bYZWnWBuunBtPkVE/edit?usp=drive_web&amp;ouid=108232754823282250817"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ocs.google.com/document/d/1rfB5jU1KZUiB8-OUy9A-Y0Pq_cBGV8B_pDlssP3JVnk/edit"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cs.google.com/document/d/1cf02XONf05GKLOG0vXdzDkB3Xr4bYZWnWBuunBtPkVE/edit?usp=drive_web&amp;ouid=10823275482328225081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This booklet is designed to be printed out on A3!</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55ae1f6af3_0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5ae1f6af3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55ae1f6af3_0_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55ae1f6af3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55ae1f6af3_0_1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55ae1f6af3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55ae1f6af3_0_1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55ae1f6af3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55ae1f6af3_0_2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55ae1f6af3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Revision checklist here: </a:t>
            </a:r>
            <a:r>
              <a:rPr lang="en-GB" u="sng">
                <a:solidFill>
                  <a:schemeClr val="hlink"/>
                </a:solidFill>
                <a:hlinkClick r:id="rId3"/>
              </a:rPr>
              <a:t>https://docs.google.com/document/d/1_AQR3FyFaxIGbuvTnmMBfdvn8y5dXYkSqwwB_stRFHg/edit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55ae1f6af3_0_2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55ae1f6af3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55ae1f6af3_0_2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55ae1f6af3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55ae1f6af3_0_2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55ae1f6af3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55ae1f6af3_0_2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55ae1f6af3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55ae1f6af3_0_2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55ae1f6af3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55ae1f6af3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55ae1f6af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Revision checklist here: </a:t>
            </a:r>
            <a:r>
              <a:rPr lang="en-GB" u="sng">
                <a:solidFill>
                  <a:schemeClr val="hlink"/>
                </a:solidFill>
                <a:hlinkClick r:id="rId3"/>
              </a:rPr>
              <a:t>https://docs.google.com/document/d/1cf02XONf05GKLOG0vXdzDkB3Xr4bYZWnWBuunBtPkVE/edit?usp=drive_web&amp;ouid=108232754823282250817</a:t>
            </a:r>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56729f64c5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56729f64c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56729f64c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56729f64c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Revision checklist here: </a:t>
            </a:r>
            <a:r>
              <a:rPr lang="en-GB" u="sng">
                <a:solidFill>
                  <a:schemeClr val="hlink"/>
                </a:solidFill>
                <a:hlinkClick r:id="rId3"/>
              </a:rPr>
              <a:t>https://docs.google.com/document/d/1rfB5jU1KZUiB8-OUy9A-Y0Pq_cBGV8B_pDlssP3JVnk/edit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56729f64c5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56729f64c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56729f64c5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56729f64c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5831813d2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5831813d2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5831813d2c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5831813d2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56729f64c5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56729f64c5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55ae1f6af3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55ae1f6af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5ae1f6af3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5ae1f6af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5ae1f6af3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5ae1f6af3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55ae1f6af3_0_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55ae1f6af3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55ae1f6af3_0_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55ae1f6af3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55ae1f6af3_0_1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55ae1f6af3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Revision checklist here: </a:t>
            </a:r>
            <a:r>
              <a:rPr lang="en-GB" u="sng">
                <a:solidFill>
                  <a:schemeClr val="hlink"/>
                </a:solidFill>
                <a:hlinkClick r:id="rId3"/>
              </a:rPr>
              <a:t>https://docs.google.com/document/d/1cf02XONf05GKLOG0vXdzDkB3Xr4bYZWnWBuunBtPkVE/edit?usp=drive_web&amp;ouid=108232754823282250817</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5ae1f6af3_0_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55ae1f6af3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344371" y="1651138"/>
            <a:ext cx="3906450" cy="1953225"/>
          </a:xfrm>
          <a:prstGeom prst="rect">
            <a:avLst/>
          </a:prstGeom>
          <a:noFill/>
          <a:ln>
            <a:noFill/>
          </a:ln>
        </p:spPr>
      </p:pic>
      <p:sp>
        <p:nvSpPr>
          <p:cNvPr id="55" name="Google Shape;55;p13"/>
          <p:cNvSpPr/>
          <p:nvPr/>
        </p:nvSpPr>
        <p:spPr>
          <a:xfrm>
            <a:off x="885624" y="570726"/>
            <a:ext cx="2823939" cy="697199"/>
          </a:xfrm>
          <a:prstGeom prst="rect">
            <a:avLst/>
          </a:prstGeom>
        </p:spPr>
        <p:txBody>
          <a:bodyPr>
            <a:prstTxWarp prst="textPlain">
              <a:avLst/>
            </a:prstTxWarp>
          </a:bodyPr>
          <a:lstStyle/>
          <a:p>
            <a:pPr lvl="0" algn="ctr"/>
            <a:r>
              <a:rPr b="0" i="0">
                <a:ln w="9525" cap="flat" cmpd="sng">
                  <a:solidFill>
                    <a:srgbClr val="666666"/>
                  </a:solidFill>
                  <a:prstDash val="solid"/>
                  <a:round/>
                  <a:headEnd type="none" w="sm" len="sm"/>
                  <a:tailEnd type="none" w="sm" len="sm"/>
                </a:ln>
                <a:solidFill>
                  <a:srgbClr val="434343"/>
                </a:solidFill>
                <a:latin typeface="Arial"/>
              </a:rPr>
              <a:t>AQA A Level Philosophy </a:t>
            </a:r>
            <a:br>
              <a:rPr b="0" i="0">
                <a:ln w="9525" cap="flat" cmpd="sng">
                  <a:solidFill>
                    <a:srgbClr val="666666"/>
                  </a:solidFill>
                  <a:prstDash val="solid"/>
                  <a:round/>
                  <a:headEnd type="none" w="sm" len="sm"/>
                  <a:tailEnd type="none" w="sm" len="sm"/>
                </a:ln>
                <a:solidFill>
                  <a:srgbClr val="434343"/>
                </a:solidFill>
                <a:latin typeface="Arial"/>
              </a:rPr>
            </a:br>
            <a:r>
              <a:rPr b="0" i="0">
                <a:ln w="9525" cap="flat" cmpd="sng">
                  <a:solidFill>
                    <a:srgbClr val="666666"/>
                  </a:solidFill>
                  <a:prstDash val="solid"/>
                  <a:round/>
                  <a:headEnd type="none" w="sm" len="sm"/>
                  <a:tailEnd type="none" w="sm" len="sm"/>
                </a:ln>
                <a:solidFill>
                  <a:srgbClr val="434343"/>
                </a:solidFill>
                <a:latin typeface="Arial"/>
              </a:rPr>
              <a:t>Revision Guide</a:t>
            </a:r>
          </a:p>
        </p:txBody>
      </p:sp>
      <p:sp>
        <p:nvSpPr>
          <p:cNvPr id="56" name="Google Shape;56;p13"/>
          <p:cNvSpPr txBox="1"/>
          <p:nvPr/>
        </p:nvSpPr>
        <p:spPr>
          <a:xfrm>
            <a:off x="237950" y="3987575"/>
            <a:ext cx="4119300" cy="183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u="sng">
                <a:latin typeface="Proxima Nova"/>
                <a:ea typeface="Proxima Nova"/>
                <a:cs typeface="Proxima Nova"/>
                <a:sym typeface="Proxima Nova"/>
              </a:rPr>
              <a:t>Paper 1</a:t>
            </a:r>
            <a:r>
              <a:rPr lang="en-GB">
                <a:latin typeface="Proxima Nova"/>
                <a:ea typeface="Proxima Nova"/>
                <a:cs typeface="Proxima Nova"/>
                <a:sym typeface="Proxima Nova"/>
              </a:rPr>
              <a:t>:</a:t>
            </a:r>
            <a:endParaRPr>
              <a:latin typeface="Proxima Nova"/>
              <a:ea typeface="Proxima Nova"/>
              <a:cs typeface="Proxima Nova"/>
              <a:sym typeface="Proxima Nova"/>
            </a:endParaRPr>
          </a:p>
          <a:p>
            <a:pPr marL="0" lvl="0" indent="0" algn="l" rtl="0">
              <a:spcBef>
                <a:spcPts val="0"/>
              </a:spcBef>
              <a:spcAft>
                <a:spcPts val="0"/>
              </a:spcAft>
              <a:buNone/>
            </a:pPr>
            <a:r>
              <a:rPr lang="en-GB">
                <a:latin typeface="Proxima Nova"/>
                <a:ea typeface="Proxima Nova"/>
                <a:cs typeface="Proxima Nova"/>
                <a:sym typeface="Proxima Nova"/>
              </a:rPr>
              <a:t>Epistemology				2-7		</a:t>
            </a:r>
            <a:endParaRPr>
              <a:latin typeface="Proxima Nova"/>
              <a:ea typeface="Proxima Nova"/>
              <a:cs typeface="Proxima Nova"/>
              <a:sym typeface="Proxima Nova"/>
            </a:endParaRPr>
          </a:p>
          <a:p>
            <a:pPr marL="0" lvl="0" indent="0" algn="l" rtl="0">
              <a:spcBef>
                <a:spcPts val="0"/>
              </a:spcBef>
              <a:spcAft>
                <a:spcPts val="0"/>
              </a:spcAft>
              <a:buNone/>
            </a:pPr>
            <a:r>
              <a:rPr lang="en-GB">
                <a:latin typeface="Proxima Nova"/>
                <a:ea typeface="Proxima Nova"/>
                <a:cs typeface="Proxima Nova"/>
                <a:sym typeface="Proxima Nova"/>
              </a:rPr>
              <a:t>Moral Philosophy				8-13</a:t>
            </a: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GB" u="sng">
                <a:solidFill>
                  <a:schemeClr val="dk1"/>
                </a:solidFill>
                <a:latin typeface="Proxima Nova"/>
                <a:ea typeface="Proxima Nova"/>
                <a:cs typeface="Proxima Nova"/>
                <a:sym typeface="Proxima Nova"/>
              </a:rPr>
              <a:t>Paper 2</a:t>
            </a:r>
            <a:r>
              <a:rPr lang="en-GB">
                <a:solidFill>
                  <a:schemeClr val="dk1"/>
                </a:solidFill>
                <a:latin typeface="Proxima Nova"/>
                <a:ea typeface="Proxima Nova"/>
                <a:cs typeface="Proxima Nova"/>
                <a:sym typeface="Proxima Nova"/>
              </a:rPr>
              <a:t>:</a:t>
            </a:r>
            <a:endParaRPr>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GB">
                <a:solidFill>
                  <a:schemeClr val="dk1"/>
                </a:solidFill>
                <a:latin typeface="Proxima Nova"/>
                <a:ea typeface="Proxima Nova"/>
                <a:cs typeface="Proxima Nova"/>
                <a:sym typeface="Proxima Nova"/>
              </a:rPr>
              <a:t>Metaphysics of God			14-20</a:t>
            </a:r>
            <a:endParaRPr>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GB">
                <a:solidFill>
                  <a:schemeClr val="dk1"/>
                </a:solidFill>
                <a:latin typeface="Proxima Nova"/>
                <a:ea typeface="Proxima Nova"/>
                <a:cs typeface="Proxima Nova"/>
                <a:sym typeface="Proxima Nova"/>
              </a:rPr>
              <a:t>Metaphysics of Mind			21-26</a:t>
            </a:r>
            <a:endParaRPr>
              <a:latin typeface="Proxima Nova"/>
              <a:ea typeface="Proxima Nova"/>
              <a:cs typeface="Proxima Nova"/>
              <a:sym typeface="Proxima Nova"/>
            </a:endParaRPr>
          </a:p>
        </p:txBody>
      </p:sp>
      <p:sp>
        <p:nvSpPr>
          <p:cNvPr id="57" name="Google Shape;57;p13"/>
          <p:cNvSpPr txBox="1"/>
          <p:nvPr/>
        </p:nvSpPr>
        <p:spPr>
          <a:xfrm>
            <a:off x="4507050" y="212850"/>
            <a:ext cx="4416300" cy="6496200"/>
          </a:xfrm>
          <a:prstGeom prst="rect">
            <a:avLst/>
          </a:prstGeom>
          <a:no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latin typeface="Proxima Nova"/>
                <a:ea typeface="Proxima Nova"/>
                <a:cs typeface="Proxima Nova"/>
                <a:sym typeface="Proxima Nova"/>
              </a:rPr>
              <a:t>PHILOSOPHY: TOP TIPS FOR SUCCESS!</a:t>
            </a:r>
            <a:endParaRPr sz="1100" b="1">
              <a:latin typeface="Proxima Nova"/>
              <a:ea typeface="Proxima Nova"/>
              <a:cs typeface="Proxima Nova"/>
              <a:sym typeface="Proxima Nova"/>
            </a:endParaRPr>
          </a:p>
        </p:txBody>
      </p:sp>
      <p:sp>
        <p:nvSpPr>
          <p:cNvPr id="58" name="Google Shape;58;p13"/>
          <p:cNvSpPr/>
          <p:nvPr/>
        </p:nvSpPr>
        <p:spPr>
          <a:xfrm rot="-362777">
            <a:off x="4678462" y="659538"/>
            <a:ext cx="1737365" cy="968685"/>
          </a:xfrm>
          <a:prstGeom prst="foldedCorner">
            <a:avLst>
              <a:gd name="adj" fmla="val 16667"/>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u="sng">
              <a:latin typeface="Comic Sans MS"/>
              <a:ea typeface="Comic Sans MS"/>
              <a:cs typeface="Comic Sans MS"/>
              <a:sym typeface="Comic Sans MS"/>
            </a:endParaRPr>
          </a:p>
          <a:p>
            <a:pPr marL="0" lvl="0" indent="0" algn="l" rtl="0">
              <a:spcBef>
                <a:spcPts val="0"/>
              </a:spcBef>
              <a:spcAft>
                <a:spcPts val="0"/>
              </a:spcAft>
              <a:buNone/>
            </a:pPr>
            <a:r>
              <a:rPr lang="en-GB" sz="1100" b="1" u="sng">
                <a:latin typeface="Comic Sans MS"/>
                <a:ea typeface="Comic Sans MS"/>
                <a:cs typeface="Comic Sans MS"/>
                <a:sym typeface="Comic Sans MS"/>
              </a:rPr>
              <a:t>Question timings</a:t>
            </a:r>
            <a:endParaRPr sz="1100" b="1" u="sng">
              <a:latin typeface="Comic Sans MS"/>
              <a:ea typeface="Comic Sans MS"/>
              <a:cs typeface="Comic Sans MS"/>
              <a:sym typeface="Comic Sans MS"/>
            </a:endParaRPr>
          </a:p>
          <a:p>
            <a:pPr marL="0" lvl="0" indent="0" algn="l" rtl="0">
              <a:spcBef>
                <a:spcPts val="0"/>
              </a:spcBef>
              <a:spcAft>
                <a:spcPts val="0"/>
              </a:spcAft>
              <a:buNone/>
            </a:pPr>
            <a:r>
              <a:rPr lang="en-GB" sz="1000">
                <a:latin typeface="Comic Sans MS"/>
                <a:ea typeface="Comic Sans MS"/>
                <a:cs typeface="Comic Sans MS"/>
                <a:sym typeface="Comic Sans MS"/>
              </a:rPr>
              <a:t>3 mark: 3-5 minutes</a:t>
            </a:r>
            <a:endParaRPr sz="1000">
              <a:latin typeface="Comic Sans MS"/>
              <a:ea typeface="Comic Sans MS"/>
              <a:cs typeface="Comic Sans MS"/>
              <a:sym typeface="Comic Sans MS"/>
            </a:endParaRPr>
          </a:p>
          <a:p>
            <a:pPr marL="0" lvl="0" indent="0" algn="l" rtl="0">
              <a:spcBef>
                <a:spcPts val="0"/>
              </a:spcBef>
              <a:spcAft>
                <a:spcPts val="0"/>
              </a:spcAft>
              <a:buNone/>
            </a:pPr>
            <a:r>
              <a:rPr lang="en-GB" sz="1000">
                <a:latin typeface="Comic Sans MS"/>
                <a:ea typeface="Comic Sans MS"/>
                <a:cs typeface="Comic Sans MS"/>
                <a:sym typeface="Comic Sans MS"/>
              </a:rPr>
              <a:t>5 mark: 5-10 minutes</a:t>
            </a:r>
            <a:endParaRPr sz="1000">
              <a:latin typeface="Comic Sans MS"/>
              <a:ea typeface="Comic Sans MS"/>
              <a:cs typeface="Comic Sans MS"/>
              <a:sym typeface="Comic Sans MS"/>
            </a:endParaRPr>
          </a:p>
          <a:p>
            <a:pPr marL="0" lvl="0" indent="0" algn="l" rtl="0">
              <a:spcBef>
                <a:spcPts val="0"/>
              </a:spcBef>
              <a:spcAft>
                <a:spcPts val="0"/>
              </a:spcAft>
              <a:buNone/>
            </a:pPr>
            <a:r>
              <a:rPr lang="en-GB" sz="1000">
                <a:latin typeface="Comic Sans MS"/>
                <a:ea typeface="Comic Sans MS"/>
                <a:cs typeface="Comic Sans MS"/>
                <a:sym typeface="Comic Sans MS"/>
              </a:rPr>
              <a:t>12 mark: 15-25 minutes</a:t>
            </a:r>
            <a:endParaRPr sz="1000">
              <a:latin typeface="Comic Sans MS"/>
              <a:ea typeface="Comic Sans MS"/>
              <a:cs typeface="Comic Sans MS"/>
              <a:sym typeface="Comic Sans MS"/>
            </a:endParaRPr>
          </a:p>
          <a:p>
            <a:pPr marL="0" lvl="0" indent="0" algn="l" rtl="0">
              <a:spcBef>
                <a:spcPts val="0"/>
              </a:spcBef>
              <a:spcAft>
                <a:spcPts val="0"/>
              </a:spcAft>
              <a:buNone/>
            </a:pPr>
            <a:r>
              <a:rPr lang="en-GB" sz="1000">
                <a:latin typeface="Comic Sans MS"/>
                <a:ea typeface="Comic Sans MS"/>
                <a:cs typeface="Comic Sans MS"/>
                <a:sym typeface="Comic Sans MS"/>
              </a:rPr>
              <a:t>25 mark: 40-50 minutes</a:t>
            </a:r>
            <a:endParaRPr sz="1000">
              <a:latin typeface="Comic Sans MS"/>
              <a:ea typeface="Comic Sans MS"/>
              <a:cs typeface="Comic Sans MS"/>
              <a:sym typeface="Comic Sans MS"/>
            </a:endParaRPr>
          </a:p>
        </p:txBody>
      </p:sp>
      <p:sp>
        <p:nvSpPr>
          <p:cNvPr id="59" name="Google Shape;59;p13"/>
          <p:cNvSpPr/>
          <p:nvPr/>
        </p:nvSpPr>
        <p:spPr>
          <a:xfrm rot="-495">
            <a:off x="4632300" y="4822450"/>
            <a:ext cx="4165800" cy="17844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100" b="1" u="sng"/>
              <a:t>Revision Dos &amp; Don’ts:</a:t>
            </a:r>
            <a:endParaRPr sz="1100" b="1" u="sng"/>
          </a:p>
          <a:p>
            <a:pPr marL="457200" lvl="0" indent="-292100" algn="l" rtl="0">
              <a:spcBef>
                <a:spcPts val="0"/>
              </a:spcBef>
              <a:spcAft>
                <a:spcPts val="0"/>
              </a:spcAft>
              <a:buSzPts val="1000"/>
              <a:buFont typeface="Courier New"/>
              <a:buChar char="●"/>
            </a:pPr>
            <a:r>
              <a:rPr lang="en-GB" sz="1000" b="1"/>
              <a:t>Do</a:t>
            </a:r>
            <a:r>
              <a:rPr lang="en-GB" sz="1000"/>
              <a:t> revise little and often</a:t>
            </a:r>
            <a:endParaRPr sz="1000"/>
          </a:p>
          <a:p>
            <a:pPr marL="457200" lvl="0" indent="-292100" algn="l" rtl="0">
              <a:spcBef>
                <a:spcPts val="0"/>
              </a:spcBef>
              <a:spcAft>
                <a:spcPts val="0"/>
              </a:spcAft>
              <a:buSzPts val="1000"/>
              <a:buFont typeface="Courier New"/>
              <a:buChar char="●"/>
            </a:pPr>
            <a:r>
              <a:rPr lang="en-GB" sz="1000" b="1"/>
              <a:t>Do</a:t>
            </a:r>
            <a:r>
              <a:rPr lang="en-GB" sz="1000"/>
              <a:t> choose one area of knowledge at a time and master it before moving on to the next one.</a:t>
            </a:r>
            <a:endParaRPr sz="1000"/>
          </a:p>
          <a:p>
            <a:pPr marL="457200" lvl="0" indent="-292100" algn="l" rtl="0">
              <a:spcBef>
                <a:spcPts val="0"/>
              </a:spcBef>
              <a:spcAft>
                <a:spcPts val="0"/>
              </a:spcAft>
              <a:buSzPts val="1000"/>
              <a:buFont typeface="Courier New"/>
              <a:buChar char="●"/>
            </a:pPr>
            <a:r>
              <a:rPr lang="en-GB" sz="1000" b="1"/>
              <a:t>Do</a:t>
            </a:r>
            <a:r>
              <a:rPr lang="en-GB" sz="1000"/>
              <a:t> revisit topics every day, week and month to keep them fresh in your mind.</a:t>
            </a:r>
            <a:endParaRPr sz="1000"/>
          </a:p>
          <a:p>
            <a:pPr marL="457200" lvl="0" indent="-292100" algn="l" rtl="0">
              <a:spcBef>
                <a:spcPts val="0"/>
              </a:spcBef>
              <a:spcAft>
                <a:spcPts val="0"/>
              </a:spcAft>
              <a:buSzPts val="1000"/>
              <a:buFont typeface="Courier New"/>
              <a:buChar char="●"/>
            </a:pPr>
            <a:r>
              <a:rPr lang="en-GB" sz="1000" b="1"/>
              <a:t>Do</a:t>
            </a:r>
            <a:r>
              <a:rPr lang="en-GB" sz="1000"/>
              <a:t> test yourself regularly with quizzes and practice questions.</a:t>
            </a:r>
            <a:endParaRPr sz="1000"/>
          </a:p>
          <a:p>
            <a:pPr marL="457200" lvl="0" indent="-292100" algn="l" rtl="0">
              <a:spcBef>
                <a:spcPts val="0"/>
              </a:spcBef>
              <a:spcAft>
                <a:spcPts val="0"/>
              </a:spcAft>
              <a:buSzPts val="1000"/>
              <a:buFont typeface="Courier New"/>
              <a:buChar char="●"/>
            </a:pPr>
            <a:r>
              <a:rPr lang="en-GB" sz="1000" b="1"/>
              <a:t>Don’t</a:t>
            </a:r>
            <a:r>
              <a:rPr lang="en-GB" sz="1000"/>
              <a:t> spend hours writing out notes, it’s pointless!</a:t>
            </a:r>
            <a:endParaRPr sz="1000"/>
          </a:p>
          <a:p>
            <a:pPr marL="457200" lvl="0" indent="-292100" algn="l" rtl="0">
              <a:spcBef>
                <a:spcPts val="0"/>
              </a:spcBef>
              <a:spcAft>
                <a:spcPts val="0"/>
              </a:spcAft>
              <a:buSzPts val="1000"/>
              <a:buFont typeface="Courier New"/>
              <a:buChar char="●"/>
            </a:pPr>
            <a:r>
              <a:rPr lang="en-GB" sz="1000" b="1"/>
              <a:t>Don’t</a:t>
            </a:r>
            <a:r>
              <a:rPr lang="en-GB" sz="1000"/>
              <a:t> worry! If you don’t know something you can email your teacher, check a book or ask a friend.</a:t>
            </a:r>
            <a:endParaRPr sz="1000"/>
          </a:p>
          <a:p>
            <a:pPr marL="457200" lvl="0" indent="-292100" algn="l" rtl="0">
              <a:spcBef>
                <a:spcPts val="0"/>
              </a:spcBef>
              <a:spcAft>
                <a:spcPts val="0"/>
              </a:spcAft>
              <a:buSzPts val="1000"/>
              <a:buFont typeface="Courier New"/>
              <a:buChar char="●"/>
            </a:pPr>
            <a:r>
              <a:rPr lang="en-GB" sz="1000" b="1"/>
              <a:t>Don’t</a:t>
            </a:r>
            <a:r>
              <a:rPr lang="en-GB" sz="1000"/>
              <a:t> ignore essay-writing, practice it!</a:t>
            </a:r>
            <a:endParaRPr sz="1000"/>
          </a:p>
        </p:txBody>
      </p:sp>
      <p:sp>
        <p:nvSpPr>
          <p:cNvPr id="60" name="Google Shape;60;p13"/>
          <p:cNvSpPr/>
          <p:nvPr/>
        </p:nvSpPr>
        <p:spPr>
          <a:xfrm rot="333530">
            <a:off x="4932170" y="1721048"/>
            <a:ext cx="1498949" cy="1155004"/>
          </a:xfrm>
          <a:prstGeom prst="foldedCorner">
            <a:avLst>
              <a:gd name="adj" fmla="val 16667"/>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u="sng">
              <a:latin typeface="Calibri"/>
              <a:ea typeface="Calibri"/>
              <a:cs typeface="Calibri"/>
              <a:sym typeface="Calibri"/>
            </a:endParaRPr>
          </a:p>
          <a:p>
            <a:pPr marL="0" lvl="0" indent="0" algn="l" rtl="0">
              <a:spcBef>
                <a:spcPts val="0"/>
              </a:spcBef>
              <a:spcAft>
                <a:spcPts val="0"/>
              </a:spcAft>
              <a:buNone/>
            </a:pPr>
            <a:r>
              <a:rPr lang="en-GB" sz="1100" b="1" u="sng">
                <a:latin typeface="Calibri"/>
                <a:ea typeface="Calibri"/>
                <a:cs typeface="Calibri"/>
                <a:sym typeface="Calibri"/>
              </a:rPr>
              <a:t>Exam timing</a:t>
            </a:r>
            <a:endParaRPr sz="1100" b="1" u="sng">
              <a:latin typeface="Calibri"/>
              <a:ea typeface="Calibri"/>
              <a:cs typeface="Calibri"/>
              <a:sym typeface="Calibri"/>
            </a:endParaRPr>
          </a:p>
          <a:p>
            <a:pPr marL="0" lvl="0" indent="0" algn="l" rtl="0">
              <a:spcBef>
                <a:spcPts val="0"/>
              </a:spcBef>
              <a:spcAft>
                <a:spcPts val="0"/>
              </a:spcAft>
              <a:buNone/>
            </a:pPr>
            <a:r>
              <a:rPr lang="en-GB" sz="1000">
                <a:latin typeface="Calibri"/>
                <a:ea typeface="Calibri"/>
                <a:cs typeface="Calibri"/>
                <a:sym typeface="Calibri"/>
              </a:rPr>
              <a:t>When you know the start times for your exams, calculate at what times you aim to be moving on to each section of the paper.</a:t>
            </a:r>
            <a:endParaRPr sz="1000">
              <a:latin typeface="Calibri"/>
              <a:ea typeface="Calibri"/>
              <a:cs typeface="Calibri"/>
              <a:sym typeface="Calibri"/>
            </a:endParaRPr>
          </a:p>
        </p:txBody>
      </p:sp>
      <p:sp>
        <p:nvSpPr>
          <p:cNvPr id="61" name="Google Shape;61;p13"/>
          <p:cNvSpPr/>
          <p:nvPr/>
        </p:nvSpPr>
        <p:spPr>
          <a:xfrm>
            <a:off x="4632300" y="3128650"/>
            <a:ext cx="1146600" cy="15108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900" b="1" u="sng">
                <a:latin typeface="Courier New"/>
                <a:ea typeface="Courier New"/>
                <a:cs typeface="Courier New"/>
                <a:sym typeface="Courier New"/>
              </a:rPr>
              <a:t>Plan:</a:t>
            </a:r>
            <a:endParaRPr sz="900" b="1" u="sng">
              <a:latin typeface="Courier New"/>
              <a:ea typeface="Courier New"/>
              <a:cs typeface="Courier New"/>
              <a:sym typeface="Courier New"/>
            </a:endParaRPr>
          </a:p>
          <a:p>
            <a:pPr marL="0" lvl="0" indent="0" algn="l" rtl="0">
              <a:spcBef>
                <a:spcPts val="0"/>
              </a:spcBef>
              <a:spcAft>
                <a:spcPts val="0"/>
              </a:spcAft>
              <a:buNone/>
            </a:pPr>
            <a:r>
              <a:rPr lang="en-GB" sz="900" u="sng">
                <a:latin typeface="Courier New"/>
                <a:ea typeface="Courier New"/>
                <a:cs typeface="Courier New"/>
                <a:sym typeface="Courier New"/>
              </a:rPr>
              <a:t>Always</a:t>
            </a:r>
            <a:r>
              <a:rPr lang="en-GB" sz="900">
                <a:latin typeface="Courier New"/>
                <a:ea typeface="Courier New"/>
                <a:cs typeface="Courier New"/>
                <a:sym typeface="Courier New"/>
              </a:rPr>
              <a:t> plan your 12 and 25 mark answers before you start writing, you can do this in any form!</a:t>
            </a:r>
            <a:endParaRPr sz="900">
              <a:latin typeface="Courier New"/>
              <a:ea typeface="Courier New"/>
              <a:cs typeface="Courier New"/>
              <a:sym typeface="Courier New"/>
            </a:endParaRPr>
          </a:p>
        </p:txBody>
      </p:sp>
      <p:sp>
        <p:nvSpPr>
          <p:cNvPr id="62" name="Google Shape;62;p13"/>
          <p:cNvSpPr txBox="1"/>
          <p:nvPr/>
        </p:nvSpPr>
        <p:spPr>
          <a:xfrm>
            <a:off x="5860900" y="3058325"/>
            <a:ext cx="2937300" cy="1659600"/>
          </a:xfrm>
          <a:prstGeom prst="rect">
            <a:avLst/>
          </a:prstGeom>
          <a:noFill/>
          <a:ln w="9525" cap="flat" cmpd="sng">
            <a:solidFill>
              <a:srgbClr val="434343"/>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u="sng"/>
              <a:t>Writing essay answers:</a:t>
            </a:r>
            <a:endParaRPr sz="1000" b="1" u="sng"/>
          </a:p>
          <a:p>
            <a:pPr marL="0" lvl="0" indent="0" algn="l" rtl="0">
              <a:spcBef>
                <a:spcPts val="0"/>
              </a:spcBef>
              <a:spcAft>
                <a:spcPts val="0"/>
              </a:spcAft>
              <a:buNone/>
            </a:pPr>
            <a:r>
              <a:rPr lang="en-GB" sz="1000"/>
              <a:t>For 25 mark answers, you should </a:t>
            </a:r>
            <a:r>
              <a:rPr lang="en-GB" sz="1000" u="sng"/>
              <a:t>present a coherent argument</a:t>
            </a:r>
            <a:r>
              <a:rPr lang="en-GB" sz="1000"/>
              <a:t> throughout the essay. Try using this paragraph structure...</a:t>
            </a:r>
            <a:endParaRPr sz="1000"/>
          </a:p>
          <a:p>
            <a:pPr marL="0" lvl="0" indent="0" algn="l" rtl="0">
              <a:spcBef>
                <a:spcPts val="0"/>
              </a:spcBef>
              <a:spcAft>
                <a:spcPts val="0"/>
              </a:spcAft>
              <a:buNone/>
            </a:pPr>
            <a:r>
              <a:rPr lang="en-GB" sz="1000" b="1"/>
              <a:t>View</a:t>
            </a:r>
            <a:r>
              <a:rPr lang="en-GB" sz="1000"/>
              <a:t> - your view on the idea in relation to the question</a:t>
            </a:r>
            <a:endParaRPr sz="1000"/>
          </a:p>
          <a:p>
            <a:pPr marL="0" lvl="0" indent="0" algn="l" rtl="0">
              <a:spcBef>
                <a:spcPts val="0"/>
              </a:spcBef>
              <a:spcAft>
                <a:spcPts val="0"/>
              </a:spcAft>
              <a:buNone/>
            </a:pPr>
            <a:r>
              <a:rPr lang="en-GB" sz="1000" b="1"/>
              <a:t>Explanation</a:t>
            </a:r>
            <a:r>
              <a:rPr lang="en-GB" sz="1000"/>
              <a:t> - further explanation of the idea</a:t>
            </a:r>
            <a:endParaRPr sz="1000"/>
          </a:p>
          <a:p>
            <a:pPr marL="0" lvl="0" indent="0" algn="l" rtl="0">
              <a:spcBef>
                <a:spcPts val="0"/>
              </a:spcBef>
              <a:spcAft>
                <a:spcPts val="0"/>
              </a:spcAft>
              <a:buNone/>
            </a:pPr>
            <a:r>
              <a:rPr lang="en-GB" sz="1000" b="1"/>
              <a:t>Evaluation</a:t>
            </a:r>
            <a:r>
              <a:rPr lang="en-GB" sz="1000"/>
              <a:t> - issues raised by the idea and evaluation of how damaging these are</a:t>
            </a:r>
            <a:endParaRPr sz="1000"/>
          </a:p>
          <a:p>
            <a:pPr marL="0" lvl="0" indent="0" algn="l" rtl="0">
              <a:spcBef>
                <a:spcPts val="0"/>
              </a:spcBef>
              <a:spcAft>
                <a:spcPts val="0"/>
              </a:spcAft>
              <a:buNone/>
            </a:pPr>
            <a:r>
              <a:rPr lang="en-GB" sz="1000" b="1"/>
              <a:t>Link</a:t>
            </a:r>
            <a:r>
              <a:rPr lang="en-GB" sz="1000"/>
              <a:t> - a conclusion and link back to the question.</a:t>
            </a:r>
            <a:endParaRPr sz="1000"/>
          </a:p>
          <a:p>
            <a:pPr marL="0" lvl="0" indent="0" algn="l" rtl="0">
              <a:spcBef>
                <a:spcPts val="0"/>
              </a:spcBef>
              <a:spcAft>
                <a:spcPts val="0"/>
              </a:spcAft>
              <a:buNone/>
            </a:pPr>
            <a:endParaRPr sz="1000"/>
          </a:p>
          <a:p>
            <a:pPr marL="0" lvl="0" indent="0" algn="l" rtl="0">
              <a:spcBef>
                <a:spcPts val="0"/>
              </a:spcBef>
              <a:spcAft>
                <a:spcPts val="0"/>
              </a:spcAft>
              <a:buNone/>
            </a:pPr>
            <a:endParaRPr sz="1000"/>
          </a:p>
          <a:p>
            <a:pPr marL="0" lvl="0" indent="0" algn="l" rtl="0">
              <a:spcBef>
                <a:spcPts val="0"/>
              </a:spcBef>
              <a:spcAft>
                <a:spcPts val="0"/>
              </a:spcAft>
              <a:buNone/>
            </a:pPr>
            <a:endParaRPr sz="1000"/>
          </a:p>
        </p:txBody>
      </p:sp>
      <p:sp>
        <p:nvSpPr>
          <p:cNvPr id="63" name="Google Shape;63;p13"/>
          <p:cNvSpPr txBox="1"/>
          <p:nvPr/>
        </p:nvSpPr>
        <p:spPr>
          <a:xfrm>
            <a:off x="6579375" y="578700"/>
            <a:ext cx="2208000" cy="228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u="sng"/>
              <a:t>Short questions:</a:t>
            </a:r>
            <a:endParaRPr sz="1000" b="1" u="sng"/>
          </a:p>
          <a:p>
            <a:pPr marL="0" lvl="0" indent="0" algn="l" rtl="0">
              <a:spcBef>
                <a:spcPts val="0"/>
              </a:spcBef>
              <a:spcAft>
                <a:spcPts val="0"/>
              </a:spcAft>
              <a:buNone/>
            </a:pPr>
            <a:r>
              <a:rPr lang="en-GB" sz="1000"/>
              <a:t>Prepare answers to short answer questions carefully. </a:t>
            </a:r>
            <a:endParaRPr sz="1000"/>
          </a:p>
          <a:p>
            <a:pPr marL="457200" lvl="0" indent="-292100" algn="l" rtl="0">
              <a:spcBef>
                <a:spcPts val="0"/>
              </a:spcBef>
              <a:spcAft>
                <a:spcPts val="0"/>
              </a:spcAft>
              <a:buSzPts val="1000"/>
              <a:buChar char="❏"/>
            </a:pPr>
            <a:r>
              <a:rPr lang="en-GB" sz="1000"/>
              <a:t>Memorise precise definitions of key terms for 3 mark answers.</a:t>
            </a:r>
            <a:endParaRPr sz="1000"/>
          </a:p>
          <a:p>
            <a:pPr marL="457200" lvl="0" indent="-292100" algn="l" rtl="0">
              <a:spcBef>
                <a:spcPts val="0"/>
              </a:spcBef>
              <a:spcAft>
                <a:spcPts val="0"/>
              </a:spcAft>
              <a:buSzPts val="1000"/>
              <a:buChar char="❏"/>
            </a:pPr>
            <a:r>
              <a:rPr lang="en-GB" sz="1000"/>
              <a:t>Extend definitions to give a more detailed response in 5 mark questions.</a:t>
            </a:r>
            <a:endParaRPr sz="1000"/>
          </a:p>
          <a:p>
            <a:pPr marL="457200" lvl="0" indent="-292100" algn="l" rtl="0">
              <a:spcBef>
                <a:spcPts val="0"/>
              </a:spcBef>
              <a:spcAft>
                <a:spcPts val="0"/>
              </a:spcAft>
              <a:buSzPts val="1000"/>
              <a:buChar char="❏"/>
            </a:pPr>
            <a:r>
              <a:rPr lang="en-GB" sz="1000"/>
              <a:t>Practise comparing and contrasting ideas for 5 mark answers.</a:t>
            </a:r>
            <a:endParaRPr sz="1000"/>
          </a:p>
          <a:p>
            <a:pPr marL="457200" lvl="0" indent="-292100" algn="l" rtl="0">
              <a:spcBef>
                <a:spcPts val="0"/>
              </a:spcBef>
              <a:spcAft>
                <a:spcPts val="0"/>
              </a:spcAft>
              <a:buSzPts val="1000"/>
              <a:buChar char="❏"/>
            </a:pPr>
            <a:r>
              <a:rPr lang="en-GB" sz="1000"/>
              <a:t>Practise writing out arguments in standard form.</a:t>
            </a:r>
            <a:endParaRPr sz="1000"/>
          </a:p>
        </p:txBody>
      </p:sp>
      <p:sp>
        <p:nvSpPr>
          <p:cNvPr id="64" name="Google Shape;64;p1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2"/>
          <p:cNvSpPr txBox="1"/>
          <p:nvPr/>
        </p:nvSpPr>
        <p:spPr>
          <a:xfrm>
            <a:off x="72850" y="4278375"/>
            <a:ext cx="4780800" cy="2464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latin typeface="Proxima Nova"/>
                <a:ea typeface="Proxima Nova"/>
                <a:cs typeface="Proxima Nova"/>
                <a:sym typeface="Proxima Nova"/>
              </a:rPr>
              <a:t>The categorical imperative</a:t>
            </a:r>
            <a:endParaRPr sz="1100" b="1">
              <a:latin typeface="Proxima Nova"/>
              <a:ea typeface="Proxima Nova"/>
              <a:cs typeface="Proxima Nova"/>
              <a:sym typeface="Proxima Nova"/>
            </a:endParaRPr>
          </a:p>
          <a:p>
            <a:pPr marL="0" lvl="0" indent="0" algn="l" rtl="0">
              <a:spcBef>
                <a:spcPts val="0"/>
              </a:spcBef>
              <a:spcAft>
                <a:spcPts val="0"/>
              </a:spcAft>
              <a:buNone/>
            </a:pPr>
            <a:r>
              <a:rPr lang="en-GB" sz="1000">
                <a:latin typeface="Proxima Nova"/>
                <a:ea typeface="Proxima Nova"/>
                <a:cs typeface="Proxima Nova"/>
                <a:sym typeface="Proxima Nova"/>
              </a:rPr>
              <a:t>The universal law formulation</a:t>
            </a: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r>
              <a:rPr lang="en-GB" sz="1000">
                <a:latin typeface="Proxima Nova"/>
                <a:ea typeface="Proxima Nova"/>
                <a:cs typeface="Proxima Nova"/>
                <a:sym typeface="Proxima Nova"/>
              </a:rPr>
              <a:t>The humanity formulation</a:t>
            </a:r>
            <a:endParaRPr sz="1000">
              <a:latin typeface="Proxima Nova"/>
              <a:ea typeface="Proxima Nova"/>
              <a:cs typeface="Proxima Nova"/>
              <a:sym typeface="Proxima Nova"/>
            </a:endParaRPr>
          </a:p>
        </p:txBody>
      </p:sp>
      <p:sp>
        <p:nvSpPr>
          <p:cNvPr id="203" name="Google Shape;203;p2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10</a:t>
            </a:fld>
            <a:endParaRPr/>
          </a:p>
        </p:txBody>
      </p:sp>
      <p:sp>
        <p:nvSpPr>
          <p:cNvPr id="204" name="Google Shape;204;p22"/>
          <p:cNvSpPr/>
          <p:nvPr/>
        </p:nvSpPr>
        <p:spPr>
          <a:xfrm>
            <a:off x="72850" y="117650"/>
            <a:ext cx="6016995" cy="317164"/>
          </a:xfrm>
          <a:prstGeom prst="rect">
            <a:avLst/>
          </a:prstGeom>
        </p:spPr>
        <p:txBody>
          <a:bodyPr>
            <a:prstTxWarp prst="textPlain">
              <a:avLst/>
            </a:prstTxWarp>
          </a:bodyPr>
          <a:lstStyle/>
          <a:p>
            <a:pPr lvl="0" algn="ctr"/>
            <a:r>
              <a:rPr b="0" i="0">
                <a:ln w="9525" cap="flat" cmpd="sng">
                  <a:solidFill>
                    <a:srgbClr val="434343"/>
                  </a:solidFill>
                  <a:prstDash val="solid"/>
                  <a:round/>
                  <a:headEnd type="none" w="sm" len="sm"/>
                  <a:tailEnd type="none" w="sm" len="sm"/>
                </a:ln>
                <a:solidFill>
                  <a:srgbClr val="B7B7B7"/>
                </a:solidFill>
                <a:latin typeface="Arial"/>
              </a:rPr>
              <a:t>Moral Philosophy: Kantian deontological ethics</a:t>
            </a:r>
          </a:p>
        </p:txBody>
      </p:sp>
      <p:sp>
        <p:nvSpPr>
          <p:cNvPr id="205" name="Google Shape;205;p2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10</a:t>
            </a:fld>
            <a:endParaRPr/>
          </a:p>
        </p:txBody>
      </p:sp>
      <p:sp>
        <p:nvSpPr>
          <p:cNvPr id="206" name="Google Shape;206;p22"/>
          <p:cNvSpPr/>
          <p:nvPr/>
        </p:nvSpPr>
        <p:spPr>
          <a:xfrm>
            <a:off x="4980450" y="5081275"/>
            <a:ext cx="4040700" cy="16611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b="1">
                <a:latin typeface="Proxima Nova"/>
                <a:ea typeface="Proxima Nova"/>
                <a:cs typeface="Proxima Nova"/>
                <a:sym typeface="Proxima Nova"/>
              </a:rPr>
              <a:t>Similarities and differences with…</a:t>
            </a:r>
            <a:endParaRPr sz="1100" b="1">
              <a:latin typeface="Proxima Nova"/>
              <a:ea typeface="Proxima Nova"/>
              <a:cs typeface="Proxima Nova"/>
              <a:sym typeface="Proxima Nova"/>
            </a:endParaRPr>
          </a:p>
          <a:p>
            <a:pPr marL="0" lvl="0" indent="0" algn="l" rtl="0">
              <a:spcBef>
                <a:spcPts val="0"/>
              </a:spcBef>
              <a:spcAft>
                <a:spcPts val="0"/>
              </a:spcAft>
              <a:buNone/>
            </a:pPr>
            <a:r>
              <a:rPr lang="en-GB" sz="1000">
                <a:latin typeface="Proxima Nova"/>
                <a:ea typeface="Proxima Nova"/>
                <a:cs typeface="Proxima Nova"/>
                <a:sym typeface="Proxima Nova"/>
              </a:rPr>
              <a:t>Utilitarianism			 Aristotelian virtue ethics</a:t>
            </a:r>
            <a:endParaRPr sz="1000">
              <a:latin typeface="Proxima Nova"/>
              <a:ea typeface="Proxima Nova"/>
              <a:cs typeface="Proxima Nova"/>
              <a:sym typeface="Proxima Nova"/>
            </a:endParaRPr>
          </a:p>
          <a:p>
            <a:pPr marL="0" lvl="0" indent="0" algn="l" rtl="0">
              <a:spcBef>
                <a:spcPts val="0"/>
              </a:spcBef>
              <a:spcAft>
                <a:spcPts val="0"/>
              </a:spcAft>
              <a:buNone/>
            </a:pPr>
            <a:endParaRPr sz="1100" b="1">
              <a:latin typeface="Proxima Nova"/>
              <a:ea typeface="Proxima Nova"/>
              <a:cs typeface="Proxima Nova"/>
              <a:sym typeface="Proxima Nova"/>
            </a:endParaRPr>
          </a:p>
          <a:p>
            <a:pPr marL="0" lvl="0" indent="0" algn="l" rtl="0">
              <a:spcBef>
                <a:spcPts val="0"/>
              </a:spcBef>
              <a:spcAft>
                <a:spcPts val="0"/>
              </a:spcAft>
              <a:buNone/>
            </a:pPr>
            <a:endParaRPr sz="1100" b="1">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p:txBody>
      </p:sp>
      <p:pic>
        <p:nvPicPr>
          <p:cNvPr id="207" name="Google Shape;207;p22"/>
          <p:cNvPicPr preferRelativeResize="0"/>
          <p:nvPr/>
        </p:nvPicPr>
        <p:blipFill>
          <a:blip r:embed="rId3">
            <a:alphaModFix/>
          </a:blip>
          <a:stretch>
            <a:fillRect/>
          </a:stretch>
        </p:blipFill>
        <p:spPr>
          <a:xfrm flipH="1">
            <a:off x="3827775" y="3423228"/>
            <a:ext cx="676950" cy="851174"/>
          </a:xfrm>
          <a:prstGeom prst="rect">
            <a:avLst/>
          </a:prstGeom>
          <a:noFill/>
          <a:ln>
            <a:noFill/>
          </a:ln>
        </p:spPr>
      </p:pic>
      <p:cxnSp>
        <p:nvCxnSpPr>
          <p:cNvPr id="208" name="Google Shape;208;p22"/>
          <p:cNvCxnSpPr/>
          <p:nvPr/>
        </p:nvCxnSpPr>
        <p:spPr>
          <a:xfrm>
            <a:off x="6909725" y="5427925"/>
            <a:ext cx="0" cy="1160400"/>
          </a:xfrm>
          <a:prstGeom prst="straightConnector1">
            <a:avLst/>
          </a:prstGeom>
          <a:noFill/>
          <a:ln w="9525" cap="flat" cmpd="sng">
            <a:solidFill>
              <a:srgbClr val="000000"/>
            </a:solidFill>
            <a:prstDash val="solid"/>
            <a:round/>
            <a:headEnd type="none" w="med" len="med"/>
            <a:tailEnd type="none" w="med" len="med"/>
          </a:ln>
        </p:spPr>
      </p:cxnSp>
      <p:sp>
        <p:nvSpPr>
          <p:cNvPr id="209" name="Google Shape;209;p22"/>
          <p:cNvSpPr/>
          <p:nvPr/>
        </p:nvSpPr>
        <p:spPr>
          <a:xfrm>
            <a:off x="253725" y="3481388"/>
            <a:ext cx="3243600" cy="648300"/>
          </a:xfrm>
          <a:prstGeom prst="wedgeRoundRectCallout">
            <a:avLst>
              <a:gd name="adj1" fmla="val 53934"/>
              <a:gd name="adj2" fmla="val -10466"/>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000" i="1">
                <a:latin typeface="Proxima Nova"/>
                <a:ea typeface="Proxima Nova"/>
                <a:cs typeface="Proxima Nova"/>
                <a:sym typeface="Proxima Nova"/>
              </a:rPr>
              <a:t>“Act according to the maxim [rule] whereby you can at the same time will that it should become a universal law without contradiction.”</a:t>
            </a:r>
            <a:endParaRPr sz="1000" i="1">
              <a:latin typeface="Proxima Nova"/>
              <a:ea typeface="Proxima Nova"/>
              <a:cs typeface="Proxima Nova"/>
              <a:sym typeface="Proxima Nova"/>
            </a:endParaRPr>
          </a:p>
          <a:p>
            <a:pPr marL="0" lvl="0" indent="0" algn="r" rtl="0">
              <a:spcBef>
                <a:spcPts val="0"/>
              </a:spcBef>
              <a:spcAft>
                <a:spcPts val="0"/>
              </a:spcAft>
              <a:buNone/>
            </a:pPr>
            <a:r>
              <a:rPr lang="en-GB" sz="1000">
                <a:latin typeface="Proxima Nova"/>
                <a:ea typeface="Proxima Nova"/>
                <a:cs typeface="Proxima Nova"/>
                <a:sym typeface="Proxima Nova"/>
              </a:rPr>
              <a:t>Kant</a:t>
            </a:r>
            <a:endParaRPr sz="1000">
              <a:latin typeface="Proxima Nova"/>
              <a:ea typeface="Proxima Nova"/>
              <a:cs typeface="Proxima Nova"/>
              <a:sym typeface="Proxima Nova"/>
            </a:endParaRPr>
          </a:p>
        </p:txBody>
      </p:sp>
      <p:sp>
        <p:nvSpPr>
          <p:cNvPr id="210" name="Google Shape;210;p22"/>
          <p:cNvSpPr txBox="1"/>
          <p:nvPr/>
        </p:nvSpPr>
        <p:spPr>
          <a:xfrm>
            <a:off x="72850" y="525325"/>
            <a:ext cx="4780800" cy="2807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latin typeface="Proxima Nova"/>
                <a:ea typeface="Proxima Nova"/>
                <a:cs typeface="Proxima Nova"/>
                <a:sym typeface="Proxima Nova"/>
              </a:rPr>
              <a:t>The foundations of Kantian ethics</a:t>
            </a:r>
            <a:endParaRPr sz="1100" b="1">
              <a:latin typeface="Proxima Nova"/>
              <a:ea typeface="Proxima Nova"/>
              <a:cs typeface="Proxima Nova"/>
              <a:sym typeface="Proxima Nova"/>
            </a:endParaRPr>
          </a:p>
          <a:p>
            <a:pPr marL="457200" lvl="0" indent="-292100" algn="l" rtl="0">
              <a:spcBef>
                <a:spcPts val="0"/>
              </a:spcBef>
              <a:spcAft>
                <a:spcPts val="0"/>
              </a:spcAft>
              <a:buSzPts val="1000"/>
              <a:buFont typeface="Proxima Nova"/>
              <a:buChar char="➢"/>
            </a:pPr>
            <a:r>
              <a:rPr lang="en-GB" sz="1000">
                <a:latin typeface="Proxima Nova"/>
                <a:ea typeface="Proxima Nova"/>
                <a:cs typeface="Proxima Nova"/>
                <a:sym typeface="Proxima Nova"/>
              </a:rPr>
              <a:t> Good will as a source of moral worth</a:t>
            </a: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457200" lvl="0" indent="-292100" algn="l" rtl="0">
              <a:spcBef>
                <a:spcPts val="0"/>
              </a:spcBef>
              <a:spcAft>
                <a:spcPts val="0"/>
              </a:spcAft>
              <a:buSzPts val="1000"/>
              <a:buFont typeface="Proxima Nova"/>
              <a:buChar char="➢"/>
            </a:pPr>
            <a:r>
              <a:rPr lang="en-GB" sz="1000">
                <a:latin typeface="Proxima Nova"/>
                <a:ea typeface="Proxima Nova"/>
                <a:cs typeface="Proxima Nova"/>
                <a:sym typeface="Proxima Nova"/>
              </a:rPr>
              <a:t>Humans as imperfectly rational beings</a:t>
            </a:r>
            <a:endParaRPr sz="1000">
              <a:latin typeface="Proxima Nova"/>
              <a:ea typeface="Proxima Nova"/>
              <a:cs typeface="Proxima Nova"/>
              <a:sym typeface="Proxima Nova"/>
            </a:endParaRPr>
          </a:p>
          <a:p>
            <a:pPr marL="457200" lvl="0" indent="0" algn="l" rtl="0">
              <a:spcBef>
                <a:spcPts val="0"/>
              </a:spcBef>
              <a:spcAft>
                <a:spcPts val="0"/>
              </a:spcAft>
              <a:buNone/>
            </a:pPr>
            <a:endParaRPr sz="1000">
              <a:latin typeface="Proxima Nova"/>
              <a:ea typeface="Proxima Nova"/>
              <a:cs typeface="Proxima Nova"/>
              <a:sym typeface="Proxima Nova"/>
            </a:endParaRPr>
          </a:p>
          <a:p>
            <a:pPr marL="457200" lvl="0" indent="0" algn="l" rtl="0">
              <a:spcBef>
                <a:spcPts val="0"/>
              </a:spcBef>
              <a:spcAft>
                <a:spcPts val="0"/>
              </a:spcAft>
              <a:buNone/>
            </a:pPr>
            <a:endParaRPr sz="1000">
              <a:latin typeface="Proxima Nova"/>
              <a:ea typeface="Proxima Nova"/>
              <a:cs typeface="Proxima Nova"/>
              <a:sym typeface="Proxima Nova"/>
            </a:endParaRPr>
          </a:p>
          <a:p>
            <a:pPr marL="457200" lvl="0" indent="0" algn="l" rtl="0">
              <a:spcBef>
                <a:spcPts val="0"/>
              </a:spcBef>
              <a:spcAft>
                <a:spcPts val="0"/>
              </a:spcAft>
              <a:buNone/>
            </a:pPr>
            <a:endParaRPr sz="1000">
              <a:latin typeface="Proxima Nova"/>
              <a:ea typeface="Proxima Nova"/>
              <a:cs typeface="Proxima Nova"/>
              <a:sym typeface="Proxima Nova"/>
            </a:endParaRPr>
          </a:p>
          <a:p>
            <a:pPr marL="457200" lvl="0" indent="-292100" algn="l" rtl="0">
              <a:spcBef>
                <a:spcPts val="0"/>
              </a:spcBef>
              <a:spcAft>
                <a:spcPts val="0"/>
              </a:spcAft>
              <a:buSzPts val="1000"/>
              <a:buFont typeface="Proxima Nova"/>
              <a:buChar char="➢"/>
            </a:pPr>
            <a:r>
              <a:rPr lang="en-GB" sz="1000">
                <a:latin typeface="Proxima Nova"/>
                <a:ea typeface="Proxima Nova"/>
                <a:cs typeface="Proxima Nova"/>
                <a:sym typeface="Proxima Nova"/>
              </a:rPr>
              <a:t>Acting in accordance with duty vs acting out of duty</a:t>
            </a: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457200" lvl="0" indent="-292100" algn="l" rtl="0">
              <a:spcBef>
                <a:spcPts val="0"/>
              </a:spcBef>
              <a:spcAft>
                <a:spcPts val="0"/>
              </a:spcAft>
              <a:buSzPts val="1000"/>
              <a:buFont typeface="Proxima Nova"/>
              <a:buChar char="➢"/>
            </a:pPr>
            <a:r>
              <a:rPr lang="en-GB" sz="1000">
                <a:latin typeface="Proxima Nova"/>
                <a:ea typeface="Proxima Nova"/>
                <a:cs typeface="Proxima Nova"/>
                <a:sym typeface="Proxima Nova"/>
              </a:rPr>
              <a:t>Universal moral laws</a:t>
            </a:r>
            <a:endParaRPr sz="1000">
              <a:latin typeface="Proxima Nova"/>
              <a:ea typeface="Proxima Nova"/>
              <a:cs typeface="Proxima Nova"/>
              <a:sym typeface="Proxima Nova"/>
            </a:endParaRPr>
          </a:p>
        </p:txBody>
      </p:sp>
      <p:sp>
        <p:nvSpPr>
          <p:cNvPr id="211" name="Google Shape;211;p22"/>
          <p:cNvSpPr/>
          <p:nvPr/>
        </p:nvSpPr>
        <p:spPr>
          <a:xfrm>
            <a:off x="4989375" y="3890550"/>
            <a:ext cx="4040700" cy="979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100" b="1">
                <a:solidFill>
                  <a:schemeClr val="dk1"/>
                </a:solidFill>
                <a:latin typeface="Proxima Nova"/>
                <a:ea typeface="Proxima Nova"/>
                <a:cs typeface="Proxima Nova"/>
                <a:sym typeface="Proxima Nova"/>
              </a:rPr>
              <a:t>Difference between contradiction in will and contradiction in conception</a:t>
            </a:r>
            <a:endParaRPr sz="1100" b="1">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100" b="1">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100" b="1">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100" b="1">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100" b="1">
              <a:solidFill>
                <a:schemeClr val="dk1"/>
              </a:solidFill>
              <a:latin typeface="Proxima Nova"/>
              <a:ea typeface="Proxima Nova"/>
              <a:cs typeface="Proxima Nova"/>
              <a:sym typeface="Proxima Nova"/>
            </a:endParaRPr>
          </a:p>
        </p:txBody>
      </p:sp>
      <p:sp>
        <p:nvSpPr>
          <p:cNvPr id="212" name="Google Shape;212;p22"/>
          <p:cNvSpPr/>
          <p:nvPr/>
        </p:nvSpPr>
        <p:spPr>
          <a:xfrm>
            <a:off x="4552275" y="4478375"/>
            <a:ext cx="676800" cy="317100"/>
          </a:xfrm>
          <a:prstGeom prst="rightArrow">
            <a:avLst>
              <a:gd name="adj1" fmla="val 50000"/>
              <a:gd name="adj2" fmla="val 50000"/>
            </a:avLst>
          </a:prstGeom>
          <a:solidFill>
            <a:srgbClr val="666666"/>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2"/>
          <p:cNvSpPr txBox="1"/>
          <p:nvPr/>
        </p:nvSpPr>
        <p:spPr>
          <a:xfrm>
            <a:off x="5041500" y="525325"/>
            <a:ext cx="3979800" cy="3154500"/>
          </a:xfrm>
          <a:prstGeom prst="rect">
            <a:avLst/>
          </a:prstGeom>
          <a:noFill/>
          <a:ln w="9525" cap="flat" cmpd="sng">
            <a:solidFill>
              <a:srgbClr val="000000"/>
            </a:solidFill>
            <a:prstDash val="lg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latin typeface="Proxima Nova"/>
                <a:ea typeface="Proxima Nova"/>
                <a:cs typeface="Proxima Nova"/>
                <a:sym typeface="Proxima Nova"/>
              </a:rPr>
              <a:t>Issues with Kantian ethics</a:t>
            </a:r>
            <a:endParaRPr sz="1100" b="1">
              <a:latin typeface="Proxima Nova"/>
              <a:ea typeface="Proxima Nova"/>
              <a:cs typeface="Proxima Nova"/>
              <a:sym typeface="Proxima Nova"/>
            </a:endParaRPr>
          </a:p>
          <a:p>
            <a:pPr marL="0" lvl="0" indent="0" algn="l" rtl="0">
              <a:spcBef>
                <a:spcPts val="0"/>
              </a:spcBef>
              <a:spcAft>
                <a:spcPts val="0"/>
              </a:spcAft>
              <a:buNone/>
            </a:pPr>
            <a:r>
              <a:rPr lang="en-GB" sz="1000">
                <a:latin typeface="Proxima Nova"/>
                <a:ea typeface="Proxima Nova"/>
                <a:cs typeface="Proxima Nova"/>
                <a:sym typeface="Proxima Nova"/>
              </a:rPr>
              <a:t>1)</a:t>
            </a: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r>
              <a:rPr lang="en-GB" sz="1000">
                <a:latin typeface="Proxima Nova"/>
                <a:ea typeface="Proxima Nova"/>
                <a:cs typeface="Proxima Nova"/>
                <a:sym typeface="Proxima Nova"/>
              </a:rPr>
              <a:t>2)</a:t>
            </a: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r>
              <a:rPr lang="en-GB" sz="1000">
                <a:latin typeface="Proxima Nova"/>
                <a:ea typeface="Proxima Nova"/>
                <a:cs typeface="Proxima Nova"/>
                <a:sym typeface="Proxima Nova"/>
              </a:rPr>
              <a:t>3)</a:t>
            </a: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r>
              <a:rPr lang="en-GB" sz="1000">
                <a:latin typeface="Proxima Nova"/>
                <a:ea typeface="Proxima Nova"/>
                <a:cs typeface="Proxima Nova"/>
                <a:sym typeface="Proxima Nova"/>
              </a:rPr>
              <a:t>4)</a:t>
            </a: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r>
              <a:rPr lang="en-GB" sz="1000">
                <a:latin typeface="Proxima Nova"/>
                <a:ea typeface="Proxima Nova"/>
                <a:cs typeface="Proxima Nova"/>
                <a:sym typeface="Proxima Nova"/>
              </a:rPr>
              <a:t>5)</a:t>
            </a: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3"/>
          <p:cNvSpPr txBox="1"/>
          <p:nvPr/>
        </p:nvSpPr>
        <p:spPr>
          <a:xfrm>
            <a:off x="4254875" y="3615424"/>
            <a:ext cx="4766400" cy="1160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latin typeface="Proxima Nova"/>
                <a:ea typeface="Proxima Nova"/>
                <a:cs typeface="Proxima Nova"/>
                <a:sym typeface="Proxima Nova"/>
              </a:rPr>
              <a:t>Practical reasoning &amp; practical wisdom</a:t>
            </a:r>
            <a:endParaRPr sz="1100" b="1">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p:txBody>
      </p:sp>
      <p:sp>
        <p:nvSpPr>
          <p:cNvPr id="219" name="Google Shape;219;p2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11</a:t>
            </a:fld>
            <a:endParaRPr/>
          </a:p>
        </p:txBody>
      </p:sp>
      <p:sp>
        <p:nvSpPr>
          <p:cNvPr id="220" name="Google Shape;220;p23"/>
          <p:cNvSpPr/>
          <p:nvPr/>
        </p:nvSpPr>
        <p:spPr>
          <a:xfrm>
            <a:off x="72850" y="117650"/>
            <a:ext cx="5463160" cy="317164"/>
          </a:xfrm>
          <a:prstGeom prst="rect">
            <a:avLst/>
          </a:prstGeom>
        </p:spPr>
        <p:txBody>
          <a:bodyPr>
            <a:prstTxWarp prst="textPlain">
              <a:avLst/>
            </a:prstTxWarp>
          </a:bodyPr>
          <a:lstStyle/>
          <a:p>
            <a:pPr lvl="0" algn="ctr"/>
            <a:r>
              <a:rPr b="0" i="0">
                <a:ln w="9525" cap="flat" cmpd="sng">
                  <a:solidFill>
                    <a:srgbClr val="434343"/>
                  </a:solidFill>
                  <a:prstDash val="solid"/>
                  <a:round/>
                  <a:headEnd type="none" w="sm" len="sm"/>
                  <a:tailEnd type="none" w="sm" len="sm"/>
                </a:ln>
                <a:solidFill>
                  <a:srgbClr val="B7B7B7"/>
                </a:solidFill>
                <a:latin typeface="Arial"/>
              </a:rPr>
              <a:t>Moral Philosophy: Aristotelian virtue ethics</a:t>
            </a:r>
          </a:p>
        </p:txBody>
      </p:sp>
      <p:sp>
        <p:nvSpPr>
          <p:cNvPr id="221" name="Google Shape;221;p2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11</a:t>
            </a:fld>
            <a:endParaRPr/>
          </a:p>
        </p:txBody>
      </p:sp>
      <p:sp>
        <p:nvSpPr>
          <p:cNvPr id="222" name="Google Shape;222;p23"/>
          <p:cNvSpPr/>
          <p:nvPr/>
        </p:nvSpPr>
        <p:spPr>
          <a:xfrm>
            <a:off x="72850" y="2939325"/>
            <a:ext cx="4040700" cy="15675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b="1">
                <a:latin typeface="Proxima Nova"/>
                <a:ea typeface="Proxima Nova"/>
                <a:cs typeface="Proxima Nova"/>
                <a:sym typeface="Proxima Nova"/>
              </a:rPr>
              <a:t>Similarities and differences with…</a:t>
            </a:r>
            <a:endParaRPr sz="1100" b="1">
              <a:latin typeface="Proxima Nova"/>
              <a:ea typeface="Proxima Nova"/>
              <a:cs typeface="Proxima Nova"/>
              <a:sym typeface="Proxima Nova"/>
            </a:endParaRPr>
          </a:p>
          <a:p>
            <a:pPr marL="0" lvl="0" indent="0" algn="l" rtl="0">
              <a:spcBef>
                <a:spcPts val="0"/>
              </a:spcBef>
              <a:spcAft>
                <a:spcPts val="0"/>
              </a:spcAft>
              <a:buNone/>
            </a:pPr>
            <a:r>
              <a:rPr lang="en-GB" sz="1000">
                <a:latin typeface="Proxima Nova"/>
                <a:ea typeface="Proxima Nova"/>
                <a:cs typeface="Proxima Nova"/>
                <a:sym typeface="Proxima Nova"/>
              </a:rPr>
              <a:t>Kantian ethics			 Utilitarianism</a:t>
            </a:r>
            <a:endParaRPr sz="1000">
              <a:latin typeface="Proxima Nova"/>
              <a:ea typeface="Proxima Nova"/>
              <a:cs typeface="Proxima Nova"/>
              <a:sym typeface="Proxima Nova"/>
            </a:endParaRPr>
          </a:p>
          <a:p>
            <a:pPr marL="0" lvl="0" indent="0" algn="l" rtl="0">
              <a:spcBef>
                <a:spcPts val="0"/>
              </a:spcBef>
              <a:spcAft>
                <a:spcPts val="0"/>
              </a:spcAft>
              <a:buNone/>
            </a:pPr>
            <a:endParaRPr sz="1100" b="1">
              <a:latin typeface="Proxima Nova"/>
              <a:ea typeface="Proxima Nova"/>
              <a:cs typeface="Proxima Nova"/>
              <a:sym typeface="Proxima Nova"/>
            </a:endParaRPr>
          </a:p>
          <a:p>
            <a:pPr marL="0" lvl="0" indent="0" algn="l" rtl="0">
              <a:spcBef>
                <a:spcPts val="0"/>
              </a:spcBef>
              <a:spcAft>
                <a:spcPts val="0"/>
              </a:spcAft>
              <a:buNone/>
            </a:pPr>
            <a:endParaRPr sz="1100" b="1">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p:txBody>
      </p:sp>
      <p:cxnSp>
        <p:nvCxnSpPr>
          <p:cNvPr id="223" name="Google Shape;223;p23"/>
          <p:cNvCxnSpPr/>
          <p:nvPr/>
        </p:nvCxnSpPr>
        <p:spPr>
          <a:xfrm>
            <a:off x="1987050" y="3225700"/>
            <a:ext cx="0" cy="1160400"/>
          </a:xfrm>
          <a:prstGeom prst="straightConnector1">
            <a:avLst/>
          </a:prstGeom>
          <a:noFill/>
          <a:ln w="9525" cap="flat" cmpd="sng">
            <a:solidFill>
              <a:srgbClr val="000000"/>
            </a:solidFill>
            <a:prstDash val="solid"/>
            <a:round/>
            <a:headEnd type="none" w="med" len="med"/>
            <a:tailEnd type="none" w="med" len="med"/>
          </a:ln>
        </p:spPr>
      </p:cxnSp>
      <p:graphicFrame>
        <p:nvGraphicFramePr>
          <p:cNvPr id="224" name="Google Shape;224;p23"/>
          <p:cNvGraphicFramePr/>
          <p:nvPr/>
        </p:nvGraphicFramePr>
        <p:xfrm>
          <a:off x="213950" y="4882025"/>
          <a:ext cx="8807200" cy="1788450"/>
        </p:xfrm>
        <a:graphic>
          <a:graphicData uri="http://schemas.openxmlformats.org/drawingml/2006/table">
            <a:tbl>
              <a:tblPr>
                <a:noFill/>
                <a:tableStyleId>{7E12B2C3-BC1A-4337-93E4-47F60628E3AB}</a:tableStyleId>
              </a:tblPr>
              <a:tblGrid>
                <a:gridCol w="2201800">
                  <a:extLst>
                    <a:ext uri="{9D8B030D-6E8A-4147-A177-3AD203B41FA5}">
                      <a16:colId xmlns:a16="http://schemas.microsoft.com/office/drawing/2014/main" val="20000"/>
                    </a:ext>
                  </a:extLst>
                </a:gridCol>
                <a:gridCol w="2201800">
                  <a:extLst>
                    <a:ext uri="{9D8B030D-6E8A-4147-A177-3AD203B41FA5}">
                      <a16:colId xmlns:a16="http://schemas.microsoft.com/office/drawing/2014/main" val="20001"/>
                    </a:ext>
                  </a:extLst>
                </a:gridCol>
                <a:gridCol w="2201800">
                  <a:extLst>
                    <a:ext uri="{9D8B030D-6E8A-4147-A177-3AD203B41FA5}">
                      <a16:colId xmlns:a16="http://schemas.microsoft.com/office/drawing/2014/main" val="20002"/>
                    </a:ext>
                  </a:extLst>
                </a:gridCol>
                <a:gridCol w="2201800">
                  <a:extLst>
                    <a:ext uri="{9D8B030D-6E8A-4147-A177-3AD203B41FA5}">
                      <a16:colId xmlns:a16="http://schemas.microsoft.com/office/drawing/2014/main" val="20003"/>
                    </a:ext>
                  </a:extLst>
                </a:gridCol>
              </a:tblGrid>
              <a:tr h="1788450">
                <a:tc>
                  <a:txBody>
                    <a:bodyPr/>
                    <a:lstStyle/>
                    <a:p>
                      <a:pPr marL="0" lvl="0" indent="0" algn="l" rtl="0">
                        <a:spcBef>
                          <a:spcPts val="0"/>
                        </a:spcBef>
                        <a:spcAft>
                          <a:spcPts val="0"/>
                        </a:spcAft>
                        <a:buNone/>
                      </a:pPr>
                      <a:r>
                        <a:rPr lang="en-GB" sz="1000">
                          <a:latin typeface="Proxima Nova"/>
                          <a:ea typeface="Proxima Nova"/>
                          <a:cs typeface="Proxima Nova"/>
                          <a:sym typeface="Proxima Nova"/>
                        </a:rPr>
                        <a:t>Does it give clear guidance?</a:t>
                      </a:r>
                      <a:endParaRPr sz="1000">
                        <a:latin typeface="Proxima Nova"/>
                        <a:ea typeface="Proxima Nova"/>
                        <a:cs typeface="Proxima Nova"/>
                        <a:sym typeface="Proxima Nova"/>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GB" sz="1000">
                          <a:solidFill>
                            <a:schemeClr val="dk1"/>
                          </a:solidFill>
                          <a:latin typeface="Proxima Nova"/>
                          <a:ea typeface="Proxima Nova"/>
                          <a:cs typeface="Proxima Nova"/>
                          <a:sym typeface="Proxima Nova"/>
                        </a:rPr>
                        <a:t>Are there clashing/ competing virtues?</a:t>
                      </a:r>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GB" sz="1000">
                          <a:solidFill>
                            <a:schemeClr val="dk1"/>
                          </a:solidFill>
                          <a:latin typeface="Proxima Nova"/>
                          <a:ea typeface="Proxima Nova"/>
                          <a:cs typeface="Proxima Nova"/>
                          <a:sym typeface="Proxima Nova"/>
                        </a:rPr>
                        <a:t>Is the argument circular?</a:t>
                      </a:r>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GB" sz="1000">
                          <a:solidFill>
                            <a:schemeClr val="dk1"/>
                          </a:solidFill>
                          <a:latin typeface="Proxima Nova"/>
                          <a:ea typeface="Proxima Nova"/>
                          <a:cs typeface="Proxima Nova"/>
                          <a:sym typeface="Proxima Nova"/>
                        </a:rPr>
                        <a:t>Do virtues have to contribute to eudaimonia?</a:t>
                      </a:r>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25" name="Google Shape;225;p23"/>
          <p:cNvSpPr/>
          <p:nvPr/>
        </p:nvSpPr>
        <p:spPr>
          <a:xfrm>
            <a:off x="531050" y="4585625"/>
            <a:ext cx="4040700" cy="296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100" b="1">
                <a:solidFill>
                  <a:schemeClr val="dk1"/>
                </a:solidFill>
                <a:latin typeface="Proxima Nova"/>
                <a:ea typeface="Proxima Nova"/>
                <a:cs typeface="Proxima Nova"/>
                <a:sym typeface="Proxima Nova"/>
              </a:rPr>
              <a:t>Issues with Aristotelian ethics</a:t>
            </a:r>
            <a:endParaRPr sz="1100" b="1">
              <a:solidFill>
                <a:schemeClr val="dk1"/>
              </a:solidFill>
              <a:latin typeface="Proxima Nova"/>
              <a:ea typeface="Proxima Nova"/>
              <a:cs typeface="Proxima Nova"/>
              <a:sym typeface="Proxima Nova"/>
            </a:endParaRPr>
          </a:p>
        </p:txBody>
      </p:sp>
      <p:pic>
        <p:nvPicPr>
          <p:cNvPr id="226" name="Google Shape;226;p23"/>
          <p:cNvPicPr preferRelativeResize="0"/>
          <p:nvPr/>
        </p:nvPicPr>
        <p:blipFill>
          <a:blip r:embed="rId3">
            <a:alphaModFix/>
          </a:blip>
          <a:stretch>
            <a:fillRect/>
          </a:stretch>
        </p:blipFill>
        <p:spPr>
          <a:xfrm>
            <a:off x="8256375" y="3841192"/>
            <a:ext cx="648975" cy="772726"/>
          </a:xfrm>
          <a:prstGeom prst="rect">
            <a:avLst/>
          </a:prstGeom>
          <a:noFill/>
          <a:ln>
            <a:noFill/>
          </a:ln>
        </p:spPr>
      </p:pic>
      <p:sp>
        <p:nvSpPr>
          <p:cNvPr id="227" name="Google Shape;227;p23"/>
          <p:cNvSpPr txBox="1"/>
          <p:nvPr/>
        </p:nvSpPr>
        <p:spPr>
          <a:xfrm>
            <a:off x="72850" y="465025"/>
            <a:ext cx="4040700" cy="2264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latin typeface="Proxima Nova"/>
                <a:ea typeface="Proxima Nova"/>
                <a:cs typeface="Proxima Nova"/>
                <a:sym typeface="Proxima Nova"/>
              </a:rPr>
              <a:t>The ‘End’ of Aristotelian ethics</a:t>
            </a:r>
            <a:endParaRPr sz="1100" b="1">
              <a:latin typeface="Proxima Nova"/>
              <a:ea typeface="Proxima Nova"/>
              <a:cs typeface="Proxima Nova"/>
              <a:sym typeface="Proxima Nova"/>
            </a:endParaRPr>
          </a:p>
          <a:p>
            <a:pPr marL="457200" lvl="0" indent="-292100" algn="l" rtl="0">
              <a:spcBef>
                <a:spcPts val="0"/>
              </a:spcBef>
              <a:spcAft>
                <a:spcPts val="0"/>
              </a:spcAft>
              <a:buSzPts val="1000"/>
              <a:buFont typeface="Proxima Nova"/>
              <a:buChar char="❏"/>
            </a:pPr>
            <a:r>
              <a:rPr lang="en-GB" sz="1000">
                <a:latin typeface="Proxima Nova"/>
                <a:ea typeface="Proxima Nova"/>
                <a:cs typeface="Proxima Nova"/>
                <a:sym typeface="Proxima Nova"/>
              </a:rPr>
              <a:t> The concept of ‘The Good’ for humans</a:t>
            </a: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457200" lvl="0" indent="-292100" algn="l" rtl="0">
              <a:spcBef>
                <a:spcPts val="0"/>
              </a:spcBef>
              <a:spcAft>
                <a:spcPts val="0"/>
              </a:spcAft>
              <a:buSzPts val="1000"/>
              <a:buFont typeface="Proxima Nova"/>
              <a:buChar char="❏"/>
            </a:pPr>
            <a:r>
              <a:rPr lang="en-GB" sz="1000">
                <a:latin typeface="Proxima Nova"/>
                <a:ea typeface="Proxima Nova"/>
                <a:cs typeface="Proxima Nova"/>
                <a:sym typeface="Proxima Nova"/>
              </a:rPr>
              <a:t>Eudaimonia as the final end</a:t>
            </a: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457200" lvl="0" indent="-292100" algn="l" rtl="0">
              <a:spcBef>
                <a:spcPts val="0"/>
              </a:spcBef>
              <a:spcAft>
                <a:spcPts val="0"/>
              </a:spcAft>
              <a:buSzPts val="1000"/>
              <a:buFont typeface="Proxima Nova"/>
              <a:buChar char="❏"/>
            </a:pPr>
            <a:r>
              <a:rPr lang="en-GB" sz="1000">
                <a:latin typeface="Proxima Nova"/>
                <a:ea typeface="Proxima Nova"/>
                <a:cs typeface="Proxima Nova"/>
                <a:sym typeface="Proxima Nova"/>
              </a:rPr>
              <a:t>The relationship between Eudaimonia and pleasure</a:t>
            </a:r>
            <a:endParaRPr sz="1000">
              <a:latin typeface="Proxima Nova"/>
              <a:ea typeface="Proxima Nova"/>
              <a:cs typeface="Proxima Nova"/>
              <a:sym typeface="Proxima Nova"/>
            </a:endParaRPr>
          </a:p>
        </p:txBody>
      </p:sp>
      <p:sp>
        <p:nvSpPr>
          <p:cNvPr id="228" name="Google Shape;228;p23"/>
          <p:cNvSpPr txBox="1"/>
          <p:nvPr/>
        </p:nvSpPr>
        <p:spPr>
          <a:xfrm>
            <a:off x="4254875" y="465025"/>
            <a:ext cx="4766400" cy="1405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latin typeface="Proxima Nova"/>
                <a:ea typeface="Proxima Nova"/>
                <a:cs typeface="Proxima Nova"/>
                <a:sym typeface="Proxima Nova"/>
              </a:rPr>
              <a:t>Function</a:t>
            </a:r>
            <a:endParaRPr sz="1100" b="1">
              <a:latin typeface="Proxima Nova"/>
              <a:ea typeface="Proxima Nova"/>
              <a:cs typeface="Proxima Nova"/>
              <a:sym typeface="Proxima Nova"/>
            </a:endParaRPr>
          </a:p>
          <a:p>
            <a:pPr marL="457200" lvl="0" indent="-292100" algn="l" rtl="0">
              <a:spcBef>
                <a:spcPts val="0"/>
              </a:spcBef>
              <a:spcAft>
                <a:spcPts val="0"/>
              </a:spcAft>
              <a:buSzPts val="1000"/>
              <a:buFont typeface="Proxima Nova"/>
              <a:buChar char="❏"/>
            </a:pPr>
            <a:r>
              <a:rPr lang="en-GB" sz="1000">
                <a:latin typeface="Proxima Nova"/>
                <a:ea typeface="Proxima Nova"/>
                <a:cs typeface="Proxima Nova"/>
                <a:sym typeface="Proxima Nova"/>
              </a:rPr>
              <a:t>The argument</a:t>
            </a: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457200" lvl="0" indent="-292100" algn="l" rtl="0">
              <a:spcBef>
                <a:spcPts val="0"/>
              </a:spcBef>
              <a:spcAft>
                <a:spcPts val="0"/>
              </a:spcAft>
              <a:buSzPts val="1000"/>
              <a:buFont typeface="Proxima Nova"/>
              <a:buChar char="❏"/>
            </a:pPr>
            <a:r>
              <a:rPr lang="en-GB" sz="1000">
                <a:latin typeface="Proxima Nova"/>
                <a:ea typeface="Proxima Nova"/>
                <a:cs typeface="Proxima Nova"/>
                <a:sym typeface="Proxima Nova"/>
              </a:rPr>
              <a:t>The relationship between virtues and functions</a:t>
            </a:r>
            <a:endParaRPr sz="1000">
              <a:latin typeface="Proxima Nova"/>
              <a:ea typeface="Proxima Nova"/>
              <a:cs typeface="Proxima Nova"/>
              <a:sym typeface="Proxima Nova"/>
            </a:endParaRPr>
          </a:p>
        </p:txBody>
      </p:sp>
      <p:sp>
        <p:nvSpPr>
          <p:cNvPr id="229" name="Google Shape;229;p23"/>
          <p:cNvSpPr txBox="1"/>
          <p:nvPr/>
        </p:nvSpPr>
        <p:spPr>
          <a:xfrm>
            <a:off x="4254875" y="2001750"/>
            <a:ext cx="4766400" cy="1487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latin typeface="Proxima Nova"/>
                <a:ea typeface="Proxima Nova"/>
                <a:cs typeface="Proxima Nova"/>
                <a:sym typeface="Proxima Nova"/>
              </a:rPr>
              <a:t>Virtues and vices</a:t>
            </a:r>
            <a:endParaRPr sz="1100" b="1">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p:txBody>
      </p:sp>
      <p:sp>
        <p:nvSpPr>
          <p:cNvPr id="230" name="Google Shape;230;p23"/>
          <p:cNvSpPr/>
          <p:nvPr/>
        </p:nvSpPr>
        <p:spPr>
          <a:xfrm>
            <a:off x="3940750" y="1438825"/>
            <a:ext cx="676800" cy="317100"/>
          </a:xfrm>
          <a:prstGeom prst="rightArrow">
            <a:avLst>
              <a:gd name="adj1" fmla="val 50000"/>
              <a:gd name="adj2" fmla="val 50000"/>
            </a:avLst>
          </a:prstGeom>
          <a:solidFill>
            <a:srgbClr val="666666"/>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3"/>
          <p:cNvSpPr/>
          <p:nvPr/>
        </p:nvSpPr>
        <p:spPr>
          <a:xfrm rot="5400000">
            <a:off x="8408400" y="2050500"/>
            <a:ext cx="676800" cy="317100"/>
          </a:xfrm>
          <a:prstGeom prst="rightArrow">
            <a:avLst>
              <a:gd name="adj1" fmla="val 50000"/>
              <a:gd name="adj2" fmla="val 50000"/>
            </a:avLst>
          </a:prstGeom>
          <a:solidFill>
            <a:srgbClr val="666666"/>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3"/>
          <p:cNvSpPr/>
          <p:nvPr/>
        </p:nvSpPr>
        <p:spPr>
          <a:xfrm rot="10800000">
            <a:off x="3725675" y="4068988"/>
            <a:ext cx="676800" cy="317100"/>
          </a:xfrm>
          <a:prstGeom prst="rightArrow">
            <a:avLst>
              <a:gd name="adj1" fmla="val 50000"/>
              <a:gd name="adj2" fmla="val 50000"/>
            </a:avLst>
          </a:prstGeom>
          <a:solidFill>
            <a:srgbClr val="666666"/>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3"/>
          <p:cNvSpPr/>
          <p:nvPr/>
        </p:nvSpPr>
        <p:spPr>
          <a:xfrm rot="5400000">
            <a:off x="34100" y="4476088"/>
            <a:ext cx="676800" cy="317100"/>
          </a:xfrm>
          <a:prstGeom prst="rightArrow">
            <a:avLst>
              <a:gd name="adj1" fmla="val 50000"/>
              <a:gd name="adj2" fmla="val 50000"/>
            </a:avLst>
          </a:prstGeom>
          <a:solidFill>
            <a:srgbClr val="666666"/>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3"/>
          <p:cNvSpPr/>
          <p:nvPr/>
        </p:nvSpPr>
        <p:spPr>
          <a:xfrm>
            <a:off x="7078550" y="117650"/>
            <a:ext cx="1721100" cy="648300"/>
          </a:xfrm>
          <a:prstGeom prst="wedgeRoundRectCallout">
            <a:avLst>
              <a:gd name="adj1" fmla="val 53934"/>
              <a:gd name="adj2" fmla="val -10466"/>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000" i="1">
                <a:latin typeface="Proxima Nova"/>
                <a:ea typeface="Proxima Nova"/>
                <a:cs typeface="Proxima Nova"/>
                <a:sym typeface="Proxima Nova"/>
              </a:rPr>
              <a:t>“Virtue, then, is a state of character concerned with choice, lying in a mean.”</a:t>
            </a:r>
            <a:endParaRPr sz="1000" i="1">
              <a:latin typeface="Proxima Nova"/>
              <a:ea typeface="Proxima Nova"/>
              <a:cs typeface="Proxima Nova"/>
              <a:sym typeface="Proxima Nova"/>
            </a:endParaRPr>
          </a:p>
          <a:p>
            <a:pPr marL="0" lvl="0" indent="0" algn="r" rtl="0">
              <a:spcBef>
                <a:spcPts val="0"/>
              </a:spcBef>
              <a:spcAft>
                <a:spcPts val="0"/>
              </a:spcAft>
              <a:buNone/>
            </a:pPr>
            <a:r>
              <a:rPr lang="en-GB" sz="1000">
                <a:latin typeface="Proxima Nova"/>
                <a:ea typeface="Proxima Nova"/>
                <a:cs typeface="Proxima Nova"/>
                <a:sym typeface="Proxima Nova"/>
              </a:rPr>
              <a:t>Aristotle</a:t>
            </a:r>
            <a:endParaRPr sz="1000">
              <a:latin typeface="Proxima Nova"/>
              <a:ea typeface="Proxima Nova"/>
              <a:cs typeface="Proxima Nova"/>
              <a:sym typeface="Proxima Nova"/>
            </a:endParaRPr>
          </a:p>
        </p:txBody>
      </p:sp>
      <p:sp>
        <p:nvSpPr>
          <p:cNvPr id="235" name="Google Shape;235;p23"/>
          <p:cNvSpPr/>
          <p:nvPr/>
        </p:nvSpPr>
        <p:spPr>
          <a:xfrm rot="5400000">
            <a:off x="8408400" y="3298725"/>
            <a:ext cx="676800" cy="317100"/>
          </a:xfrm>
          <a:prstGeom prst="rightArrow">
            <a:avLst>
              <a:gd name="adj1" fmla="val 50000"/>
              <a:gd name="adj2" fmla="val 50000"/>
            </a:avLst>
          </a:prstGeom>
          <a:solidFill>
            <a:srgbClr val="666666"/>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12</a:t>
            </a:fld>
            <a:endParaRPr/>
          </a:p>
        </p:txBody>
      </p:sp>
      <p:sp>
        <p:nvSpPr>
          <p:cNvPr id="241" name="Google Shape;241;p24"/>
          <p:cNvSpPr/>
          <p:nvPr/>
        </p:nvSpPr>
        <p:spPr>
          <a:xfrm>
            <a:off x="72850" y="117650"/>
            <a:ext cx="3885915" cy="317164"/>
          </a:xfrm>
          <a:prstGeom prst="rect">
            <a:avLst/>
          </a:prstGeom>
        </p:spPr>
        <p:txBody>
          <a:bodyPr>
            <a:prstTxWarp prst="textPlain">
              <a:avLst/>
            </a:prstTxWarp>
          </a:bodyPr>
          <a:lstStyle/>
          <a:p>
            <a:pPr lvl="0" algn="ctr"/>
            <a:r>
              <a:rPr b="0" i="0">
                <a:ln w="9525" cap="flat" cmpd="sng">
                  <a:solidFill>
                    <a:srgbClr val="434343"/>
                  </a:solidFill>
                  <a:prstDash val="solid"/>
                  <a:round/>
                  <a:headEnd type="none" w="sm" len="sm"/>
                  <a:tailEnd type="none" w="sm" len="sm"/>
                </a:ln>
                <a:solidFill>
                  <a:srgbClr val="B7B7B7"/>
                </a:solidFill>
                <a:latin typeface="Arial"/>
              </a:rPr>
              <a:t>Moral Philosophy: Meta-ethics</a:t>
            </a:r>
          </a:p>
        </p:txBody>
      </p:sp>
      <p:sp>
        <p:nvSpPr>
          <p:cNvPr id="242" name="Google Shape;242;p24"/>
          <p:cNvSpPr/>
          <p:nvPr/>
        </p:nvSpPr>
        <p:spPr>
          <a:xfrm>
            <a:off x="1179988" y="434825"/>
            <a:ext cx="1688100" cy="1251000"/>
          </a:xfrm>
          <a:prstGeom prst="triangle">
            <a:avLst>
              <a:gd name="adj" fmla="val 50000"/>
            </a:avLst>
          </a:prstGeom>
          <a:solidFill>
            <a:srgbClr val="434343"/>
          </a:solidFill>
          <a:ln w="9525" cap="flat" cmpd="sng">
            <a:solidFill>
              <a:srgbClr val="434343"/>
            </a:solidFill>
            <a:prstDash val="solid"/>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GB" sz="1100" b="1">
                <a:solidFill>
                  <a:srgbClr val="FFFFFF"/>
                </a:solidFill>
                <a:latin typeface="Proxima Nova"/>
                <a:ea typeface="Proxima Nova"/>
                <a:cs typeface="Proxima Nova"/>
                <a:sym typeface="Proxima Nova"/>
              </a:rPr>
              <a:t>The</a:t>
            </a:r>
            <a:endParaRPr sz="1100" b="1">
              <a:solidFill>
                <a:srgbClr val="FFFFFF"/>
              </a:solidFill>
              <a:latin typeface="Proxima Nova"/>
              <a:ea typeface="Proxima Nova"/>
              <a:cs typeface="Proxima Nova"/>
              <a:sym typeface="Proxima Nova"/>
            </a:endParaRPr>
          </a:p>
          <a:p>
            <a:pPr marL="0" lvl="0" indent="0" algn="ctr" rtl="0">
              <a:spcBef>
                <a:spcPts val="0"/>
              </a:spcBef>
              <a:spcAft>
                <a:spcPts val="0"/>
              </a:spcAft>
              <a:buNone/>
            </a:pPr>
            <a:r>
              <a:rPr lang="en-GB" sz="1100" b="1">
                <a:solidFill>
                  <a:srgbClr val="FFFFFF"/>
                </a:solidFill>
                <a:latin typeface="Proxima Nova"/>
                <a:ea typeface="Proxima Nova"/>
                <a:cs typeface="Proxima Nova"/>
                <a:sym typeface="Proxima Nova"/>
              </a:rPr>
              <a:t>Origin of moral principles</a:t>
            </a:r>
            <a:endParaRPr sz="1100" b="1">
              <a:solidFill>
                <a:srgbClr val="FFFFFF"/>
              </a:solidFill>
              <a:latin typeface="Proxima Nova"/>
              <a:ea typeface="Proxima Nova"/>
              <a:cs typeface="Proxima Nova"/>
              <a:sym typeface="Proxima Nova"/>
            </a:endParaRPr>
          </a:p>
        </p:txBody>
      </p:sp>
      <p:sp>
        <p:nvSpPr>
          <p:cNvPr id="243" name="Google Shape;243;p24"/>
          <p:cNvSpPr txBox="1"/>
          <p:nvPr/>
        </p:nvSpPr>
        <p:spPr>
          <a:xfrm rot="-3332835">
            <a:off x="747351" y="781922"/>
            <a:ext cx="1412697" cy="31720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00" b="1">
                <a:latin typeface="Proxima Nova"/>
                <a:ea typeface="Proxima Nova"/>
                <a:cs typeface="Proxima Nova"/>
                <a:sym typeface="Proxima Nova"/>
              </a:rPr>
              <a:t>Reason</a:t>
            </a:r>
            <a:endParaRPr sz="1100" b="1">
              <a:latin typeface="Proxima Nova"/>
              <a:ea typeface="Proxima Nova"/>
              <a:cs typeface="Proxima Nova"/>
              <a:sym typeface="Proxima Nova"/>
            </a:endParaRPr>
          </a:p>
        </p:txBody>
      </p:sp>
      <p:sp>
        <p:nvSpPr>
          <p:cNvPr id="244" name="Google Shape;244;p24"/>
          <p:cNvSpPr txBox="1"/>
          <p:nvPr/>
        </p:nvSpPr>
        <p:spPr>
          <a:xfrm rot="3409536">
            <a:off x="1831275" y="823663"/>
            <a:ext cx="1479196" cy="31727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00" b="1">
                <a:latin typeface="Proxima Nova"/>
                <a:ea typeface="Proxima Nova"/>
                <a:cs typeface="Proxima Nova"/>
                <a:sym typeface="Proxima Nova"/>
              </a:rPr>
              <a:t>Emotions</a:t>
            </a:r>
            <a:endParaRPr sz="1100" b="1">
              <a:latin typeface="Proxima Nova"/>
              <a:ea typeface="Proxima Nova"/>
              <a:cs typeface="Proxima Nova"/>
              <a:sym typeface="Proxima Nova"/>
            </a:endParaRPr>
          </a:p>
        </p:txBody>
      </p:sp>
      <p:sp>
        <p:nvSpPr>
          <p:cNvPr id="245" name="Google Shape;245;p24"/>
          <p:cNvSpPr txBox="1"/>
          <p:nvPr/>
        </p:nvSpPr>
        <p:spPr>
          <a:xfrm rot="1222">
            <a:off x="1179999" y="1612975"/>
            <a:ext cx="1688100" cy="31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00" b="1">
                <a:latin typeface="Proxima Nova"/>
                <a:ea typeface="Proxima Nova"/>
                <a:cs typeface="Proxima Nova"/>
                <a:sym typeface="Proxima Nova"/>
              </a:rPr>
              <a:t>Society</a:t>
            </a:r>
            <a:endParaRPr sz="1100" b="1">
              <a:latin typeface="Proxima Nova"/>
              <a:ea typeface="Proxima Nova"/>
              <a:cs typeface="Proxima Nova"/>
              <a:sym typeface="Proxima Nova"/>
            </a:endParaRPr>
          </a:p>
        </p:txBody>
      </p:sp>
      <p:graphicFrame>
        <p:nvGraphicFramePr>
          <p:cNvPr id="246" name="Google Shape;246;p24"/>
          <p:cNvGraphicFramePr/>
          <p:nvPr/>
        </p:nvGraphicFramePr>
        <p:xfrm>
          <a:off x="4232850" y="268375"/>
          <a:ext cx="4788300" cy="1892500"/>
        </p:xfrm>
        <a:graphic>
          <a:graphicData uri="http://schemas.openxmlformats.org/drawingml/2006/table">
            <a:tbl>
              <a:tblPr>
                <a:noFill/>
                <a:tableStyleId>{7E12B2C3-BC1A-4337-93E4-47F60628E3AB}</a:tableStyleId>
              </a:tblPr>
              <a:tblGrid>
                <a:gridCol w="2394150">
                  <a:extLst>
                    <a:ext uri="{9D8B030D-6E8A-4147-A177-3AD203B41FA5}">
                      <a16:colId xmlns:a16="http://schemas.microsoft.com/office/drawing/2014/main" val="20000"/>
                    </a:ext>
                  </a:extLst>
                </a:gridCol>
                <a:gridCol w="2394150">
                  <a:extLst>
                    <a:ext uri="{9D8B030D-6E8A-4147-A177-3AD203B41FA5}">
                      <a16:colId xmlns:a16="http://schemas.microsoft.com/office/drawing/2014/main" val="20001"/>
                    </a:ext>
                  </a:extLst>
                </a:gridCol>
              </a:tblGrid>
              <a:tr h="946250">
                <a:tc>
                  <a:txBody>
                    <a:bodyPr/>
                    <a:lstStyle/>
                    <a:p>
                      <a:pPr marL="0" lvl="0" indent="0" algn="l" rtl="0">
                        <a:spcBef>
                          <a:spcPts val="0"/>
                        </a:spcBef>
                        <a:spcAft>
                          <a:spcPts val="0"/>
                        </a:spcAft>
                        <a:buNone/>
                      </a:pPr>
                      <a:r>
                        <a:rPr lang="en-GB" sz="1000">
                          <a:latin typeface="Proxima Nova"/>
                          <a:ea typeface="Proxima Nova"/>
                          <a:cs typeface="Proxima Nova"/>
                          <a:sym typeface="Proxima Nova"/>
                        </a:rPr>
                        <a:t>Cognitivism is...</a:t>
                      </a:r>
                      <a:endParaRPr sz="1000">
                        <a:latin typeface="Proxima Nova"/>
                        <a:ea typeface="Proxima Nova"/>
                        <a:cs typeface="Proxima Nova"/>
                        <a:sym typeface="Proxima Nova"/>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l" rtl="0">
                        <a:spcBef>
                          <a:spcPts val="0"/>
                        </a:spcBef>
                        <a:spcAft>
                          <a:spcPts val="0"/>
                        </a:spcAft>
                        <a:buNone/>
                      </a:pPr>
                      <a:r>
                        <a:rPr lang="en-GB" sz="1000">
                          <a:latin typeface="Proxima Nova"/>
                          <a:ea typeface="Proxima Nova"/>
                          <a:cs typeface="Proxima Nova"/>
                          <a:sym typeface="Proxima Nova"/>
                        </a:rPr>
                        <a:t>Non-cognitivism is...</a:t>
                      </a:r>
                      <a:endParaRPr sz="1000">
                        <a:latin typeface="Proxima Nova"/>
                        <a:ea typeface="Proxima Nova"/>
                        <a:cs typeface="Proxima Nova"/>
                        <a:sym typeface="Proxima Nova"/>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extLst>
                  <a:ext uri="{0D108BD9-81ED-4DB2-BD59-A6C34878D82A}">
                    <a16:rowId xmlns:a16="http://schemas.microsoft.com/office/drawing/2014/main" val="10000"/>
                  </a:ext>
                </a:extLst>
              </a:tr>
              <a:tr h="946250">
                <a:tc>
                  <a:txBody>
                    <a:bodyPr/>
                    <a:lstStyle/>
                    <a:p>
                      <a:pPr marL="0" lvl="0" indent="0" algn="l" rtl="0">
                        <a:spcBef>
                          <a:spcPts val="0"/>
                        </a:spcBef>
                        <a:spcAft>
                          <a:spcPts val="0"/>
                        </a:spcAft>
                        <a:buNone/>
                      </a:pPr>
                      <a:r>
                        <a:rPr lang="en-GB" sz="1000">
                          <a:latin typeface="Proxima Nova"/>
                          <a:ea typeface="Proxima Nova"/>
                          <a:cs typeface="Proxima Nova"/>
                          <a:sym typeface="Proxima Nova"/>
                        </a:rPr>
                        <a:t>Realism is...</a:t>
                      </a:r>
                      <a:endParaRPr sz="1000">
                        <a:latin typeface="Proxima Nova"/>
                        <a:ea typeface="Proxima Nova"/>
                        <a:cs typeface="Proxima Nova"/>
                        <a:sym typeface="Proxima Nova"/>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l" rtl="0">
                        <a:spcBef>
                          <a:spcPts val="0"/>
                        </a:spcBef>
                        <a:spcAft>
                          <a:spcPts val="0"/>
                        </a:spcAft>
                        <a:buNone/>
                      </a:pPr>
                      <a:r>
                        <a:rPr lang="en-GB" sz="1000">
                          <a:latin typeface="Proxima Nova"/>
                          <a:ea typeface="Proxima Nova"/>
                          <a:cs typeface="Proxima Nova"/>
                          <a:sym typeface="Proxima Nova"/>
                        </a:rPr>
                        <a:t>Anti-realism is...</a:t>
                      </a:r>
                      <a:endParaRPr sz="1000">
                        <a:latin typeface="Proxima Nova"/>
                        <a:ea typeface="Proxima Nova"/>
                        <a:cs typeface="Proxima Nova"/>
                        <a:sym typeface="Proxima Nova"/>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47" name="Google Shape;247;p24"/>
          <p:cNvSpPr/>
          <p:nvPr/>
        </p:nvSpPr>
        <p:spPr>
          <a:xfrm>
            <a:off x="4232850" y="0"/>
            <a:ext cx="4040700" cy="296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100" b="1">
                <a:solidFill>
                  <a:schemeClr val="dk1"/>
                </a:solidFill>
                <a:latin typeface="Proxima Nova"/>
                <a:ea typeface="Proxima Nova"/>
                <a:cs typeface="Proxima Nova"/>
                <a:sym typeface="Proxima Nova"/>
              </a:rPr>
              <a:t>Key concepts of meta-ethics</a:t>
            </a:r>
            <a:endParaRPr sz="1100" b="1">
              <a:solidFill>
                <a:schemeClr val="dk1"/>
              </a:solidFill>
              <a:latin typeface="Proxima Nova"/>
              <a:ea typeface="Proxima Nova"/>
              <a:cs typeface="Proxima Nova"/>
              <a:sym typeface="Proxima Nova"/>
            </a:endParaRPr>
          </a:p>
        </p:txBody>
      </p:sp>
      <p:sp>
        <p:nvSpPr>
          <p:cNvPr id="248" name="Google Shape;248;p24"/>
          <p:cNvSpPr/>
          <p:nvPr/>
        </p:nvSpPr>
        <p:spPr>
          <a:xfrm>
            <a:off x="136050" y="5204825"/>
            <a:ext cx="4371000" cy="1537500"/>
          </a:xfrm>
          <a:prstGeom prst="cube">
            <a:avLst>
              <a:gd name="adj" fmla="val 588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100" b="1">
                <a:solidFill>
                  <a:schemeClr val="dk1"/>
                </a:solidFill>
                <a:latin typeface="Proxima Nova"/>
                <a:ea typeface="Proxima Nova"/>
                <a:cs typeface="Proxima Nova"/>
                <a:sym typeface="Proxima Nova"/>
              </a:rPr>
              <a:t>Problems with moral realism</a:t>
            </a:r>
            <a:endParaRPr/>
          </a:p>
        </p:txBody>
      </p:sp>
      <p:sp>
        <p:nvSpPr>
          <p:cNvPr id="249" name="Google Shape;249;p24"/>
          <p:cNvSpPr/>
          <p:nvPr/>
        </p:nvSpPr>
        <p:spPr>
          <a:xfrm>
            <a:off x="4650150" y="5204825"/>
            <a:ext cx="4371000" cy="1537500"/>
          </a:xfrm>
          <a:prstGeom prst="cube">
            <a:avLst>
              <a:gd name="adj" fmla="val 588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100" b="1">
                <a:solidFill>
                  <a:schemeClr val="dk1"/>
                </a:solidFill>
                <a:latin typeface="Proxima Nova"/>
                <a:ea typeface="Proxima Nova"/>
                <a:cs typeface="Proxima Nova"/>
                <a:sym typeface="Proxima Nova"/>
              </a:rPr>
              <a:t>Problems with moral anti-realism</a:t>
            </a:r>
            <a:endParaRPr/>
          </a:p>
        </p:txBody>
      </p:sp>
      <p:sp>
        <p:nvSpPr>
          <p:cNvPr id="250" name="Google Shape;250;p24"/>
          <p:cNvSpPr txBox="1"/>
          <p:nvPr/>
        </p:nvSpPr>
        <p:spPr>
          <a:xfrm>
            <a:off x="136150" y="2304788"/>
            <a:ext cx="4371000" cy="2613900"/>
          </a:xfrm>
          <a:prstGeom prst="rect">
            <a:avLst/>
          </a:prstGeom>
          <a:noFill/>
          <a:ln w="9525"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solidFill>
                  <a:schemeClr val="dk1"/>
                </a:solidFill>
                <a:latin typeface="Proxima Nova"/>
                <a:ea typeface="Proxima Nova"/>
                <a:cs typeface="Proxima Nova"/>
                <a:sym typeface="Proxima Nova"/>
              </a:rPr>
              <a:t>Moral realism</a:t>
            </a:r>
            <a:endParaRPr sz="1100" b="1">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Utilitarianism and moral naturalism</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GB" sz="1000">
                <a:solidFill>
                  <a:schemeClr val="dk1"/>
                </a:solidFill>
                <a:latin typeface="Proxima Nova"/>
                <a:ea typeface="Proxima Nova"/>
                <a:cs typeface="Proxima Nova"/>
                <a:sym typeface="Proxima Nova"/>
              </a:rPr>
              <a:t>Moral non-naturalism &amp; Moore’s intuitionism</a:t>
            </a:r>
            <a:endParaRPr sz="1000">
              <a:solidFill>
                <a:schemeClr val="dk1"/>
              </a:solidFill>
              <a:latin typeface="Proxima Nova"/>
              <a:ea typeface="Proxima Nova"/>
              <a:cs typeface="Proxima Nova"/>
              <a:sym typeface="Proxima Nova"/>
            </a:endParaRPr>
          </a:p>
        </p:txBody>
      </p:sp>
      <p:sp>
        <p:nvSpPr>
          <p:cNvPr id="251" name="Google Shape;251;p24"/>
          <p:cNvSpPr txBox="1"/>
          <p:nvPr/>
        </p:nvSpPr>
        <p:spPr>
          <a:xfrm>
            <a:off x="4650150" y="2304900"/>
            <a:ext cx="4371000" cy="2613900"/>
          </a:xfrm>
          <a:prstGeom prst="rect">
            <a:avLst/>
          </a:prstGeom>
          <a:noFill/>
          <a:ln w="9525"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solidFill>
                  <a:schemeClr val="dk1"/>
                </a:solidFill>
                <a:latin typeface="Proxima Nova"/>
                <a:ea typeface="Proxima Nova"/>
                <a:cs typeface="Proxima Nova"/>
                <a:sym typeface="Proxima Nova"/>
              </a:rPr>
              <a:t>Moral anti-realism</a:t>
            </a:r>
            <a:endParaRPr sz="1100" b="1">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J.L. Mackie’s error theory</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Ayer’s emotivism</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100" b="1">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100" b="1">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100" b="1">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100" b="1">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GB" sz="1000">
                <a:solidFill>
                  <a:schemeClr val="dk1"/>
                </a:solidFill>
                <a:latin typeface="Proxima Nova"/>
                <a:ea typeface="Proxima Nova"/>
                <a:cs typeface="Proxima Nova"/>
                <a:sym typeface="Proxima Nova"/>
              </a:rPr>
              <a:t>Hare’s prescriptivism</a:t>
            </a:r>
            <a:endParaRPr sz="1000">
              <a:solidFill>
                <a:schemeClr val="dk1"/>
              </a:solidFill>
              <a:latin typeface="Proxima Nova"/>
              <a:ea typeface="Proxima Nova"/>
              <a:cs typeface="Proxima Nova"/>
              <a:sym typeface="Proxima Nova"/>
            </a:endParaRPr>
          </a:p>
        </p:txBody>
      </p:sp>
      <p:sp>
        <p:nvSpPr>
          <p:cNvPr id="252" name="Google Shape;252;p24"/>
          <p:cNvSpPr/>
          <p:nvPr/>
        </p:nvSpPr>
        <p:spPr>
          <a:xfrm rot="5400000">
            <a:off x="4949325" y="4895000"/>
            <a:ext cx="269700" cy="317100"/>
          </a:xfrm>
          <a:prstGeom prst="rightArrow">
            <a:avLst>
              <a:gd name="adj1" fmla="val 50000"/>
              <a:gd name="adj2" fmla="val 50000"/>
            </a:avLst>
          </a:prstGeom>
          <a:solidFill>
            <a:srgbClr val="666666"/>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4"/>
          <p:cNvSpPr/>
          <p:nvPr/>
        </p:nvSpPr>
        <p:spPr>
          <a:xfrm rot="5400000">
            <a:off x="323750" y="4903213"/>
            <a:ext cx="269700" cy="317100"/>
          </a:xfrm>
          <a:prstGeom prst="rightArrow">
            <a:avLst>
              <a:gd name="adj1" fmla="val 50000"/>
              <a:gd name="adj2" fmla="val 50000"/>
            </a:avLst>
          </a:prstGeom>
          <a:solidFill>
            <a:srgbClr val="666666"/>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4" name="Google Shape;254;p24"/>
          <p:cNvPicPr preferRelativeResize="0"/>
          <p:nvPr/>
        </p:nvPicPr>
        <p:blipFill rotWithShape="1">
          <a:blip r:embed="rId3">
            <a:alphaModFix/>
          </a:blip>
          <a:srcRect b="10313"/>
          <a:stretch/>
        </p:blipFill>
        <p:spPr>
          <a:xfrm>
            <a:off x="8383875" y="3389548"/>
            <a:ext cx="548700" cy="586591"/>
          </a:xfrm>
          <a:prstGeom prst="rect">
            <a:avLst/>
          </a:prstGeom>
          <a:noFill/>
          <a:ln>
            <a:noFill/>
          </a:ln>
        </p:spPr>
      </p:pic>
      <p:pic>
        <p:nvPicPr>
          <p:cNvPr id="255" name="Google Shape;255;p24"/>
          <p:cNvPicPr preferRelativeResize="0"/>
          <p:nvPr/>
        </p:nvPicPr>
        <p:blipFill rotWithShape="1">
          <a:blip r:embed="rId4">
            <a:alphaModFix/>
          </a:blip>
          <a:srcRect t="8760" b="49179"/>
          <a:stretch/>
        </p:blipFill>
        <p:spPr>
          <a:xfrm>
            <a:off x="3296800" y="6230353"/>
            <a:ext cx="1074900" cy="499245"/>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5"/>
          <p:cNvSpPr/>
          <p:nvPr/>
        </p:nvSpPr>
        <p:spPr>
          <a:xfrm>
            <a:off x="4469250" y="197775"/>
            <a:ext cx="4551900" cy="6435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b="1">
                <a:latin typeface="Proxima Nova"/>
                <a:ea typeface="Proxima Nova"/>
                <a:cs typeface="Proxima Nova"/>
                <a:sym typeface="Proxima Nova"/>
              </a:rPr>
              <a:t>Exam technique focus:</a:t>
            </a:r>
            <a:endParaRPr b="1">
              <a:latin typeface="Proxima Nova"/>
              <a:ea typeface="Proxima Nova"/>
              <a:cs typeface="Proxima Nova"/>
              <a:sym typeface="Proxima Nova"/>
            </a:endParaRPr>
          </a:p>
          <a:p>
            <a:pPr marL="0" lvl="0" indent="0" algn="ctr" rtl="0">
              <a:spcBef>
                <a:spcPts val="0"/>
              </a:spcBef>
              <a:spcAft>
                <a:spcPts val="0"/>
              </a:spcAft>
              <a:buNone/>
            </a:pPr>
            <a:r>
              <a:rPr lang="en-GB" b="1">
                <a:latin typeface="Proxima Nova"/>
                <a:ea typeface="Proxima Nova"/>
                <a:cs typeface="Proxima Nova"/>
                <a:sym typeface="Proxima Nova"/>
              </a:rPr>
              <a:t>5 mark questions</a:t>
            </a:r>
            <a:endParaRPr b="1">
              <a:latin typeface="Proxima Nova"/>
              <a:ea typeface="Proxima Nova"/>
              <a:cs typeface="Proxima Nova"/>
              <a:sym typeface="Proxima Nova"/>
            </a:endParaRPr>
          </a:p>
          <a:p>
            <a:pPr marL="0" lvl="0" indent="0" algn="l" rtl="0">
              <a:spcBef>
                <a:spcPts val="0"/>
              </a:spcBef>
              <a:spcAft>
                <a:spcPts val="0"/>
              </a:spcAft>
              <a:buNone/>
            </a:pPr>
            <a:endParaRPr b="1">
              <a:latin typeface="Proxima Nova"/>
              <a:ea typeface="Proxima Nova"/>
              <a:cs typeface="Proxima Nova"/>
              <a:sym typeface="Proxima Nova"/>
            </a:endParaRPr>
          </a:p>
          <a:p>
            <a:pPr marL="0" lvl="0" indent="0" algn="l" rtl="0">
              <a:spcBef>
                <a:spcPts val="0"/>
              </a:spcBef>
              <a:spcAft>
                <a:spcPts val="0"/>
              </a:spcAft>
              <a:buNone/>
            </a:pPr>
            <a:r>
              <a:rPr lang="en-GB" sz="1100">
                <a:latin typeface="Proxima Nova"/>
                <a:ea typeface="Proxima Nova"/>
                <a:cs typeface="Proxima Nova"/>
                <a:sym typeface="Proxima Nova"/>
              </a:rPr>
              <a:t>5 mark questions ask you to go a little further than just a definition, you need to give a full explanation of a philosophical issue, showing that you have a detailed understanding of the complexity involved. The question may have one of these focuses:</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AutoNum type="arabicParenR"/>
            </a:pPr>
            <a:r>
              <a:rPr lang="en-GB" sz="1100" u="sng">
                <a:latin typeface="Proxima Nova"/>
                <a:ea typeface="Proxima Nova"/>
                <a:cs typeface="Proxima Nova"/>
                <a:sym typeface="Proxima Nova"/>
              </a:rPr>
              <a:t>Explain a particular argument</a:t>
            </a:r>
            <a:r>
              <a:rPr lang="en-GB" sz="1100">
                <a:latin typeface="Proxima Nova"/>
                <a:ea typeface="Proxima Nova"/>
                <a:cs typeface="Proxima Nova"/>
                <a:sym typeface="Proxima Nova"/>
              </a:rPr>
              <a:t> - you should show awareness of the way the argument is structured, showing the distinction between the premises and conclusion.</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AutoNum type="arabicParenR"/>
            </a:pPr>
            <a:r>
              <a:rPr lang="en-GB" sz="1100" u="sng">
                <a:latin typeface="Proxima Nova"/>
                <a:ea typeface="Proxima Nova"/>
                <a:cs typeface="Proxima Nova"/>
                <a:sym typeface="Proxima Nova"/>
              </a:rPr>
              <a:t>Make distinctions between particular concepts</a:t>
            </a:r>
            <a:r>
              <a:rPr lang="en-GB" sz="1100">
                <a:latin typeface="Proxima Nova"/>
                <a:ea typeface="Proxima Nova"/>
                <a:cs typeface="Proxima Nova"/>
                <a:sym typeface="Proxima Nova"/>
              </a:rPr>
              <a:t> - you should be clear about the logical differences between ideas.</a:t>
            </a:r>
            <a:endParaRPr sz="1100">
              <a:latin typeface="Proxima Nova"/>
              <a:ea typeface="Proxima Nova"/>
              <a:cs typeface="Proxima Nova"/>
              <a:sym typeface="Proxima Nova"/>
            </a:endParaRPr>
          </a:p>
          <a:p>
            <a:pPr marL="0" lvl="0" indent="0" algn="l" rtl="0">
              <a:spcBef>
                <a:spcPts val="0"/>
              </a:spcBef>
              <a:spcAft>
                <a:spcPts val="0"/>
              </a:spcAft>
              <a:buNone/>
            </a:pPr>
            <a:r>
              <a:rPr lang="en-GB" sz="1100">
                <a:latin typeface="Proxima Nova"/>
                <a:ea typeface="Proxima Nova"/>
                <a:cs typeface="Proxima Nova"/>
                <a:sym typeface="Proxima Nova"/>
              </a:rPr>
              <a:t>You may include examples drawn from texts in your answers, but you do not need to include quotes.</a:t>
            </a: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r>
              <a:rPr lang="en-GB" sz="1100">
                <a:latin typeface="Proxima Nova"/>
                <a:ea typeface="Proxima Nova"/>
                <a:cs typeface="Proxima Nova"/>
                <a:sym typeface="Proxima Nova"/>
              </a:rPr>
              <a:t>To get higher marks on this answer, AQA say:</a:t>
            </a: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r>
              <a:rPr lang="en-GB" sz="1100">
                <a:latin typeface="Proxima Nova"/>
                <a:ea typeface="Proxima Nova"/>
                <a:cs typeface="Proxima Nova"/>
                <a:sym typeface="Proxima Nova"/>
              </a:rPr>
              <a:t>Here’s a sample</a:t>
            </a:r>
            <a:endParaRPr sz="1100">
              <a:latin typeface="Proxima Nova"/>
              <a:ea typeface="Proxima Nova"/>
              <a:cs typeface="Proxima Nova"/>
              <a:sym typeface="Proxima Nova"/>
            </a:endParaRPr>
          </a:p>
          <a:p>
            <a:pPr marL="0" lvl="0" indent="0" algn="l" rtl="0">
              <a:spcBef>
                <a:spcPts val="0"/>
              </a:spcBef>
              <a:spcAft>
                <a:spcPts val="0"/>
              </a:spcAft>
              <a:buNone/>
            </a:pPr>
            <a:r>
              <a:rPr lang="en-GB" sz="1100">
                <a:latin typeface="Proxima Nova"/>
                <a:ea typeface="Proxima Nova"/>
                <a:cs typeface="Proxima Nova"/>
                <a:sym typeface="Proxima Nova"/>
              </a:rPr>
              <a:t>answer to the</a:t>
            </a:r>
            <a:endParaRPr sz="1100">
              <a:latin typeface="Proxima Nova"/>
              <a:ea typeface="Proxima Nova"/>
              <a:cs typeface="Proxima Nova"/>
              <a:sym typeface="Proxima Nova"/>
            </a:endParaRPr>
          </a:p>
          <a:p>
            <a:pPr marL="0" lvl="0" indent="0" algn="l" rtl="0">
              <a:spcBef>
                <a:spcPts val="0"/>
              </a:spcBef>
              <a:spcAft>
                <a:spcPts val="0"/>
              </a:spcAft>
              <a:buNone/>
            </a:pPr>
            <a:r>
              <a:rPr lang="en-GB" sz="1100">
                <a:latin typeface="Proxima Nova"/>
                <a:ea typeface="Proxima Nova"/>
                <a:cs typeface="Proxima Nova"/>
                <a:sym typeface="Proxima Nova"/>
              </a:rPr>
              <a:t>question</a:t>
            </a:r>
            <a:endParaRPr sz="1100">
              <a:latin typeface="Proxima Nova"/>
              <a:ea typeface="Proxima Nova"/>
              <a:cs typeface="Proxima Nova"/>
              <a:sym typeface="Proxima Nova"/>
            </a:endParaRPr>
          </a:p>
          <a:p>
            <a:pPr marL="0" lvl="0" indent="0" algn="l" rtl="0">
              <a:spcBef>
                <a:spcPts val="0"/>
              </a:spcBef>
              <a:spcAft>
                <a:spcPts val="0"/>
              </a:spcAft>
              <a:buNone/>
            </a:pPr>
            <a:r>
              <a:rPr lang="en-GB" sz="1100">
                <a:latin typeface="Proxima Nova"/>
                <a:ea typeface="Proxima Nova"/>
                <a:cs typeface="Proxima Nova"/>
                <a:sym typeface="Proxima Nova"/>
              </a:rPr>
              <a:t>‘Outline what is</a:t>
            </a:r>
            <a:endParaRPr sz="1100">
              <a:latin typeface="Proxima Nova"/>
              <a:ea typeface="Proxima Nova"/>
              <a:cs typeface="Proxima Nova"/>
              <a:sym typeface="Proxima Nova"/>
            </a:endParaRPr>
          </a:p>
          <a:p>
            <a:pPr marL="0" lvl="0" indent="0" algn="l" rtl="0">
              <a:spcBef>
                <a:spcPts val="0"/>
              </a:spcBef>
              <a:spcAft>
                <a:spcPts val="0"/>
              </a:spcAft>
              <a:buNone/>
            </a:pPr>
            <a:r>
              <a:rPr lang="en-GB" sz="1100">
                <a:latin typeface="Proxima Nova"/>
                <a:ea typeface="Proxima Nova"/>
                <a:cs typeface="Proxima Nova"/>
                <a:sym typeface="Proxima Nova"/>
              </a:rPr>
              <a:t>meant by </a:t>
            </a:r>
            <a:endParaRPr sz="1100">
              <a:latin typeface="Proxima Nova"/>
              <a:ea typeface="Proxima Nova"/>
              <a:cs typeface="Proxima Nova"/>
              <a:sym typeface="Proxima Nova"/>
            </a:endParaRPr>
          </a:p>
          <a:p>
            <a:pPr marL="0" lvl="0" indent="0" algn="l" rtl="0">
              <a:spcBef>
                <a:spcPts val="0"/>
              </a:spcBef>
              <a:spcAft>
                <a:spcPts val="0"/>
              </a:spcAft>
              <a:buNone/>
            </a:pPr>
            <a:r>
              <a:rPr lang="en-GB" sz="1100">
                <a:latin typeface="Proxima Nova"/>
                <a:ea typeface="Proxima Nova"/>
                <a:cs typeface="Proxima Nova"/>
                <a:sym typeface="Proxima Nova"/>
              </a:rPr>
              <a:t>extension as</a:t>
            </a:r>
            <a:endParaRPr sz="1100">
              <a:latin typeface="Proxima Nova"/>
              <a:ea typeface="Proxima Nova"/>
              <a:cs typeface="Proxima Nova"/>
              <a:sym typeface="Proxima Nova"/>
            </a:endParaRPr>
          </a:p>
          <a:p>
            <a:pPr marL="0" lvl="0" indent="0" algn="l" rtl="0">
              <a:spcBef>
                <a:spcPts val="0"/>
              </a:spcBef>
              <a:spcAft>
                <a:spcPts val="0"/>
              </a:spcAft>
              <a:buNone/>
            </a:pPr>
            <a:r>
              <a:rPr lang="en-GB" sz="1100">
                <a:latin typeface="Proxima Nova"/>
                <a:ea typeface="Proxima Nova"/>
                <a:cs typeface="Proxima Nova"/>
                <a:sym typeface="Proxima Nova"/>
              </a:rPr>
              <a:t>a primary quality.’</a:t>
            </a: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p:txBody>
      </p:sp>
      <p:sp>
        <p:nvSpPr>
          <p:cNvPr id="261" name="Google Shape;261;p25"/>
          <p:cNvSpPr/>
          <p:nvPr/>
        </p:nvSpPr>
        <p:spPr>
          <a:xfrm>
            <a:off x="72850" y="197775"/>
            <a:ext cx="4340012" cy="317176"/>
          </a:xfrm>
          <a:prstGeom prst="rect">
            <a:avLst/>
          </a:prstGeom>
        </p:spPr>
        <p:txBody>
          <a:bodyPr>
            <a:prstTxWarp prst="textPlain">
              <a:avLst/>
            </a:prstTxWarp>
          </a:bodyPr>
          <a:lstStyle/>
          <a:p>
            <a:pPr lvl="0" algn="ctr"/>
            <a:r>
              <a:rPr b="0" i="0">
                <a:ln w="9525" cap="flat" cmpd="sng">
                  <a:solidFill>
                    <a:srgbClr val="434343"/>
                  </a:solidFill>
                  <a:prstDash val="solid"/>
                  <a:round/>
                  <a:headEnd type="none" w="sm" len="sm"/>
                  <a:tailEnd type="none" w="sm" len="sm"/>
                </a:ln>
                <a:solidFill>
                  <a:srgbClr val="B7B7B7"/>
                </a:solidFill>
                <a:latin typeface="Arial"/>
              </a:rPr>
              <a:t>Moral Philosophy: Practice questions</a:t>
            </a:r>
          </a:p>
        </p:txBody>
      </p:sp>
      <p:sp>
        <p:nvSpPr>
          <p:cNvPr id="262" name="Google Shape;262;p2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13</a:t>
            </a:fld>
            <a:endParaRPr/>
          </a:p>
        </p:txBody>
      </p:sp>
      <p:sp>
        <p:nvSpPr>
          <p:cNvPr id="263" name="Google Shape;263;p25"/>
          <p:cNvSpPr txBox="1"/>
          <p:nvPr/>
        </p:nvSpPr>
        <p:spPr>
          <a:xfrm>
            <a:off x="91175" y="665600"/>
            <a:ext cx="4162800" cy="596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u="sng">
                <a:latin typeface="Proxima Nova"/>
                <a:ea typeface="Proxima Nova"/>
                <a:cs typeface="Proxima Nova"/>
                <a:sym typeface="Proxima Nova"/>
              </a:rPr>
              <a:t>3 marks</a:t>
            </a:r>
            <a:endParaRPr sz="1100" u="sng">
              <a:latin typeface="Proxima Nova"/>
              <a:ea typeface="Proxima Nova"/>
              <a:cs typeface="Proxima Nova"/>
              <a:sym typeface="Proxima Nova"/>
            </a:endParaRPr>
          </a:p>
          <a:p>
            <a:pPr marL="457200" lvl="0" indent="-298450" algn="l" rtl="0">
              <a:spcBef>
                <a:spcPts val="0"/>
              </a:spcBef>
              <a:spcAft>
                <a:spcPts val="0"/>
              </a:spcAft>
              <a:buSzPts val="1100"/>
              <a:buFont typeface="Proxima Nova"/>
              <a:buAutoNum type="arabicPeriod"/>
            </a:pPr>
            <a:r>
              <a:rPr lang="en-GB" sz="1100">
                <a:latin typeface="Proxima Nova"/>
                <a:ea typeface="Proxima Nova"/>
                <a:cs typeface="Proxima Nova"/>
                <a:sym typeface="Proxima Nova"/>
              </a:rPr>
              <a:t>Briefly explain the theory of preference utilitarianism.</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AutoNum type="arabicPeriod"/>
            </a:pPr>
            <a:r>
              <a:rPr lang="en-GB" sz="1100">
                <a:latin typeface="Proxima Nova"/>
                <a:ea typeface="Proxima Nova"/>
                <a:cs typeface="Proxima Nova"/>
                <a:sym typeface="Proxima Nova"/>
              </a:rPr>
              <a:t>What is prescriptivism?</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AutoNum type="arabicPeriod"/>
            </a:pPr>
            <a:r>
              <a:rPr lang="en-GB" sz="1100">
                <a:latin typeface="Proxima Nova"/>
                <a:ea typeface="Proxima Nova"/>
                <a:cs typeface="Proxima Nova"/>
                <a:sym typeface="Proxima Nova"/>
              </a:rPr>
              <a:t>What is the naturalistic fallacy?</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AutoNum type="arabicPeriod"/>
            </a:pPr>
            <a:r>
              <a:rPr lang="en-GB" sz="1100">
                <a:latin typeface="Proxima Nova"/>
                <a:ea typeface="Proxima Nova"/>
                <a:cs typeface="Proxima Nova"/>
                <a:sym typeface="Proxima Nova"/>
              </a:rPr>
              <a:t>Briefly explain what is meant by the Golden Rule.</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AutoNum type="arabicPeriod"/>
            </a:pPr>
            <a:r>
              <a:rPr lang="en-GB" sz="1100">
                <a:latin typeface="Proxima Nova"/>
                <a:ea typeface="Proxima Nova"/>
                <a:cs typeface="Proxima Nova"/>
                <a:sym typeface="Proxima Nova"/>
              </a:rPr>
              <a:t>What is hedonism?</a:t>
            </a: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r>
              <a:rPr lang="en-GB" sz="1100" u="sng">
                <a:latin typeface="Proxima Nova"/>
                <a:ea typeface="Proxima Nova"/>
                <a:cs typeface="Proxima Nova"/>
                <a:sym typeface="Proxima Nova"/>
              </a:rPr>
              <a:t>5 marks</a:t>
            </a:r>
            <a:endParaRPr sz="1100" u="sng">
              <a:latin typeface="Proxima Nova"/>
              <a:ea typeface="Proxima Nova"/>
              <a:cs typeface="Proxima Nova"/>
              <a:sym typeface="Proxima Nova"/>
            </a:endParaRPr>
          </a:p>
          <a:p>
            <a:pPr marL="457200" lvl="0" indent="-298450" algn="l" rtl="0">
              <a:spcBef>
                <a:spcPts val="0"/>
              </a:spcBef>
              <a:spcAft>
                <a:spcPts val="0"/>
              </a:spcAft>
              <a:buSzPts val="1100"/>
              <a:buFont typeface="Proxima Nova"/>
              <a:buAutoNum type="arabicPeriod"/>
            </a:pPr>
            <a:r>
              <a:rPr lang="en-GB" sz="1100">
                <a:latin typeface="Proxima Nova"/>
                <a:ea typeface="Proxima Nova"/>
                <a:cs typeface="Proxima Nova"/>
                <a:sym typeface="Proxima Nova"/>
              </a:rPr>
              <a:t>Outline the difference between virtues and vices.</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AutoNum type="arabicPeriod"/>
            </a:pPr>
            <a:r>
              <a:rPr lang="en-GB" sz="1100">
                <a:latin typeface="Proxima Nova"/>
                <a:ea typeface="Proxima Nova"/>
                <a:cs typeface="Proxima Nova"/>
                <a:sym typeface="Proxima Nova"/>
              </a:rPr>
              <a:t>Explain one issue with Bentham’s utility calculus.</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AutoNum type="arabicPeriod"/>
            </a:pPr>
            <a:r>
              <a:rPr lang="en-GB" sz="1100">
                <a:latin typeface="Proxima Nova"/>
                <a:ea typeface="Proxima Nova"/>
                <a:cs typeface="Proxima Nova"/>
                <a:sym typeface="Proxima Nova"/>
              </a:rPr>
              <a:t>Explain J.S. Mlil’s proof of utilitarianism.</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AutoNum type="arabicPeriod"/>
            </a:pPr>
            <a:r>
              <a:rPr lang="en-GB" sz="1100">
                <a:latin typeface="Proxima Nova"/>
                <a:ea typeface="Proxima Nova"/>
                <a:cs typeface="Proxima Nova"/>
                <a:sym typeface="Proxima Nova"/>
              </a:rPr>
              <a:t>Outline the two-tier version of utilitarianism.</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AutoNum type="arabicPeriod"/>
            </a:pPr>
            <a:r>
              <a:rPr lang="en-GB" sz="1100">
                <a:latin typeface="Proxima Nova"/>
                <a:ea typeface="Proxima Nova"/>
                <a:cs typeface="Proxima Nova"/>
                <a:sym typeface="Proxima Nova"/>
              </a:rPr>
              <a:t>Explain what is meant by universal moral laws.</a:t>
            </a: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r>
              <a:rPr lang="en-GB" sz="1100" u="sng">
                <a:latin typeface="Proxima Nova"/>
                <a:ea typeface="Proxima Nova"/>
                <a:cs typeface="Proxima Nova"/>
                <a:sym typeface="Proxima Nova"/>
              </a:rPr>
              <a:t>12 marks</a:t>
            </a:r>
            <a:endParaRPr sz="1100" u="sng">
              <a:latin typeface="Proxima Nova"/>
              <a:ea typeface="Proxima Nova"/>
              <a:cs typeface="Proxima Nova"/>
              <a:sym typeface="Proxima Nova"/>
            </a:endParaRPr>
          </a:p>
          <a:p>
            <a:pPr marL="457200" lvl="0" indent="-298450" algn="l" rtl="0">
              <a:spcBef>
                <a:spcPts val="0"/>
              </a:spcBef>
              <a:spcAft>
                <a:spcPts val="0"/>
              </a:spcAft>
              <a:buSzPts val="1100"/>
              <a:buFont typeface="Proxima Nova"/>
              <a:buAutoNum type="arabicPeriod"/>
            </a:pPr>
            <a:r>
              <a:rPr lang="en-GB" sz="1100">
                <a:latin typeface="Proxima Nova"/>
                <a:ea typeface="Proxima Nova"/>
                <a:cs typeface="Proxima Nova"/>
                <a:sym typeface="Proxima Nova"/>
              </a:rPr>
              <a:t>Explain how Kant’s deontology might be applied to stealing.</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AutoNum type="arabicPeriod"/>
            </a:pPr>
            <a:r>
              <a:rPr lang="en-GB" sz="1100">
                <a:latin typeface="Proxima Nova"/>
                <a:ea typeface="Proxima Nova"/>
                <a:cs typeface="Proxima Nova"/>
                <a:sym typeface="Proxima Nova"/>
              </a:rPr>
              <a:t>Compare and contrast the universal law and the humanity formulations of Kant’s categorical imperative.</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AutoNum type="arabicPeriod"/>
            </a:pPr>
            <a:r>
              <a:rPr lang="en-GB" sz="1100">
                <a:latin typeface="Proxima Nova"/>
                <a:ea typeface="Proxima Nova"/>
                <a:cs typeface="Proxima Nova"/>
                <a:sym typeface="Proxima Nova"/>
              </a:rPr>
              <a:t>Explain how a Virtue ethicist might morally judge simulated killing.</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AutoNum type="arabicPeriod"/>
            </a:pPr>
            <a:r>
              <a:rPr lang="en-GB" sz="1100">
                <a:latin typeface="Proxima Nova"/>
                <a:ea typeface="Proxima Nova"/>
                <a:cs typeface="Proxima Nova"/>
                <a:sym typeface="Proxima Nova"/>
              </a:rPr>
              <a:t>Outline and explain the different formulations of the categorical imperative.</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AutoNum type="arabicPeriod"/>
            </a:pPr>
            <a:r>
              <a:rPr lang="en-GB" sz="1100">
                <a:latin typeface="Proxima Nova"/>
                <a:ea typeface="Proxima Nova"/>
                <a:cs typeface="Proxima Nova"/>
                <a:sym typeface="Proxima Nova"/>
              </a:rPr>
              <a:t>Explain how the categorical imperative may raise issues of clashing or competing duties.</a:t>
            </a: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r>
              <a:rPr lang="en-GB" sz="1100" u="sng">
                <a:latin typeface="Proxima Nova"/>
                <a:ea typeface="Proxima Nova"/>
                <a:cs typeface="Proxima Nova"/>
                <a:sym typeface="Proxima Nova"/>
              </a:rPr>
              <a:t>25 marks</a:t>
            </a:r>
            <a:endParaRPr sz="1100" u="sng">
              <a:latin typeface="Proxima Nova"/>
              <a:ea typeface="Proxima Nova"/>
              <a:cs typeface="Proxima Nova"/>
              <a:sym typeface="Proxima Nova"/>
            </a:endParaRPr>
          </a:p>
          <a:p>
            <a:pPr marL="457200" lvl="0" indent="-298450" algn="l" rtl="0">
              <a:spcBef>
                <a:spcPts val="0"/>
              </a:spcBef>
              <a:spcAft>
                <a:spcPts val="0"/>
              </a:spcAft>
              <a:buSzPts val="1100"/>
              <a:buFont typeface="Proxima Nova"/>
              <a:buAutoNum type="arabicPeriod"/>
            </a:pPr>
            <a:r>
              <a:rPr lang="en-GB" sz="1100">
                <a:latin typeface="Proxima Nova"/>
                <a:ea typeface="Proxima Nova"/>
                <a:cs typeface="Proxima Nova"/>
                <a:sym typeface="Proxima Nova"/>
              </a:rPr>
              <a:t>Is it possible to derive an ‘ought’ from an ‘is’?</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AutoNum type="arabicPeriod"/>
            </a:pPr>
            <a:r>
              <a:rPr lang="en-GB" sz="1100">
                <a:latin typeface="Proxima Nova"/>
                <a:ea typeface="Proxima Nova"/>
                <a:cs typeface="Proxima Nova"/>
                <a:sym typeface="Proxima Nova"/>
              </a:rPr>
              <a:t>Should we always do what could become a universal law?</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AutoNum type="arabicPeriod"/>
            </a:pPr>
            <a:r>
              <a:rPr lang="en-GB" sz="1100">
                <a:latin typeface="Proxima Nova"/>
                <a:ea typeface="Proxima Nova"/>
                <a:cs typeface="Proxima Nova"/>
                <a:sym typeface="Proxima Nova"/>
              </a:rPr>
              <a:t>Is Virtue Ethics effective as a theory of moral value? </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AutoNum type="arabicPeriod"/>
            </a:pPr>
            <a:r>
              <a:rPr lang="en-GB" sz="1100">
                <a:latin typeface="Proxima Nova"/>
                <a:ea typeface="Proxima Nova"/>
                <a:cs typeface="Proxima Nova"/>
                <a:sym typeface="Proxima Nova"/>
              </a:rPr>
              <a:t>Evaluate the Aristotelian position on simulated killing.</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AutoNum type="arabicPeriod"/>
            </a:pPr>
            <a:r>
              <a:rPr lang="en-GB" sz="1100">
                <a:latin typeface="Proxima Nova"/>
                <a:ea typeface="Proxima Nova"/>
                <a:cs typeface="Proxima Nova"/>
                <a:sym typeface="Proxima Nova"/>
              </a:rPr>
              <a:t>Moral language should be understood in non-natural terms. Discuss.</a:t>
            </a: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p:txBody>
      </p:sp>
      <p:graphicFrame>
        <p:nvGraphicFramePr>
          <p:cNvPr id="264" name="Google Shape;264;p25"/>
          <p:cNvGraphicFramePr/>
          <p:nvPr/>
        </p:nvGraphicFramePr>
        <p:xfrm>
          <a:off x="4596425" y="3240375"/>
          <a:ext cx="4297550" cy="1330960"/>
        </p:xfrm>
        <a:graphic>
          <a:graphicData uri="http://schemas.openxmlformats.org/drawingml/2006/table">
            <a:tbl>
              <a:tblPr>
                <a:noFill/>
                <a:tableStyleId>{930154CA-40E0-4A68-9E46-FB8CCF257681}</a:tableStyleId>
              </a:tblPr>
              <a:tblGrid>
                <a:gridCol w="558675">
                  <a:extLst>
                    <a:ext uri="{9D8B030D-6E8A-4147-A177-3AD203B41FA5}">
                      <a16:colId xmlns:a16="http://schemas.microsoft.com/office/drawing/2014/main" val="20000"/>
                    </a:ext>
                  </a:extLst>
                </a:gridCol>
                <a:gridCol w="3738875">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en-GB" sz="800"/>
                        <a:t>Marks</a:t>
                      </a:r>
                      <a:endParaRPr sz="800"/>
                    </a:p>
                  </a:txBody>
                  <a:tcPr marL="63500" marR="63500" marT="63500" marB="63500">
                    <a:solidFill>
                      <a:srgbClr val="CCCCCC"/>
                    </a:solidFill>
                  </a:tcPr>
                </a:tc>
                <a:tc>
                  <a:txBody>
                    <a:bodyPr/>
                    <a:lstStyle/>
                    <a:p>
                      <a:pPr marL="0" lvl="0" indent="0" algn="l" rtl="0">
                        <a:spcBef>
                          <a:spcPts val="0"/>
                        </a:spcBef>
                        <a:spcAft>
                          <a:spcPts val="0"/>
                        </a:spcAft>
                        <a:buNone/>
                      </a:pPr>
                      <a:r>
                        <a:rPr lang="en-GB" sz="800"/>
                        <a:t>Level of response mark scheme</a:t>
                      </a:r>
                      <a:endParaRPr sz="800"/>
                    </a:p>
                  </a:txBody>
                  <a:tcPr marL="63500" marR="63500" marT="63500" marB="63500">
                    <a:solidFill>
                      <a:srgbClr val="CCCCCC"/>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GB" sz="800"/>
                        <a:t>5</a:t>
                      </a:r>
                      <a:endParaRPr sz="800"/>
                    </a:p>
                  </a:txBody>
                  <a:tcPr marL="63500" marR="63500" marT="63500" marB="63500"/>
                </a:tc>
                <a:tc>
                  <a:txBody>
                    <a:bodyPr/>
                    <a:lstStyle/>
                    <a:p>
                      <a:pPr marL="0" lvl="0" indent="0" algn="l" rtl="0">
                        <a:lnSpc>
                          <a:spcPct val="115000"/>
                        </a:lnSpc>
                        <a:spcBef>
                          <a:spcPts val="0"/>
                        </a:spcBef>
                        <a:spcAft>
                          <a:spcPts val="0"/>
                        </a:spcAft>
                        <a:buNone/>
                      </a:pPr>
                      <a:r>
                        <a:rPr lang="en-GB" sz="800"/>
                        <a:t>A full, clear and precise explanation. The student makes logical links between precisely identified points, with no redundancy.</a:t>
                      </a:r>
                      <a:endParaRPr sz="800"/>
                    </a:p>
                  </a:txBody>
                  <a:tcPr marL="63500" marR="63500" marT="63500" marB="6350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GB" sz="800"/>
                        <a:t>4</a:t>
                      </a:r>
                      <a:endParaRPr sz="800"/>
                    </a:p>
                  </a:txBody>
                  <a:tcPr marL="63500" marR="63500" marT="63500" marB="63500"/>
                </a:tc>
                <a:tc>
                  <a:txBody>
                    <a:bodyPr/>
                    <a:lstStyle/>
                    <a:p>
                      <a:pPr marL="0" lvl="0" indent="0" algn="l" rtl="0">
                        <a:lnSpc>
                          <a:spcPct val="115000"/>
                        </a:lnSpc>
                        <a:spcBef>
                          <a:spcPts val="0"/>
                        </a:spcBef>
                        <a:spcAft>
                          <a:spcPts val="0"/>
                        </a:spcAft>
                        <a:buNone/>
                      </a:pPr>
                      <a:r>
                        <a:rPr lang="en-GB" sz="800"/>
                        <a:t>A clear explanation, with logical links, but some imprecision/redundancy.</a:t>
                      </a:r>
                      <a:endParaRPr sz="800"/>
                    </a:p>
                  </a:txBody>
                  <a:tcPr marL="63500" marR="63500" marT="63500" marB="6350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GB" sz="800"/>
                        <a:t>3</a:t>
                      </a:r>
                      <a:endParaRPr sz="800"/>
                    </a:p>
                  </a:txBody>
                  <a:tcPr marL="63500" marR="63500" marT="63500" marB="63500"/>
                </a:tc>
                <a:tc>
                  <a:txBody>
                    <a:bodyPr/>
                    <a:lstStyle/>
                    <a:p>
                      <a:pPr marL="0" lvl="0" indent="0" algn="l" rtl="0">
                        <a:lnSpc>
                          <a:spcPct val="115000"/>
                        </a:lnSpc>
                        <a:spcBef>
                          <a:spcPts val="0"/>
                        </a:spcBef>
                        <a:spcAft>
                          <a:spcPts val="0"/>
                        </a:spcAft>
                        <a:buNone/>
                      </a:pPr>
                      <a:r>
                        <a:rPr lang="en-GB" sz="800"/>
                        <a:t>The substantive content of the explanation is present and there is an attempt at logical linking. But the explanation is not full and/or precise. </a:t>
                      </a:r>
                      <a:endParaRPr sz="800"/>
                    </a:p>
                  </a:txBody>
                  <a:tcPr marL="63500" marR="63500" marT="63500" marB="63500"/>
                </a:tc>
                <a:extLst>
                  <a:ext uri="{0D108BD9-81ED-4DB2-BD59-A6C34878D82A}">
                    <a16:rowId xmlns:a16="http://schemas.microsoft.com/office/drawing/2014/main" val="10003"/>
                  </a:ext>
                </a:extLst>
              </a:tr>
            </a:tbl>
          </a:graphicData>
        </a:graphic>
      </p:graphicFrame>
      <p:pic>
        <p:nvPicPr>
          <p:cNvPr id="265" name="Google Shape;265;p25"/>
          <p:cNvPicPr preferRelativeResize="0"/>
          <p:nvPr/>
        </p:nvPicPr>
        <p:blipFill rotWithShape="1">
          <a:blip r:embed="rId3">
            <a:alphaModFix/>
          </a:blip>
          <a:srcRect l="25042" t="26986" r="26827" b="30447"/>
          <a:stretch/>
        </p:blipFill>
        <p:spPr>
          <a:xfrm>
            <a:off x="5773150" y="4778800"/>
            <a:ext cx="3120825" cy="1551625"/>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26"/>
          <p:cNvPicPr preferRelativeResize="0"/>
          <p:nvPr/>
        </p:nvPicPr>
        <p:blipFill rotWithShape="1">
          <a:blip r:embed="rId3">
            <a:alphaModFix/>
          </a:blip>
          <a:srcRect l="34933" t="28961" r="40514" b="8609"/>
          <a:stretch/>
        </p:blipFill>
        <p:spPr>
          <a:xfrm rot="-353780">
            <a:off x="782450" y="3965900"/>
            <a:ext cx="1750203" cy="2502051"/>
          </a:xfrm>
          <a:prstGeom prst="rect">
            <a:avLst/>
          </a:prstGeom>
          <a:noFill/>
          <a:ln>
            <a:noFill/>
          </a:ln>
          <a:effectLst>
            <a:outerShdw blurRad="57150" dist="19050" dir="5400000" algn="bl" rotWithShape="0">
              <a:srgbClr val="000000">
                <a:alpha val="50000"/>
              </a:srgbClr>
            </a:outerShdw>
          </a:effectLst>
        </p:spPr>
      </p:pic>
      <p:sp>
        <p:nvSpPr>
          <p:cNvPr id="271" name="Google Shape;271;p26"/>
          <p:cNvSpPr/>
          <p:nvPr/>
        </p:nvSpPr>
        <p:spPr>
          <a:xfrm>
            <a:off x="74125" y="402975"/>
            <a:ext cx="4000017" cy="321274"/>
          </a:xfrm>
          <a:prstGeom prst="rect">
            <a:avLst/>
          </a:prstGeom>
        </p:spPr>
        <p:txBody>
          <a:bodyPr>
            <a:prstTxWarp prst="textPlain">
              <a:avLst/>
            </a:prstTxWarp>
          </a:bodyPr>
          <a:lstStyle/>
          <a:p>
            <a:pPr lvl="0" algn="ctr"/>
            <a:r>
              <a:rPr b="0" i="0">
                <a:ln w="9525" cap="flat" cmpd="sng">
                  <a:solidFill>
                    <a:srgbClr val="434343"/>
                  </a:solidFill>
                  <a:prstDash val="solid"/>
                  <a:round/>
                  <a:headEnd type="none" w="sm" len="sm"/>
                  <a:tailEnd type="none" w="sm" len="sm"/>
                </a:ln>
                <a:solidFill>
                  <a:srgbClr val="B7B7B7"/>
                </a:solidFill>
                <a:latin typeface="Arial"/>
              </a:rPr>
              <a:t>Metaphysics of God: Key ideas</a:t>
            </a:r>
          </a:p>
        </p:txBody>
      </p:sp>
      <p:graphicFrame>
        <p:nvGraphicFramePr>
          <p:cNvPr id="272" name="Google Shape;272;p26"/>
          <p:cNvGraphicFramePr/>
          <p:nvPr/>
        </p:nvGraphicFramePr>
        <p:xfrm>
          <a:off x="3370700" y="839600"/>
          <a:ext cx="5522050" cy="5920250"/>
        </p:xfrm>
        <a:graphic>
          <a:graphicData uri="http://schemas.openxmlformats.org/drawingml/2006/table">
            <a:tbl>
              <a:tblPr>
                <a:noFill/>
                <a:tableStyleId>{7E12B2C3-BC1A-4337-93E4-47F60628E3AB}</a:tableStyleId>
              </a:tblPr>
              <a:tblGrid>
                <a:gridCol w="2761025">
                  <a:extLst>
                    <a:ext uri="{9D8B030D-6E8A-4147-A177-3AD203B41FA5}">
                      <a16:colId xmlns:a16="http://schemas.microsoft.com/office/drawing/2014/main" val="20000"/>
                    </a:ext>
                  </a:extLst>
                </a:gridCol>
                <a:gridCol w="2761025">
                  <a:extLst>
                    <a:ext uri="{9D8B030D-6E8A-4147-A177-3AD203B41FA5}">
                      <a16:colId xmlns:a16="http://schemas.microsoft.com/office/drawing/2014/main" val="20001"/>
                    </a:ext>
                  </a:extLst>
                </a:gridCol>
              </a:tblGrid>
              <a:tr h="2960125">
                <a:tc>
                  <a:txBody>
                    <a:bodyPr/>
                    <a:lstStyle/>
                    <a:p>
                      <a:pPr marL="0" lvl="0" indent="0" algn="l" rtl="0">
                        <a:spcBef>
                          <a:spcPts val="0"/>
                        </a:spcBef>
                        <a:spcAft>
                          <a:spcPts val="0"/>
                        </a:spcAft>
                        <a:buNone/>
                      </a:pPr>
                      <a:r>
                        <a:rPr lang="en-GB" sz="1100" b="1">
                          <a:latin typeface="Proxima Nova"/>
                          <a:ea typeface="Proxima Nova"/>
                          <a:cs typeface="Proxima Nova"/>
                          <a:sym typeface="Proxima Nova"/>
                        </a:rPr>
                        <a:t>Is the concept of God coherent?</a:t>
                      </a:r>
                      <a:endParaRPr sz="1100" b="1">
                        <a:latin typeface="Proxima Nova"/>
                        <a:ea typeface="Proxima Nova"/>
                        <a:cs typeface="Proxima Nova"/>
                        <a:sym typeface="Proxima Nova"/>
                      </a:endParaRPr>
                    </a:p>
                  </a:txBody>
                  <a:tcPr marL="91425" marR="91425" marT="91425" marB="91425"/>
                </a:tc>
                <a:tc>
                  <a:txBody>
                    <a:bodyPr/>
                    <a:lstStyle/>
                    <a:p>
                      <a:pPr marL="0" lvl="0" indent="0" algn="l" rtl="0">
                        <a:spcBef>
                          <a:spcPts val="0"/>
                        </a:spcBef>
                        <a:spcAft>
                          <a:spcPts val="0"/>
                        </a:spcAft>
                        <a:buNone/>
                      </a:pPr>
                      <a:r>
                        <a:rPr lang="en-GB" sz="1100" b="1">
                          <a:solidFill>
                            <a:schemeClr val="dk1"/>
                          </a:solidFill>
                          <a:latin typeface="Proxima Nova"/>
                          <a:ea typeface="Proxima Nova"/>
                          <a:cs typeface="Proxima Nova"/>
                          <a:sym typeface="Proxima Nova"/>
                        </a:rPr>
                        <a:t>Can design prove the existence of God?</a:t>
                      </a:r>
                      <a:endParaRPr/>
                    </a:p>
                  </a:txBody>
                  <a:tcPr marL="91425" marR="91425" marT="91425" marB="91425"/>
                </a:tc>
                <a:extLst>
                  <a:ext uri="{0D108BD9-81ED-4DB2-BD59-A6C34878D82A}">
                    <a16:rowId xmlns:a16="http://schemas.microsoft.com/office/drawing/2014/main" val="10000"/>
                  </a:ext>
                </a:extLst>
              </a:tr>
              <a:tr h="2960125">
                <a:tc>
                  <a:txBody>
                    <a:bodyPr/>
                    <a:lstStyle/>
                    <a:p>
                      <a:pPr marL="0" lvl="0" indent="0" algn="l" rtl="0">
                        <a:spcBef>
                          <a:spcPts val="0"/>
                        </a:spcBef>
                        <a:spcAft>
                          <a:spcPts val="0"/>
                        </a:spcAft>
                        <a:buNone/>
                      </a:pPr>
                      <a:r>
                        <a:rPr lang="en-GB" sz="1100" b="1">
                          <a:solidFill>
                            <a:schemeClr val="dk1"/>
                          </a:solidFill>
                          <a:latin typeface="Proxima Nova"/>
                          <a:ea typeface="Proxima Nova"/>
                          <a:cs typeface="Proxima Nova"/>
                          <a:sym typeface="Proxima Nova"/>
                        </a:rPr>
                        <a:t>Is God the ‘First Cause’?</a:t>
                      </a:r>
                      <a:endParaRPr/>
                    </a:p>
                  </a:txBody>
                  <a:tcPr marL="91425" marR="91425" marT="91425" marB="91425"/>
                </a:tc>
                <a:tc>
                  <a:txBody>
                    <a:bodyPr/>
                    <a:lstStyle/>
                    <a:p>
                      <a:pPr marL="0" lvl="0" indent="0" algn="l" rtl="0">
                        <a:spcBef>
                          <a:spcPts val="0"/>
                        </a:spcBef>
                        <a:spcAft>
                          <a:spcPts val="0"/>
                        </a:spcAft>
                        <a:buNone/>
                      </a:pPr>
                      <a:r>
                        <a:rPr lang="en-GB" sz="1100" b="1">
                          <a:latin typeface="Proxima Nova"/>
                          <a:ea typeface="Proxima Nova"/>
                          <a:cs typeface="Proxima Nova"/>
                          <a:sym typeface="Proxima Nova"/>
                        </a:rPr>
                        <a:t>Is religious language meaningful?</a:t>
                      </a:r>
                      <a:endParaRPr sz="1100" b="1">
                        <a:latin typeface="Proxima Nova"/>
                        <a:ea typeface="Proxima Nova"/>
                        <a:cs typeface="Proxima Nova"/>
                        <a:sym typeface="Proxima Nova"/>
                      </a:endParaRPr>
                    </a:p>
                  </a:txBody>
                  <a:tcPr marL="91425" marR="91425" marT="91425" marB="91425"/>
                </a:tc>
                <a:extLst>
                  <a:ext uri="{0D108BD9-81ED-4DB2-BD59-A6C34878D82A}">
                    <a16:rowId xmlns:a16="http://schemas.microsoft.com/office/drawing/2014/main" val="10001"/>
                  </a:ext>
                </a:extLst>
              </a:tr>
            </a:tbl>
          </a:graphicData>
        </a:graphic>
      </p:graphicFrame>
      <p:sp>
        <p:nvSpPr>
          <p:cNvPr id="273" name="Google Shape;273;p26"/>
          <p:cNvSpPr txBox="1"/>
          <p:nvPr/>
        </p:nvSpPr>
        <p:spPr>
          <a:xfrm>
            <a:off x="4175550" y="263875"/>
            <a:ext cx="4717200" cy="37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Proxima Nova"/>
                <a:ea typeface="Proxima Nova"/>
                <a:cs typeface="Proxima Nova"/>
                <a:sym typeface="Proxima Nova"/>
              </a:rPr>
              <a:t>It’s important that you have thought about philosophical issues before you go into the exam. Write your view on these key areas of philosophy of religion, giving persuasive reasons for your answer.</a:t>
            </a:r>
            <a:endParaRPr sz="1000">
              <a:latin typeface="Proxima Nova"/>
              <a:ea typeface="Proxima Nova"/>
              <a:cs typeface="Proxima Nova"/>
              <a:sym typeface="Proxima Nova"/>
            </a:endParaRPr>
          </a:p>
        </p:txBody>
      </p:sp>
      <p:sp>
        <p:nvSpPr>
          <p:cNvPr id="274" name="Google Shape;274;p26"/>
          <p:cNvSpPr txBox="1"/>
          <p:nvPr/>
        </p:nvSpPr>
        <p:spPr>
          <a:xfrm>
            <a:off x="208550" y="3142750"/>
            <a:ext cx="2898000" cy="602700"/>
          </a:xfrm>
          <a:prstGeom prst="rect">
            <a:avLst/>
          </a:prstGeom>
          <a:solidFill>
            <a:srgbClr val="EFEFE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Proxima Nova"/>
                <a:ea typeface="Proxima Nova"/>
                <a:cs typeface="Proxima Nova"/>
                <a:sym typeface="Proxima Nova"/>
              </a:rPr>
              <a:t>Don’t forget to check your knowledge of Metaphysics of God  against the revision checklist, this is based on the AQA specification:</a:t>
            </a:r>
            <a:endParaRPr sz="1000">
              <a:latin typeface="Proxima Nova"/>
              <a:ea typeface="Proxima Nova"/>
              <a:cs typeface="Proxima Nova"/>
              <a:sym typeface="Proxima Nova"/>
            </a:endParaRPr>
          </a:p>
        </p:txBody>
      </p:sp>
      <p:sp>
        <p:nvSpPr>
          <p:cNvPr id="275" name="Google Shape;275;p26"/>
          <p:cNvSpPr/>
          <p:nvPr/>
        </p:nvSpPr>
        <p:spPr>
          <a:xfrm rot="-1137635">
            <a:off x="264000" y="3709416"/>
            <a:ext cx="258527" cy="376265"/>
          </a:xfrm>
          <a:prstGeom prst="downArrow">
            <a:avLst>
              <a:gd name="adj1" fmla="val 50000"/>
              <a:gd name="adj2" fmla="val 50000"/>
            </a:avLst>
          </a:prstGeom>
          <a:solidFill>
            <a:srgbClr val="666666"/>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6"/>
          <p:cNvSpPr txBox="1"/>
          <p:nvPr/>
        </p:nvSpPr>
        <p:spPr>
          <a:xfrm>
            <a:off x="209825" y="839600"/>
            <a:ext cx="2898000" cy="21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Proxima Nova"/>
                <a:ea typeface="Proxima Nova"/>
                <a:cs typeface="Proxima Nova"/>
                <a:sym typeface="Proxima Nova"/>
              </a:rPr>
              <a:t>You can divide the Metaphysics of God topic down into 10 ‘chunks’ of knowledge. More detail is on the revision checklist.</a:t>
            </a:r>
            <a:endParaRPr sz="1000">
              <a:latin typeface="Proxima Nova"/>
              <a:ea typeface="Proxima Nova"/>
              <a:cs typeface="Proxima Nova"/>
              <a:sym typeface="Proxima Nova"/>
            </a:endParaRPr>
          </a:p>
          <a:p>
            <a:pPr marL="457200" lvl="0" indent="-292100" algn="l" rtl="0">
              <a:spcBef>
                <a:spcPts val="0"/>
              </a:spcBef>
              <a:spcAft>
                <a:spcPts val="0"/>
              </a:spcAft>
              <a:buSzPts val="1000"/>
              <a:buFont typeface="Proxima Nova"/>
              <a:buAutoNum type="arabicParenR"/>
            </a:pPr>
            <a:r>
              <a:rPr lang="en-GB" sz="1000">
                <a:latin typeface="Proxima Nova"/>
                <a:ea typeface="Proxima Nova"/>
                <a:cs typeface="Proxima Nova"/>
                <a:sym typeface="Proxima Nova"/>
              </a:rPr>
              <a:t>Concept of God</a:t>
            </a:r>
            <a:endParaRPr sz="1000">
              <a:latin typeface="Proxima Nova"/>
              <a:ea typeface="Proxima Nova"/>
              <a:cs typeface="Proxima Nova"/>
              <a:sym typeface="Proxima Nova"/>
            </a:endParaRPr>
          </a:p>
          <a:p>
            <a:pPr marL="457200" lvl="0" indent="-292100" algn="l" rtl="0">
              <a:spcBef>
                <a:spcPts val="0"/>
              </a:spcBef>
              <a:spcAft>
                <a:spcPts val="0"/>
              </a:spcAft>
              <a:buSzPts val="1000"/>
              <a:buFont typeface="Proxima Nova"/>
              <a:buAutoNum type="arabicParenR"/>
            </a:pPr>
            <a:r>
              <a:rPr lang="en-GB" sz="1000">
                <a:latin typeface="Proxima Nova"/>
                <a:ea typeface="Proxima Nova"/>
                <a:cs typeface="Proxima Nova"/>
                <a:sym typeface="Proxima Nova"/>
              </a:rPr>
              <a:t>Ontological</a:t>
            </a:r>
            <a:endParaRPr sz="1000">
              <a:latin typeface="Proxima Nova"/>
              <a:ea typeface="Proxima Nova"/>
              <a:cs typeface="Proxima Nova"/>
              <a:sym typeface="Proxima Nova"/>
            </a:endParaRPr>
          </a:p>
          <a:p>
            <a:pPr marL="457200" lvl="0" indent="-292100" algn="l" rtl="0">
              <a:spcBef>
                <a:spcPts val="0"/>
              </a:spcBef>
              <a:spcAft>
                <a:spcPts val="0"/>
              </a:spcAft>
              <a:buSzPts val="1000"/>
              <a:buFont typeface="Proxima Nova"/>
              <a:buAutoNum type="arabicParenR"/>
            </a:pPr>
            <a:r>
              <a:rPr lang="en-GB" sz="1000">
                <a:latin typeface="Proxima Nova"/>
                <a:ea typeface="Proxima Nova"/>
                <a:cs typeface="Proxima Nova"/>
                <a:sym typeface="Proxima Nova"/>
              </a:rPr>
              <a:t>Issues with the Ontological argument</a:t>
            </a:r>
            <a:endParaRPr sz="1000">
              <a:latin typeface="Proxima Nova"/>
              <a:ea typeface="Proxima Nova"/>
              <a:cs typeface="Proxima Nova"/>
              <a:sym typeface="Proxima Nova"/>
            </a:endParaRPr>
          </a:p>
          <a:p>
            <a:pPr marL="457200" lvl="0" indent="-292100" algn="l" rtl="0">
              <a:spcBef>
                <a:spcPts val="0"/>
              </a:spcBef>
              <a:spcAft>
                <a:spcPts val="0"/>
              </a:spcAft>
              <a:buSzPts val="1000"/>
              <a:buFont typeface="Proxima Nova"/>
              <a:buAutoNum type="arabicParenR"/>
            </a:pPr>
            <a:r>
              <a:rPr lang="en-GB" sz="1000">
                <a:latin typeface="Proxima Nova"/>
                <a:ea typeface="Proxima Nova"/>
                <a:cs typeface="Proxima Nova"/>
                <a:sym typeface="Proxima Nova"/>
              </a:rPr>
              <a:t>Design</a:t>
            </a:r>
            <a:endParaRPr sz="1000">
              <a:latin typeface="Proxima Nova"/>
              <a:ea typeface="Proxima Nova"/>
              <a:cs typeface="Proxima Nova"/>
              <a:sym typeface="Proxima Nova"/>
            </a:endParaRPr>
          </a:p>
          <a:p>
            <a:pPr marL="457200" lvl="0" indent="-292100" algn="l" rtl="0">
              <a:spcBef>
                <a:spcPts val="0"/>
              </a:spcBef>
              <a:spcAft>
                <a:spcPts val="0"/>
              </a:spcAft>
              <a:buSzPts val="1000"/>
              <a:buFont typeface="Proxima Nova"/>
              <a:buAutoNum type="arabicParenR"/>
            </a:pPr>
            <a:r>
              <a:rPr lang="en-GB" sz="1000">
                <a:latin typeface="Proxima Nova"/>
                <a:ea typeface="Proxima Nova"/>
                <a:cs typeface="Proxima Nova"/>
                <a:sym typeface="Proxima Nova"/>
              </a:rPr>
              <a:t>Issues with the Design argument</a:t>
            </a:r>
            <a:endParaRPr sz="1000">
              <a:latin typeface="Proxima Nova"/>
              <a:ea typeface="Proxima Nova"/>
              <a:cs typeface="Proxima Nova"/>
              <a:sym typeface="Proxima Nova"/>
            </a:endParaRPr>
          </a:p>
          <a:p>
            <a:pPr marL="457200" lvl="0" indent="-292100" algn="l" rtl="0">
              <a:spcBef>
                <a:spcPts val="0"/>
              </a:spcBef>
              <a:spcAft>
                <a:spcPts val="0"/>
              </a:spcAft>
              <a:buSzPts val="1000"/>
              <a:buFont typeface="Proxima Nova"/>
              <a:buAutoNum type="arabicParenR"/>
            </a:pPr>
            <a:r>
              <a:rPr lang="en-GB" sz="1000">
                <a:latin typeface="Proxima Nova"/>
                <a:ea typeface="Proxima Nova"/>
                <a:cs typeface="Proxima Nova"/>
                <a:sym typeface="Proxima Nova"/>
              </a:rPr>
              <a:t>Cosmological</a:t>
            </a:r>
            <a:endParaRPr sz="1000">
              <a:latin typeface="Proxima Nova"/>
              <a:ea typeface="Proxima Nova"/>
              <a:cs typeface="Proxima Nova"/>
              <a:sym typeface="Proxima Nova"/>
            </a:endParaRPr>
          </a:p>
          <a:p>
            <a:pPr marL="457200" lvl="0" indent="-292100" algn="l" rtl="0">
              <a:spcBef>
                <a:spcPts val="0"/>
              </a:spcBef>
              <a:spcAft>
                <a:spcPts val="0"/>
              </a:spcAft>
              <a:buSzPts val="1000"/>
              <a:buFont typeface="Proxima Nova"/>
              <a:buAutoNum type="arabicParenR"/>
            </a:pPr>
            <a:r>
              <a:rPr lang="en-GB" sz="1000">
                <a:latin typeface="Proxima Nova"/>
                <a:ea typeface="Proxima Nova"/>
                <a:cs typeface="Proxima Nova"/>
                <a:sym typeface="Proxima Nova"/>
              </a:rPr>
              <a:t>Issues with the Cosmological argument</a:t>
            </a:r>
            <a:endParaRPr sz="1000">
              <a:latin typeface="Proxima Nova"/>
              <a:ea typeface="Proxima Nova"/>
              <a:cs typeface="Proxima Nova"/>
              <a:sym typeface="Proxima Nova"/>
            </a:endParaRPr>
          </a:p>
          <a:p>
            <a:pPr marL="457200" lvl="0" indent="-292100" algn="l" rtl="0">
              <a:spcBef>
                <a:spcPts val="0"/>
              </a:spcBef>
              <a:spcAft>
                <a:spcPts val="0"/>
              </a:spcAft>
              <a:buSzPts val="1000"/>
              <a:buFont typeface="Proxima Nova"/>
              <a:buAutoNum type="arabicParenR"/>
            </a:pPr>
            <a:r>
              <a:rPr lang="en-GB" sz="1000">
                <a:latin typeface="Proxima Nova"/>
                <a:ea typeface="Proxima Nova"/>
                <a:cs typeface="Proxima Nova"/>
                <a:sym typeface="Proxima Nova"/>
              </a:rPr>
              <a:t>Problem of evil and issues</a:t>
            </a:r>
            <a:endParaRPr sz="1000">
              <a:latin typeface="Proxima Nova"/>
              <a:ea typeface="Proxima Nova"/>
              <a:cs typeface="Proxima Nova"/>
              <a:sym typeface="Proxima Nova"/>
            </a:endParaRPr>
          </a:p>
          <a:p>
            <a:pPr marL="457200" lvl="0" indent="-292100" algn="l" rtl="0">
              <a:spcBef>
                <a:spcPts val="0"/>
              </a:spcBef>
              <a:spcAft>
                <a:spcPts val="0"/>
              </a:spcAft>
              <a:buSzPts val="1000"/>
              <a:buFont typeface="Proxima Nova"/>
              <a:buAutoNum type="arabicParenR"/>
            </a:pPr>
            <a:r>
              <a:rPr lang="en-GB" sz="1000">
                <a:latin typeface="Proxima Nova"/>
                <a:ea typeface="Proxima Nova"/>
                <a:cs typeface="Proxima Nova"/>
                <a:sym typeface="Proxima Nova"/>
              </a:rPr>
              <a:t>Religious language</a:t>
            </a:r>
            <a:endParaRPr sz="1000">
              <a:latin typeface="Proxima Nova"/>
              <a:ea typeface="Proxima Nova"/>
              <a:cs typeface="Proxima Nova"/>
              <a:sym typeface="Proxima Nova"/>
            </a:endParaRPr>
          </a:p>
          <a:p>
            <a:pPr marL="457200" lvl="0" indent="-292100" algn="l" rtl="0">
              <a:spcBef>
                <a:spcPts val="0"/>
              </a:spcBef>
              <a:spcAft>
                <a:spcPts val="0"/>
              </a:spcAft>
              <a:buSzPts val="1000"/>
              <a:buFont typeface="Proxima Nova"/>
              <a:buAutoNum type="arabicParenR"/>
            </a:pPr>
            <a:r>
              <a:rPr lang="en-GB" sz="1000">
                <a:latin typeface="Proxima Nova"/>
                <a:ea typeface="Proxima Nova"/>
                <a:cs typeface="Proxima Nova"/>
                <a:sym typeface="Proxima Nova"/>
              </a:rPr>
              <a:t>University debate</a:t>
            </a:r>
            <a:endParaRPr sz="1000">
              <a:latin typeface="Proxima Nova"/>
              <a:ea typeface="Proxima Nova"/>
              <a:cs typeface="Proxima Nova"/>
              <a:sym typeface="Proxima Nova"/>
            </a:endParaRPr>
          </a:p>
        </p:txBody>
      </p:sp>
      <p:sp>
        <p:nvSpPr>
          <p:cNvPr id="277" name="Google Shape;277;p2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7"/>
          <p:cNvSpPr/>
          <p:nvPr/>
        </p:nvSpPr>
        <p:spPr>
          <a:xfrm>
            <a:off x="72850" y="117650"/>
            <a:ext cx="7861356" cy="321274"/>
          </a:xfrm>
          <a:prstGeom prst="rect">
            <a:avLst/>
          </a:prstGeom>
        </p:spPr>
        <p:txBody>
          <a:bodyPr>
            <a:prstTxWarp prst="textPlain">
              <a:avLst/>
            </a:prstTxWarp>
          </a:bodyPr>
          <a:lstStyle/>
          <a:p>
            <a:pPr lvl="0" algn="ctr"/>
            <a:r>
              <a:rPr b="0" i="0">
                <a:ln w="9525" cap="flat" cmpd="sng">
                  <a:solidFill>
                    <a:srgbClr val="434343"/>
                  </a:solidFill>
                  <a:prstDash val="solid"/>
                  <a:round/>
                  <a:headEnd type="none" w="sm" len="sm"/>
                  <a:tailEnd type="none" w="sm" len="sm"/>
                </a:ln>
                <a:solidFill>
                  <a:srgbClr val="B7B7B7"/>
                </a:solidFill>
                <a:latin typeface="Arial"/>
              </a:rPr>
              <a:t>Metaphysics of God: The concept of God and Problem of evil</a:t>
            </a:r>
          </a:p>
        </p:txBody>
      </p:sp>
      <p:graphicFrame>
        <p:nvGraphicFramePr>
          <p:cNvPr id="283" name="Google Shape;283;p27"/>
          <p:cNvGraphicFramePr/>
          <p:nvPr/>
        </p:nvGraphicFramePr>
        <p:xfrm>
          <a:off x="124200" y="658550"/>
          <a:ext cx="4896600" cy="6079800"/>
        </p:xfrm>
        <a:graphic>
          <a:graphicData uri="http://schemas.openxmlformats.org/drawingml/2006/table">
            <a:tbl>
              <a:tblPr>
                <a:noFill/>
                <a:tableStyleId>{7E12B2C3-BC1A-4337-93E4-47F60628E3AB}</a:tableStyleId>
              </a:tblPr>
              <a:tblGrid>
                <a:gridCol w="2448300">
                  <a:extLst>
                    <a:ext uri="{9D8B030D-6E8A-4147-A177-3AD203B41FA5}">
                      <a16:colId xmlns:a16="http://schemas.microsoft.com/office/drawing/2014/main" val="20000"/>
                    </a:ext>
                  </a:extLst>
                </a:gridCol>
                <a:gridCol w="2448300">
                  <a:extLst>
                    <a:ext uri="{9D8B030D-6E8A-4147-A177-3AD203B41FA5}">
                      <a16:colId xmlns:a16="http://schemas.microsoft.com/office/drawing/2014/main" val="20001"/>
                    </a:ext>
                  </a:extLst>
                </a:gridCol>
              </a:tblGrid>
              <a:tr h="1519950">
                <a:tc>
                  <a:txBody>
                    <a:bodyPr/>
                    <a:lstStyle/>
                    <a:p>
                      <a:pPr marL="0" lvl="0" indent="0" algn="l" rtl="0">
                        <a:spcBef>
                          <a:spcPts val="0"/>
                        </a:spcBef>
                        <a:spcAft>
                          <a:spcPts val="0"/>
                        </a:spcAft>
                        <a:buClr>
                          <a:schemeClr val="dk1"/>
                        </a:buClr>
                        <a:buSzPts val="1100"/>
                        <a:buFont typeface="Arial"/>
                        <a:buNone/>
                      </a:pPr>
                      <a:r>
                        <a:rPr lang="en-GB" sz="1000">
                          <a:solidFill>
                            <a:schemeClr val="dk1"/>
                          </a:solidFill>
                          <a:latin typeface="Proxima Nova"/>
                          <a:ea typeface="Proxima Nova"/>
                          <a:cs typeface="Proxima Nova"/>
                          <a:sym typeface="Proxima Nova"/>
                        </a:rPr>
                        <a:t>God as omniscient</a:t>
                      </a:r>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GB" sz="1000">
                          <a:solidFill>
                            <a:schemeClr val="dk1"/>
                          </a:solidFill>
                          <a:latin typeface="Proxima Nova"/>
                          <a:ea typeface="Proxima Nova"/>
                          <a:cs typeface="Proxima Nova"/>
                          <a:sym typeface="Proxima Nova"/>
                        </a:rPr>
                        <a:t>The compatibility of omniscience and free human beings</a:t>
                      </a:r>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extLst>
                  <a:ext uri="{0D108BD9-81ED-4DB2-BD59-A6C34878D82A}">
                    <a16:rowId xmlns:a16="http://schemas.microsoft.com/office/drawing/2014/main" val="10000"/>
                  </a:ext>
                </a:extLst>
              </a:tr>
              <a:tr h="1519950">
                <a:tc>
                  <a:txBody>
                    <a:bodyPr/>
                    <a:lstStyle/>
                    <a:p>
                      <a:pPr marL="0" lvl="0" indent="0" algn="l" rtl="0">
                        <a:spcBef>
                          <a:spcPts val="0"/>
                        </a:spcBef>
                        <a:spcAft>
                          <a:spcPts val="0"/>
                        </a:spcAft>
                        <a:buClr>
                          <a:schemeClr val="dk1"/>
                        </a:buClr>
                        <a:buSzPts val="1100"/>
                        <a:buFont typeface="Arial"/>
                        <a:buNone/>
                      </a:pPr>
                      <a:r>
                        <a:rPr lang="en-GB" sz="1000">
                          <a:solidFill>
                            <a:schemeClr val="dk1"/>
                          </a:solidFill>
                          <a:latin typeface="Proxima Nova"/>
                          <a:ea typeface="Proxima Nova"/>
                          <a:cs typeface="Proxima Nova"/>
                          <a:sym typeface="Proxima Nova"/>
                        </a:rPr>
                        <a:t>God as omnipotent</a:t>
                      </a:r>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GB" sz="1000">
                          <a:solidFill>
                            <a:schemeClr val="dk1"/>
                          </a:solidFill>
                          <a:latin typeface="Proxima Nova"/>
                          <a:ea typeface="Proxima Nova"/>
                          <a:cs typeface="Proxima Nova"/>
                          <a:sym typeface="Proxima Nova"/>
                        </a:rPr>
                        <a:t>The paradox of the stone</a:t>
                      </a:r>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extLst>
                  <a:ext uri="{0D108BD9-81ED-4DB2-BD59-A6C34878D82A}">
                    <a16:rowId xmlns:a16="http://schemas.microsoft.com/office/drawing/2014/main" val="10001"/>
                  </a:ext>
                </a:extLst>
              </a:tr>
              <a:tr h="1519950">
                <a:tc>
                  <a:txBody>
                    <a:bodyPr/>
                    <a:lstStyle/>
                    <a:p>
                      <a:pPr marL="0" lvl="0" indent="0" algn="l" rtl="0">
                        <a:spcBef>
                          <a:spcPts val="0"/>
                        </a:spcBef>
                        <a:spcAft>
                          <a:spcPts val="0"/>
                        </a:spcAft>
                        <a:buClr>
                          <a:schemeClr val="dk1"/>
                        </a:buClr>
                        <a:buSzPts val="1100"/>
                        <a:buFont typeface="Arial"/>
                        <a:buNone/>
                      </a:pPr>
                      <a:r>
                        <a:rPr lang="en-GB" sz="1000">
                          <a:solidFill>
                            <a:schemeClr val="dk1"/>
                          </a:solidFill>
                          <a:latin typeface="Proxima Nova"/>
                          <a:ea typeface="Proxima Nova"/>
                          <a:cs typeface="Proxima Nova"/>
                          <a:sym typeface="Proxima Nova"/>
                        </a:rPr>
                        <a:t>God as omnibenevolent</a:t>
                      </a:r>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GB" sz="1000">
                          <a:solidFill>
                            <a:schemeClr val="dk1"/>
                          </a:solidFill>
                          <a:latin typeface="Proxima Nova"/>
                          <a:ea typeface="Proxima Nova"/>
                          <a:cs typeface="Proxima Nova"/>
                          <a:sym typeface="Proxima Nova"/>
                        </a:rPr>
                        <a:t>The Euthyphro dilemma</a:t>
                      </a:r>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extLst>
                  <a:ext uri="{0D108BD9-81ED-4DB2-BD59-A6C34878D82A}">
                    <a16:rowId xmlns:a16="http://schemas.microsoft.com/office/drawing/2014/main" val="10002"/>
                  </a:ext>
                </a:extLst>
              </a:tr>
              <a:tr h="1519950">
                <a:tc>
                  <a:txBody>
                    <a:bodyPr/>
                    <a:lstStyle/>
                    <a:p>
                      <a:pPr marL="0" lvl="0" indent="0" algn="l" rtl="0">
                        <a:spcBef>
                          <a:spcPts val="0"/>
                        </a:spcBef>
                        <a:spcAft>
                          <a:spcPts val="0"/>
                        </a:spcAft>
                        <a:buClr>
                          <a:schemeClr val="dk1"/>
                        </a:buClr>
                        <a:buSzPts val="1100"/>
                        <a:buFont typeface="Arial"/>
                        <a:buNone/>
                      </a:pPr>
                      <a:r>
                        <a:rPr lang="en-GB" sz="1000">
                          <a:solidFill>
                            <a:schemeClr val="dk1"/>
                          </a:solidFill>
                          <a:latin typeface="Proxima Nova"/>
                          <a:ea typeface="Proxima Nova"/>
                          <a:cs typeface="Proxima Nova"/>
                          <a:sym typeface="Proxima Nova"/>
                        </a:rPr>
                        <a:t>God as eternal or everlasting</a:t>
                      </a:r>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GB" sz="1000">
                          <a:solidFill>
                            <a:schemeClr val="dk1"/>
                          </a:solidFill>
                          <a:latin typeface="Proxima Nova"/>
                          <a:ea typeface="Proxima Nova"/>
                          <a:cs typeface="Proxima Nova"/>
                          <a:sym typeface="Proxima Nova"/>
                        </a:rPr>
                        <a:t>The compatibility of eternality and free will </a:t>
                      </a:r>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84" name="Google Shape;284;p27"/>
          <p:cNvSpPr/>
          <p:nvPr/>
        </p:nvSpPr>
        <p:spPr>
          <a:xfrm>
            <a:off x="100650" y="438925"/>
            <a:ext cx="4943700" cy="296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100" b="1">
                <a:solidFill>
                  <a:schemeClr val="dk1"/>
                </a:solidFill>
                <a:latin typeface="Proxima Nova"/>
                <a:ea typeface="Proxima Nova"/>
                <a:cs typeface="Proxima Nova"/>
                <a:sym typeface="Proxima Nova"/>
              </a:rPr>
              <a:t>God’s attributes and arguments for the incoherence of the concept of God</a:t>
            </a:r>
            <a:endParaRPr sz="1100" b="1">
              <a:solidFill>
                <a:schemeClr val="dk1"/>
              </a:solidFill>
              <a:latin typeface="Proxima Nova"/>
              <a:ea typeface="Proxima Nova"/>
              <a:cs typeface="Proxima Nova"/>
              <a:sym typeface="Proxima Nova"/>
            </a:endParaRPr>
          </a:p>
        </p:txBody>
      </p:sp>
      <p:sp>
        <p:nvSpPr>
          <p:cNvPr id="285" name="Google Shape;285;p27"/>
          <p:cNvSpPr/>
          <p:nvPr/>
        </p:nvSpPr>
        <p:spPr>
          <a:xfrm>
            <a:off x="5165775" y="438925"/>
            <a:ext cx="3860700" cy="296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100" b="1">
                <a:solidFill>
                  <a:schemeClr val="dk1"/>
                </a:solidFill>
                <a:latin typeface="Proxima Nova"/>
                <a:ea typeface="Proxima Nova"/>
                <a:cs typeface="Proxima Nova"/>
                <a:sym typeface="Proxima Nova"/>
              </a:rPr>
              <a:t>The problem of evil</a:t>
            </a:r>
            <a:endParaRPr sz="1100" b="1">
              <a:solidFill>
                <a:schemeClr val="dk1"/>
              </a:solidFill>
              <a:latin typeface="Proxima Nova"/>
              <a:ea typeface="Proxima Nova"/>
              <a:cs typeface="Proxima Nova"/>
              <a:sym typeface="Proxima Nova"/>
            </a:endParaRPr>
          </a:p>
        </p:txBody>
      </p:sp>
      <p:sp>
        <p:nvSpPr>
          <p:cNvPr id="286" name="Google Shape;286;p27"/>
          <p:cNvSpPr/>
          <p:nvPr/>
        </p:nvSpPr>
        <p:spPr>
          <a:xfrm>
            <a:off x="5113300" y="711350"/>
            <a:ext cx="1857900" cy="1856700"/>
          </a:xfrm>
          <a:prstGeom prst="wedgeRoundRectCallout">
            <a:avLst>
              <a:gd name="adj1" fmla="val 61009"/>
              <a:gd name="adj2" fmla="val -40978"/>
              <a:gd name="adj3" fmla="val 0"/>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Mackie’s logical problem of evil:</a:t>
            </a:r>
            <a:endParaRPr sz="1000">
              <a:solidFill>
                <a:schemeClr val="dk1"/>
              </a:solidFill>
              <a:latin typeface="Proxima Nova"/>
              <a:ea typeface="Proxima Nova"/>
              <a:cs typeface="Proxima Nova"/>
              <a:sym typeface="Proxima Nova"/>
            </a:endParaRPr>
          </a:p>
        </p:txBody>
      </p:sp>
      <p:sp>
        <p:nvSpPr>
          <p:cNvPr id="287" name="Google Shape;287;p27"/>
          <p:cNvSpPr/>
          <p:nvPr/>
        </p:nvSpPr>
        <p:spPr>
          <a:xfrm>
            <a:off x="7224650" y="658550"/>
            <a:ext cx="1857900" cy="1856700"/>
          </a:xfrm>
          <a:prstGeom prst="wedgeRoundRectCallout">
            <a:avLst>
              <a:gd name="adj1" fmla="val -57132"/>
              <a:gd name="adj2" fmla="val 12568"/>
              <a:gd name="adj3" fmla="val 0"/>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Darwin, Hume and Rowe’s evidential problem of evil:</a:t>
            </a:r>
            <a:endParaRPr sz="1000">
              <a:solidFill>
                <a:schemeClr val="dk1"/>
              </a:solidFill>
              <a:latin typeface="Proxima Nova"/>
              <a:ea typeface="Proxima Nova"/>
              <a:cs typeface="Proxima Nova"/>
              <a:sym typeface="Proxima Nova"/>
            </a:endParaRPr>
          </a:p>
        </p:txBody>
      </p:sp>
      <p:pic>
        <p:nvPicPr>
          <p:cNvPr id="288" name="Google Shape;288;p27"/>
          <p:cNvPicPr preferRelativeResize="0"/>
          <p:nvPr/>
        </p:nvPicPr>
        <p:blipFill>
          <a:blip r:embed="rId3">
            <a:alphaModFix/>
          </a:blip>
          <a:stretch>
            <a:fillRect/>
          </a:stretch>
        </p:blipFill>
        <p:spPr>
          <a:xfrm>
            <a:off x="4807295" y="2228101"/>
            <a:ext cx="181600" cy="256800"/>
          </a:xfrm>
          <a:prstGeom prst="rect">
            <a:avLst/>
          </a:prstGeom>
          <a:noFill/>
          <a:ln>
            <a:noFill/>
          </a:ln>
        </p:spPr>
      </p:pic>
      <p:pic>
        <p:nvPicPr>
          <p:cNvPr id="289" name="Google Shape;289;p27"/>
          <p:cNvPicPr preferRelativeResize="0"/>
          <p:nvPr/>
        </p:nvPicPr>
        <p:blipFill>
          <a:blip r:embed="rId4">
            <a:alphaModFix/>
          </a:blip>
          <a:stretch>
            <a:fillRect/>
          </a:stretch>
        </p:blipFill>
        <p:spPr>
          <a:xfrm>
            <a:off x="4693655" y="6443050"/>
            <a:ext cx="257544" cy="256800"/>
          </a:xfrm>
          <a:prstGeom prst="rect">
            <a:avLst/>
          </a:prstGeom>
          <a:noFill/>
          <a:ln>
            <a:noFill/>
          </a:ln>
        </p:spPr>
      </p:pic>
      <p:pic>
        <p:nvPicPr>
          <p:cNvPr id="290" name="Google Shape;290;p27"/>
          <p:cNvPicPr preferRelativeResize="0"/>
          <p:nvPr/>
        </p:nvPicPr>
        <p:blipFill>
          <a:blip r:embed="rId5">
            <a:alphaModFix/>
          </a:blip>
          <a:stretch>
            <a:fillRect/>
          </a:stretch>
        </p:blipFill>
        <p:spPr>
          <a:xfrm>
            <a:off x="2280475" y="711350"/>
            <a:ext cx="257550" cy="206245"/>
          </a:xfrm>
          <a:prstGeom prst="rect">
            <a:avLst/>
          </a:prstGeom>
          <a:noFill/>
          <a:ln>
            <a:noFill/>
          </a:ln>
        </p:spPr>
      </p:pic>
      <p:pic>
        <p:nvPicPr>
          <p:cNvPr id="291" name="Google Shape;291;p27"/>
          <p:cNvPicPr preferRelativeResize="0"/>
          <p:nvPr/>
        </p:nvPicPr>
        <p:blipFill>
          <a:blip r:embed="rId6">
            <a:alphaModFix/>
          </a:blip>
          <a:stretch>
            <a:fillRect/>
          </a:stretch>
        </p:blipFill>
        <p:spPr>
          <a:xfrm>
            <a:off x="2195907" y="3735852"/>
            <a:ext cx="342117" cy="206250"/>
          </a:xfrm>
          <a:prstGeom prst="rect">
            <a:avLst/>
          </a:prstGeom>
          <a:noFill/>
          <a:ln>
            <a:noFill/>
          </a:ln>
        </p:spPr>
      </p:pic>
      <p:sp>
        <p:nvSpPr>
          <p:cNvPr id="292" name="Google Shape;292;p27"/>
          <p:cNvSpPr txBox="1"/>
          <p:nvPr/>
        </p:nvSpPr>
        <p:spPr>
          <a:xfrm>
            <a:off x="5113300" y="2515250"/>
            <a:ext cx="3969300" cy="347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latin typeface="Proxima Nova"/>
                <a:ea typeface="Proxima Nova"/>
                <a:cs typeface="Proxima Nova"/>
                <a:sym typeface="Proxima Nova"/>
              </a:rPr>
              <a:t>Responses to the problem of evil</a:t>
            </a:r>
            <a:endParaRPr sz="1100" b="1">
              <a:latin typeface="Proxima Nova"/>
              <a:ea typeface="Proxima Nova"/>
              <a:cs typeface="Proxima Nova"/>
              <a:sym typeface="Proxima Nova"/>
            </a:endParaRPr>
          </a:p>
          <a:p>
            <a:pPr marL="0" lvl="0" indent="0" algn="l" rtl="0">
              <a:spcBef>
                <a:spcPts val="0"/>
              </a:spcBef>
              <a:spcAft>
                <a:spcPts val="0"/>
              </a:spcAft>
              <a:buNone/>
            </a:pPr>
            <a:r>
              <a:rPr lang="en-GB" sz="1000">
                <a:latin typeface="Proxima Nova"/>
                <a:ea typeface="Proxima Nova"/>
                <a:cs typeface="Proxima Nova"/>
                <a:sym typeface="Proxima Nova"/>
              </a:rPr>
              <a:t>1) </a:t>
            </a:r>
            <a:r>
              <a:rPr lang="en-GB" sz="1000" u="sng">
                <a:latin typeface="Proxima Nova"/>
                <a:ea typeface="Proxima Nova"/>
                <a:cs typeface="Proxima Nova"/>
                <a:sym typeface="Proxima Nova"/>
              </a:rPr>
              <a:t>Atheists claim there is no God</a:t>
            </a:r>
            <a:endParaRPr sz="1000" u="sng">
              <a:latin typeface="Proxima Nova"/>
              <a:ea typeface="Proxima Nova"/>
              <a:cs typeface="Proxima Nova"/>
              <a:sym typeface="Proxima Nova"/>
            </a:endParaRPr>
          </a:p>
          <a:p>
            <a:pPr marL="0" lvl="0" indent="0" algn="l" rtl="0">
              <a:spcBef>
                <a:spcPts val="0"/>
              </a:spcBef>
              <a:spcAft>
                <a:spcPts val="0"/>
              </a:spcAft>
              <a:buNone/>
            </a:pPr>
            <a:r>
              <a:rPr lang="en-GB" sz="800" i="1">
                <a:latin typeface="Proxima Nova"/>
                <a:ea typeface="Proxima Nova"/>
                <a:cs typeface="Proxima Nova"/>
                <a:sym typeface="Proxima Nova"/>
              </a:rPr>
              <a:t>Sartre suggested...</a:t>
            </a:r>
            <a:endParaRPr sz="800" i="1">
              <a:latin typeface="Proxima Nova"/>
              <a:ea typeface="Proxima Nova"/>
              <a:cs typeface="Proxima Nova"/>
              <a:sym typeface="Proxima Nova"/>
            </a:endParaRPr>
          </a:p>
          <a:p>
            <a:pPr marL="0" lvl="0" indent="0" algn="l" rtl="0">
              <a:spcBef>
                <a:spcPts val="0"/>
              </a:spcBef>
              <a:spcAft>
                <a:spcPts val="0"/>
              </a:spcAft>
              <a:buNone/>
            </a:pPr>
            <a:endParaRPr sz="800" i="1">
              <a:latin typeface="Proxima Nova"/>
              <a:ea typeface="Proxima Nova"/>
              <a:cs typeface="Proxima Nova"/>
              <a:sym typeface="Proxima Nova"/>
            </a:endParaRPr>
          </a:p>
          <a:p>
            <a:pPr marL="0" lvl="0" indent="0" algn="l" rtl="0">
              <a:spcBef>
                <a:spcPts val="0"/>
              </a:spcBef>
              <a:spcAft>
                <a:spcPts val="0"/>
              </a:spcAft>
              <a:buNone/>
            </a:pPr>
            <a:r>
              <a:rPr lang="en-GB" sz="800" i="1">
                <a:latin typeface="Proxima Nova"/>
                <a:ea typeface="Proxima Nova"/>
                <a:cs typeface="Proxima Nova"/>
                <a:sym typeface="Proxima Nova"/>
              </a:rPr>
              <a:t>Mary Midgley argued...</a:t>
            </a:r>
            <a:endParaRPr sz="800" i="1">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r>
              <a:rPr lang="en-GB" sz="1000">
                <a:latin typeface="Proxima Nova"/>
                <a:ea typeface="Proxima Nova"/>
                <a:cs typeface="Proxima Nova"/>
                <a:sym typeface="Proxima Nova"/>
              </a:rPr>
              <a:t>2) </a:t>
            </a:r>
            <a:r>
              <a:rPr lang="en-GB" sz="1000" u="sng">
                <a:latin typeface="Proxima Nova"/>
                <a:ea typeface="Proxima Nova"/>
                <a:cs typeface="Proxima Nova"/>
                <a:sym typeface="Proxima Nova"/>
              </a:rPr>
              <a:t>Alternative theologies</a:t>
            </a:r>
            <a:endParaRPr sz="1000" u="sng">
              <a:latin typeface="Proxima Nova"/>
              <a:ea typeface="Proxima Nova"/>
              <a:cs typeface="Proxima Nova"/>
              <a:sym typeface="Proxima Nova"/>
            </a:endParaRPr>
          </a:p>
          <a:p>
            <a:pPr marL="0" lvl="0" indent="0" algn="l" rtl="0">
              <a:spcBef>
                <a:spcPts val="0"/>
              </a:spcBef>
              <a:spcAft>
                <a:spcPts val="0"/>
              </a:spcAft>
              <a:buNone/>
            </a:pPr>
            <a:r>
              <a:rPr lang="en-GB" sz="800" i="1">
                <a:latin typeface="Proxima Nova"/>
                <a:ea typeface="Proxima Nova"/>
                <a:cs typeface="Proxima Nova"/>
                <a:sym typeface="Proxima Nova"/>
              </a:rPr>
              <a:t>Theists argue that God does exist but…</a:t>
            </a:r>
            <a:endParaRPr sz="800" i="1">
              <a:latin typeface="Proxima Nova"/>
              <a:ea typeface="Proxima Nova"/>
              <a:cs typeface="Proxima Nova"/>
              <a:sym typeface="Proxima Nova"/>
            </a:endParaRPr>
          </a:p>
          <a:p>
            <a:pPr marL="0" lvl="0" indent="0" algn="l" rtl="0">
              <a:spcBef>
                <a:spcPts val="0"/>
              </a:spcBef>
              <a:spcAft>
                <a:spcPts val="0"/>
              </a:spcAft>
              <a:buNone/>
            </a:pPr>
            <a:endParaRPr sz="800" i="1">
              <a:latin typeface="Proxima Nova"/>
              <a:ea typeface="Proxima Nova"/>
              <a:cs typeface="Proxima Nova"/>
              <a:sym typeface="Proxima Nova"/>
            </a:endParaRPr>
          </a:p>
          <a:p>
            <a:pPr marL="0" lvl="0" indent="0" algn="l" rtl="0">
              <a:spcBef>
                <a:spcPts val="0"/>
              </a:spcBef>
              <a:spcAft>
                <a:spcPts val="0"/>
              </a:spcAft>
              <a:buNone/>
            </a:pPr>
            <a:r>
              <a:rPr lang="en-GB" sz="800" i="1">
                <a:latin typeface="Proxima Nova"/>
                <a:ea typeface="Proxima Nova"/>
                <a:cs typeface="Proxima Nova"/>
                <a:sym typeface="Proxima Nova"/>
              </a:rPr>
              <a:t>However….</a:t>
            </a:r>
            <a:endParaRPr sz="800" i="1">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r>
              <a:rPr lang="en-GB" sz="1000">
                <a:latin typeface="Proxima Nova"/>
                <a:ea typeface="Proxima Nova"/>
                <a:cs typeface="Proxima Nova"/>
                <a:sym typeface="Proxima Nova"/>
              </a:rPr>
              <a:t>3) </a:t>
            </a:r>
            <a:r>
              <a:rPr lang="en-GB" sz="1000" u="sng">
                <a:latin typeface="Proxima Nova"/>
                <a:ea typeface="Proxima Nova"/>
                <a:cs typeface="Proxima Nova"/>
                <a:sym typeface="Proxima Nova"/>
              </a:rPr>
              <a:t>The afterlife defence</a:t>
            </a:r>
            <a:endParaRPr sz="1000" u="sng">
              <a:latin typeface="Proxima Nova"/>
              <a:ea typeface="Proxima Nova"/>
              <a:cs typeface="Proxima Nova"/>
              <a:sym typeface="Proxima Nova"/>
            </a:endParaRPr>
          </a:p>
          <a:p>
            <a:pPr marL="0" lvl="0" indent="0" algn="l" rtl="0">
              <a:spcBef>
                <a:spcPts val="0"/>
              </a:spcBef>
              <a:spcAft>
                <a:spcPts val="0"/>
              </a:spcAft>
              <a:buNone/>
            </a:pPr>
            <a:r>
              <a:rPr lang="en-GB" sz="800" i="1">
                <a:latin typeface="Proxima Nova"/>
                <a:ea typeface="Proxima Nova"/>
                <a:cs typeface="Proxima Nova"/>
                <a:sym typeface="Proxima Nova"/>
              </a:rPr>
              <a:t>Hick claims that evil is balanced with…</a:t>
            </a:r>
            <a:endParaRPr sz="800" i="1">
              <a:latin typeface="Proxima Nova"/>
              <a:ea typeface="Proxima Nova"/>
              <a:cs typeface="Proxima Nova"/>
              <a:sym typeface="Proxima Nova"/>
            </a:endParaRPr>
          </a:p>
          <a:p>
            <a:pPr marL="0" lvl="0" indent="0" algn="l" rtl="0">
              <a:spcBef>
                <a:spcPts val="0"/>
              </a:spcBef>
              <a:spcAft>
                <a:spcPts val="0"/>
              </a:spcAft>
              <a:buNone/>
            </a:pPr>
            <a:endParaRPr sz="800" i="1">
              <a:latin typeface="Proxima Nova"/>
              <a:ea typeface="Proxima Nova"/>
              <a:cs typeface="Proxima Nova"/>
              <a:sym typeface="Proxima Nova"/>
            </a:endParaRPr>
          </a:p>
          <a:p>
            <a:pPr marL="0" lvl="0" indent="0" algn="l" rtl="0">
              <a:spcBef>
                <a:spcPts val="0"/>
              </a:spcBef>
              <a:spcAft>
                <a:spcPts val="0"/>
              </a:spcAft>
              <a:buNone/>
            </a:pPr>
            <a:endParaRPr sz="800" i="1">
              <a:latin typeface="Proxima Nova"/>
              <a:ea typeface="Proxima Nova"/>
              <a:cs typeface="Proxima Nova"/>
              <a:sym typeface="Proxima Nova"/>
            </a:endParaRPr>
          </a:p>
          <a:p>
            <a:pPr marL="0" lvl="0" indent="0" algn="l" rtl="0">
              <a:spcBef>
                <a:spcPts val="0"/>
              </a:spcBef>
              <a:spcAft>
                <a:spcPts val="0"/>
              </a:spcAft>
              <a:buNone/>
            </a:pPr>
            <a:r>
              <a:rPr lang="en-GB" sz="800" i="1">
                <a:latin typeface="Proxima Nova"/>
                <a:ea typeface="Proxima Nova"/>
                <a:cs typeface="Proxima Nova"/>
                <a:sym typeface="Proxima Nova"/>
              </a:rPr>
              <a:t>However...</a:t>
            </a:r>
            <a:endParaRPr sz="800" i="1">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r>
              <a:rPr lang="en-GB" sz="1000">
                <a:latin typeface="Proxima Nova"/>
                <a:ea typeface="Proxima Nova"/>
                <a:cs typeface="Proxima Nova"/>
                <a:sym typeface="Proxima Nova"/>
              </a:rPr>
              <a:t>4) </a:t>
            </a:r>
            <a:r>
              <a:rPr lang="en-GB" sz="1000" u="sng">
                <a:latin typeface="Proxima Nova"/>
                <a:ea typeface="Proxima Nova"/>
                <a:cs typeface="Proxima Nova"/>
                <a:sym typeface="Proxima Nova"/>
              </a:rPr>
              <a:t>The free will defence</a:t>
            </a:r>
            <a:endParaRPr sz="1000" u="sng">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GB" sz="800" i="1">
                <a:solidFill>
                  <a:schemeClr val="dk1"/>
                </a:solidFill>
                <a:latin typeface="Proxima Nova"/>
                <a:ea typeface="Proxima Nova"/>
                <a:cs typeface="Proxima Nova"/>
                <a:sym typeface="Proxima Nova"/>
              </a:rPr>
              <a:t>St Augustine and Plantinga argue...</a:t>
            </a:r>
            <a:endParaRPr sz="800" i="1">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800" i="1">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800" i="1">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GB" sz="800" i="1">
                <a:solidFill>
                  <a:schemeClr val="dk1"/>
                </a:solidFill>
                <a:latin typeface="Proxima Nova"/>
                <a:ea typeface="Proxima Nova"/>
                <a:cs typeface="Proxima Nova"/>
                <a:sym typeface="Proxima Nova"/>
              </a:rPr>
              <a:t>However...</a:t>
            </a:r>
            <a:endParaRPr sz="1000" i="1">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r>
              <a:rPr lang="en-GB" sz="1000">
                <a:latin typeface="Proxima Nova"/>
                <a:ea typeface="Proxima Nova"/>
                <a:cs typeface="Proxima Nova"/>
                <a:sym typeface="Proxima Nova"/>
              </a:rPr>
              <a:t>5) </a:t>
            </a:r>
            <a:r>
              <a:rPr lang="en-GB" sz="1000" u="sng">
                <a:latin typeface="Proxima Nova"/>
                <a:ea typeface="Proxima Nova"/>
                <a:cs typeface="Proxima Nova"/>
                <a:sym typeface="Proxima Nova"/>
              </a:rPr>
              <a:t>The soul-making theodicy</a:t>
            </a:r>
            <a:endParaRPr sz="1000" u="sng">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GB" sz="800" i="1">
                <a:solidFill>
                  <a:schemeClr val="dk1"/>
                </a:solidFill>
                <a:latin typeface="Proxima Nova"/>
                <a:ea typeface="Proxima Nova"/>
                <a:cs typeface="Proxima Nova"/>
                <a:sym typeface="Proxima Nova"/>
              </a:rPr>
              <a:t>St Irenaeus and Hick claim...</a:t>
            </a:r>
            <a:endParaRPr sz="800" i="1">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800" i="1">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800" i="1">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GB" sz="800" i="1">
                <a:solidFill>
                  <a:schemeClr val="dk1"/>
                </a:solidFill>
                <a:latin typeface="Proxima Nova"/>
                <a:ea typeface="Proxima Nova"/>
                <a:cs typeface="Proxima Nova"/>
                <a:sym typeface="Proxima Nova"/>
              </a:rPr>
              <a:t>However...</a:t>
            </a:r>
            <a:endParaRPr sz="1000">
              <a:latin typeface="Proxima Nova"/>
              <a:ea typeface="Proxima Nova"/>
              <a:cs typeface="Proxima Nova"/>
              <a:sym typeface="Proxima Nova"/>
            </a:endParaRPr>
          </a:p>
        </p:txBody>
      </p:sp>
      <p:sp>
        <p:nvSpPr>
          <p:cNvPr id="293" name="Google Shape;293;p27"/>
          <p:cNvSpPr/>
          <p:nvPr/>
        </p:nvSpPr>
        <p:spPr>
          <a:xfrm>
            <a:off x="2459425" y="1354150"/>
            <a:ext cx="226150" cy="133775"/>
          </a:xfrm>
          <a:prstGeom prst="rect">
            <a:avLst/>
          </a:prstGeom>
        </p:spPr>
        <p:txBody>
          <a:bodyPr>
            <a:prstTxWarp prst="textPlain">
              <a:avLst/>
            </a:prstTxWarp>
          </a:bodyPr>
          <a:lstStyle/>
          <a:p>
            <a:pPr lvl="0" algn="ctr"/>
            <a:r>
              <a:rPr b="0" i="0">
                <a:ln w="9525" cap="flat" cmpd="sng">
                  <a:solidFill>
                    <a:srgbClr val="000000"/>
                  </a:solidFill>
                  <a:prstDash val="solid"/>
                  <a:round/>
                  <a:headEnd type="none" w="sm" len="sm"/>
                  <a:tailEnd type="none" w="sm" len="sm"/>
                </a:ln>
                <a:solidFill>
                  <a:srgbClr val="434343"/>
                </a:solidFill>
                <a:latin typeface="Arial"/>
              </a:rPr>
              <a:t>VS</a:t>
            </a:r>
          </a:p>
        </p:txBody>
      </p:sp>
      <p:sp>
        <p:nvSpPr>
          <p:cNvPr id="294" name="Google Shape;294;p27"/>
          <p:cNvSpPr/>
          <p:nvPr/>
        </p:nvSpPr>
        <p:spPr>
          <a:xfrm>
            <a:off x="2459425" y="2896275"/>
            <a:ext cx="226150" cy="133775"/>
          </a:xfrm>
          <a:prstGeom prst="rect">
            <a:avLst/>
          </a:prstGeom>
        </p:spPr>
        <p:txBody>
          <a:bodyPr>
            <a:prstTxWarp prst="textPlain">
              <a:avLst/>
            </a:prstTxWarp>
          </a:bodyPr>
          <a:lstStyle/>
          <a:p>
            <a:pPr lvl="0" algn="ctr"/>
            <a:r>
              <a:rPr b="0" i="0">
                <a:ln w="9525" cap="flat" cmpd="sng">
                  <a:solidFill>
                    <a:srgbClr val="000000"/>
                  </a:solidFill>
                  <a:prstDash val="solid"/>
                  <a:round/>
                  <a:headEnd type="none" w="sm" len="sm"/>
                  <a:tailEnd type="none" w="sm" len="sm"/>
                </a:ln>
                <a:solidFill>
                  <a:srgbClr val="434343"/>
                </a:solidFill>
                <a:latin typeface="Arial"/>
              </a:rPr>
              <a:t>VS</a:t>
            </a:r>
          </a:p>
        </p:txBody>
      </p:sp>
      <p:sp>
        <p:nvSpPr>
          <p:cNvPr id="295" name="Google Shape;295;p27"/>
          <p:cNvSpPr/>
          <p:nvPr/>
        </p:nvSpPr>
        <p:spPr>
          <a:xfrm>
            <a:off x="2459425" y="4438400"/>
            <a:ext cx="226150" cy="133775"/>
          </a:xfrm>
          <a:prstGeom prst="rect">
            <a:avLst/>
          </a:prstGeom>
        </p:spPr>
        <p:txBody>
          <a:bodyPr>
            <a:prstTxWarp prst="textPlain">
              <a:avLst/>
            </a:prstTxWarp>
          </a:bodyPr>
          <a:lstStyle/>
          <a:p>
            <a:pPr lvl="0" algn="ctr"/>
            <a:r>
              <a:rPr b="0" i="0">
                <a:ln w="9525" cap="flat" cmpd="sng">
                  <a:solidFill>
                    <a:srgbClr val="000000"/>
                  </a:solidFill>
                  <a:prstDash val="solid"/>
                  <a:round/>
                  <a:headEnd type="none" w="sm" len="sm"/>
                  <a:tailEnd type="none" w="sm" len="sm"/>
                </a:ln>
                <a:solidFill>
                  <a:srgbClr val="434343"/>
                </a:solidFill>
                <a:latin typeface="Arial"/>
              </a:rPr>
              <a:t>VS</a:t>
            </a:r>
          </a:p>
        </p:txBody>
      </p:sp>
      <p:sp>
        <p:nvSpPr>
          <p:cNvPr id="296" name="Google Shape;296;p27"/>
          <p:cNvSpPr/>
          <p:nvPr/>
        </p:nvSpPr>
        <p:spPr>
          <a:xfrm>
            <a:off x="2459425" y="5950300"/>
            <a:ext cx="226150" cy="133775"/>
          </a:xfrm>
          <a:prstGeom prst="rect">
            <a:avLst/>
          </a:prstGeom>
        </p:spPr>
        <p:txBody>
          <a:bodyPr>
            <a:prstTxWarp prst="textPlain">
              <a:avLst/>
            </a:prstTxWarp>
          </a:bodyPr>
          <a:lstStyle/>
          <a:p>
            <a:pPr lvl="0" algn="ctr"/>
            <a:r>
              <a:rPr b="0" i="0">
                <a:ln w="9525" cap="flat" cmpd="sng">
                  <a:solidFill>
                    <a:srgbClr val="000000"/>
                  </a:solidFill>
                  <a:prstDash val="solid"/>
                  <a:round/>
                  <a:headEnd type="none" w="sm" len="sm"/>
                  <a:tailEnd type="none" w="sm" len="sm"/>
                </a:ln>
                <a:solidFill>
                  <a:srgbClr val="434343"/>
                </a:solidFill>
                <a:latin typeface="Arial"/>
              </a:rPr>
              <a:t>VS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8"/>
          <p:cNvSpPr/>
          <p:nvPr/>
        </p:nvSpPr>
        <p:spPr>
          <a:xfrm>
            <a:off x="72850" y="117650"/>
            <a:ext cx="6025772" cy="321274"/>
          </a:xfrm>
          <a:prstGeom prst="rect">
            <a:avLst/>
          </a:prstGeom>
        </p:spPr>
        <p:txBody>
          <a:bodyPr>
            <a:prstTxWarp prst="textPlain">
              <a:avLst/>
            </a:prstTxWarp>
          </a:bodyPr>
          <a:lstStyle/>
          <a:p>
            <a:pPr lvl="0" algn="ctr"/>
            <a:r>
              <a:rPr b="0" i="0">
                <a:ln w="9525" cap="flat" cmpd="sng">
                  <a:solidFill>
                    <a:srgbClr val="434343"/>
                  </a:solidFill>
                  <a:prstDash val="solid"/>
                  <a:round/>
                  <a:headEnd type="none" w="sm" len="sm"/>
                  <a:tailEnd type="none" w="sm" len="sm"/>
                </a:ln>
                <a:solidFill>
                  <a:srgbClr val="B7B7B7"/>
                </a:solidFill>
                <a:latin typeface="Arial"/>
              </a:rPr>
              <a:t>Metaphysics of God: The ontological argument</a:t>
            </a:r>
          </a:p>
        </p:txBody>
      </p:sp>
      <p:sp>
        <p:nvSpPr>
          <p:cNvPr id="302" name="Google Shape;302;p28"/>
          <p:cNvSpPr/>
          <p:nvPr/>
        </p:nvSpPr>
        <p:spPr>
          <a:xfrm>
            <a:off x="72850" y="499350"/>
            <a:ext cx="3489300" cy="2310300"/>
          </a:xfrm>
          <a:prstGeom prst="verticalScroll">
            <a:avLst>
              <a:gd name="adj" fmla="val 4201"/>
            </a:avLst>
          </a:prstGeom>
          <a:solidFill>
            <a:srgbClr val="FFFFFF"/>
          </a:solidFill>
          <a:ln w="9525"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solidFill>
                  <a:schemeClr val="dk1"/>
                </a:solidFill>
                <a:latin typeface="Proxima Nova"/>
                <a:ea typeface="Proxima Nova"/>
                <a:cs typeface="Proxima Nova"/>
                <a:sym typeface="Proxima Nova"/>
              </a:rPr>
              <a:t>Features of ontological arguments</a:t>
            </a:r>
            <a:endParaRPr sz="1100" b="1">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The word ‘ontology’ means…</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They are deductive, which means…</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They concern only a priori definitions, which means…</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GB" sz="1000">
                <a:solidFill>
                  <a:schemeClr val="dk1"/>
                </a:solidFill>
                <a:latin typeface="Proxima Nova"/>
                <a:ea typeface="Proxima Nova"/>
                <a:cs typeface="Proxima Nova"/>
                <a:sym typeface="Proxima Nova"/>
              </a:rPr>
              <a:t>So the conclusions are limited as...</a:t>
            </a:r>
            <a:endParaRPr sz="1000">
              <a:solidFill>
                <a:schemeClr val="dk1"/>
              </a:solidFill>
              <a:latin typeface="Proxima Nova"/>
              <a:ea typeface="Proxima Nova"/>
              <a:cs typeface="Proxima Nova"/>
              <a:sym typeface="Proxima Nova"/>
            </a:endParaRPr>
          </a:p>
        </p:txBody>
      </p:sp>
      <p:sp>
        <p:nvSpPr>
          <p:cNvPr id="303" name="Google Shape;303;p28"/>
          <p:cNvSpPr/>
          <p:nvPr/>
        </p:nvSpPr>
        <p:spPr>
          <a:xfrm>
            <a:off x="3652900" y="515125"/>
            <a:ext cx="3860700" cy="296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100" b="1">
                <a:solidFill>
                  <a:schemeClr val="dk1"/>
                </a:solidFill>
                <a:latin typeface="Proxima Nova"/>
                <a:ea typeface="Proxima Nova"/>
                <a:cs typeface="Proxima Nova"/>
                <a:sym typeface="Proxima Nova"/>
              </a:rPr>
              <a:t>Ontological arguments</a:t>
            </a:r>
            <a:endParaRPr sz="1100" b="1">
              <a:solidFill>
                <a:schemeClr val="dk1"/>
              </a:solidFill>
              <a:latin typeface="Proxima Nova"/>
              <a:ea typeface="Proxima Nova"/>
              <a:cs typeface="Proxima Nova"/>
              <a:sym typeface="Proxima Nova"/>
            </a:endParaRPr>
          </a:p>
        </p:txBody>
      </p:sp>
      <p:sp>
        <p:nvSpPr>
          <p:cNvPr id="304" name="Google Shape;304;p28"/>
          <p:cNvSpPr/>
          <p:nvPr/>
        </p:nvSpPr>
        <p:spPr>
          <a:xfrm>
            <a:off x="1097500" y="4121375"/>
            <a:ext cx="1440000" cy="818100"/>
          </a:xfrm>
          <a:prstGeom prst="ellipse">
            <a:avLst/>
          </a:prstGeom>
          <a:solidFill>
            <a:srgbClr val="666666"/>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b="1">
                <a:solidFill>
                  <a:srgbClr val="FFFFFF"/>
                </a:solidFill>
                <a:latin typeface="Proxima Nova"/>
                <a:ea typeface="Proxima Nova"/>
                <a:cs typeface="Proxima Nova"/>
                <a:sym typeface="Proxima Nova"/>
              </a:rPr>
              <a:t>Issues with ontological arguments</a:t>
            </a:r>
            <a:endParaRPr sz="1100" b="1">
              <a:solidFill>
                <a:srgbClr val="FFFFFF"/>
              </a:solidFill>
              <a:latin typeface="Proxima Nova"/>
              <a:ea typeface="Proxima Nova"/>
              <a:cs typeface="Proxima Nova"/>
              <a:sym typeface="Proxima Nova"/>
            </a:endParaRPr>
          </a:p>
        </p:txBody>
      </p:sp>
      <p:sp>
        <p:nvSpPr>
          <p:cNvPr id="305" name="Google Shape;305;p28"/>
          <p:cNvSpPr txBox="1"/>
          <p:nvPr/>
        </p:nvSpPr>
        <p:spPr>
          <a:xfrm>
            <a:off x="177250" y="2870075"/>
            <a:ext cx="3280500" cy="32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000">
                <a:latin typeface="Proxima Nova"/>
                <a:ea typeface="Proxima Nova"/>
                <a:cs typeface="Proxima Nova"/>
                <a:sym typeface="Proxima Nova"/>
              </a:rPr>
              <a:t>Gaunilo’s perfect island objection</a:t>
            </a:r>
            <a:endParaRPr sz="1000">
              <a:latin typeface="Proxima Nova"/>
              <a:ea typeface="Proxima Nova"/>
              <a:cs typeface="Proxima Nova"/>
              <a:sym typeface="Proxima Nova"/>
            </a:endParaRPr>
          </a:p>
        </p:txBody>
      </p:sp>
      <p:sp>
        <p:nvSpPr>
          <p:cNvPr id="306" name="Google Shape;306;p28"/>
          <p:cNvSpPr txBox="1"/>
          <p:nvPr/>
        </p:nvSpPr>
        <p:spPr>
          <a:xfrm>
            <a:off x="2381150" y="5015075"/>
            <a:ext cx="1181100" cy="58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Proxima Nova"/>
                <a:ea typeface="Proxima Nova"/>
                <a:cs typeface="Proxima Nova"/>
                <a:sym typeface="Proxima Nova"/>
              </a:rPr>
              <a:t>Hume’s empiricist objections</a:t>
            </a:r>
            <a:endParaRPr sz="1000">
              <a:latin typeface="Proxima Nova"/>
              <a:ea typeface="Proxima Nova"/>
              <a:cs typeface="Proxima Nova"/>
              <a:sym typeface="Proxima Nova"/>
            </a:endParaRPr>
          </a:p>
        </p:txBody>
      </p:sp>
      <p:sp>
        <p:nvSpPr>
          <p:cNvPr id="307" name="Google Shape;307;p28"/>
          <p:cNvSpPr txBox="1"/>
          <p:nvPr/>
        </p:nvSpPr>
        <p:spPr>
          <a:xfrm>
            <a:off x="2" y="5015075"/>
            <a:ext cx="1645500" cy="58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Proxima Nova"/>
                <a:ea typeface="Proxima Nova"/>
                <a:cs typeface="Proxima Nova"/>
                <a:sym typeface="Proxima Nova"/>
              </a:rPr>
              <a:t>Kant’s objections based on existence not being a predicate</a:t>
            </a:r>
            <a:endParaRPr sz="1000">
              <a:latin typeface="Proxima Nova"/>
              <a:ea typeface="Proxima Nova"/>
              <a:cs typeface="Proxima Nova"/>
              <a:sym typeface="Proxima Nova"/>
            </a:endParaRPr>
          </a:p>
        </p:txBody>
      </p:sp>
      <p:cxnSp>
        <p:nvCxnSpPr>
          <p:cNvPr id="308" name="Google Shape;308;p28"/>
          <p:cNvCxnSpPr/>
          <p:nvPr/>
        </p:nvCxnSpPr>
        <p:spPr>
          <a:xfrm rot="10800000" flipH="1">
            <a:off x="1814050" y="3705875"/>
            <a:ext cx="6900" cy="447600"/>
          </a:xfrm>
          <a:prstGeom prst="straightConnector1">
            <a:avLst/>
          </a:prstGeom>
          <a:noFill/>
          <a:ln w="19050" cap="flat" cmpd="sng">
            <a:solidFill>
              <a:srgbClr val="434343"/>
            </a:solidFill>
            <a:prstDash val="solid"/>
            <a:round/>
            <a:headEnd type="none" w="med" len="med"/>
            <a:tailEnd type="triangle" w="med" len="med"/>
          </a:ln>
        </p:spPr>
      </p:cxnSp>
      <p:cxnSp>
        <p:nvCxnSpPr>
          <p:cNvPr id="309" name="Google Shape;309;p28"/>
          <p:cNvCxnSpPr/>
          <p:nvPr/>
        </p:nvCxnSpPr>
        <p:spPr>
          <a:xfrm>
            <a:off x="2235692" y="4874071"/>
            <a:ext cx="301800" cy="221400"/>
          </a:xfrm>
          <a:prstGeom prst="straightConnector1">
            <a:avLst/>
          </a:prstGeom>
          <a:noFill/>
          <a:ln w="19050" cap="flat" cmpd="sng">
            <a:solidFill>
              <a:srgbClr val="434343"/>
            </a:solidFill>
            <a:prstDash val="solid"/>
            <a:round/>
            <a:headEnd type="none" w="med" len="med"/>
            <a:tailEnd type="triangle" w="med" len="med"/>
          </a:ln>
        </p:spPr>
      </p:cxnSp>
      <p:cxnSp>
        <p:nvCxnSpPr>
          <p:cNvPr id="310" name="Google Shape;310;p28"/>
          <p:cNvCxnSpPr/>
          <p:nvPr/>
        </p:nvCxnSpPr>
        <p:spPr>
          <a:xfrm flipH="1">
            <a:off x="1102750" y="4879025"/>
            <a:ext cx="266400" cy="211500"/>
          </a:xfrm>
          <a:prstGeom prst="straightConnector1">
            <a:avLst/>
          </a:prstGeom>
          <a:noFill/>
          <a:ln w="19050" cap="flat" cmpd="sng">
            <a:solidFill>
              <a:srgbClr val="434343"/>
            </a:solidFill>
            <a:prstDash val="solid"/>
            <a:round/>
            <a:headEnd type="none" w="med" len="med"/>
            <a:tailEnd type="triangle" w="med" len="med"/>
          </a:ln>
        </p:spPr>
      </p:cxnSp>
      <p:pic>
        <p:nvPicPr>
          <p:cNvPr id="311" name="Google Shape;311;p28"/>
          <p:cNvPicPr preferRelativeResize="0"/>
          <p:nvPr/>
        </p:nvPicPr>
        <p:blipFill>
          <a:blip r:embed="rId3">
            <a:alphaModFix/>
          </a:blip>
          <a:stretch>
            <a:fillRect/>
          </a:stretch>
        </p:blipFill>
        <p:spPr>
          <a:xfrm>
            <a:off x="72850" y="2870075"/>
            <a:ext cx="387171" cy="447600"/>
          </a:xfrm>
          <a:prstGeom prst="rect">
            <a:avLst/>
          </a:prstGeom>
          <a:noFill/>
          <a:ln>
            <a:noFill/>
          </a:ln>
        </p:spPr>
      </p:pic>
      <p:graphicFrame>
        <p:nvGraphicFramePr>
          <p:cNvPr id="312" name="Google Shape;312;p28"/>
          <p:cNvGraphicFramePr/>
          <p:nvPr/>
        </p:nvGraphicFramePr>
        <p:xfrm>
          <a:off x="3652900" y="811500"/>
          <a:ext cx="5331675" cy="5945250"/>
        </p:xfrm>
        <a:graphic>
          <a:graphicData uri="http://schemas.openxmlformats.org/drawingml/2006/table">
            <a:tbl>
              <a:tblPr>
                <a:noFill/>
                <a:tableStyleId>{7E12B2C3-BC1A-4337-93E4-47F60628E3AB}</a:tableStyleId>
              </a:tblPr>
              <a:tblGrid>
                <a:gridCol w="795375">
                  <a:extLst>
                    <a:ext uri="{9D8B030D-6E8A-4147-A177-3AD203B41FA5}">
                      <a16:colId xmlns:a16="http://schemas.microsoft.com/office/drawing/2014/main" val="20000"/>
                    </a:ext>
                  </a:extLst>
                </a:gridCol>
                <a:gridCol w="2185050">
                  <a:extLst>
                    <a:ext uri="{9D8B030D-6E8A-4147-A177-3AD203B41FA5}">
                      <a16:colId xmlns:a16="http://schemas.microsoft.com/office/drawing/2014/main" val="20001"/>
                    </a:ext>
                  </a:extLst>
                </a:gridCol>
                <a:gridCol w="2351250">
                  <a:extLst>
                    <a:ext uri="{9D8B030D-6E8A-4147-A177-3AD203B41FA5}">
                      <a16:colId xmlns:a16="http://schemas.microsoft.com/office/drawing/2014/main" val="20002"/>
                    </a:ext>
                  </a:extLst>
                </a:gridCol>
              </a:tblGrid>
              <a:tr h="319375">
                <a:tc>
                  <a:txBody>
                    <a:bodyPr/>
                    <a:lstStyle/>
                    <a:p>
                      <a:pPr marL="0" lvl="0" indent="0" algn="l" rtl="0">
                        <a:spcBef>
                          <a:spcPts val="0"/>
                        </a:spcBef>
                        <a:spcAft>
                          <a:spcPts val="0"/>
                        </a:spcAft>
                        <a:buNone/>
                      </a:pPr>
                      <a:endParaRPr sz="1000">
                        <a:latin typeface="Proxima Nova"/>
                        <a:ea typeface="Proxima Nova"/>
                        <a:cs typeface="Proxima Nova"/>
                        <a:sym typeface="Proxima Nova"/>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r>
                        <a:rPr lang="en-GB" sz="1000">
                          <a:latin typeface="Proxima Nova"/>
                          <a:ea typeface="Proxima Nova"/>
                          <a:cs typeface="Proxima Nova"/>
                          <a:sym typeface="Proxima Nova"/>
                        </a:rPr>
                        <a:t>In standard form...</a:t>
                      </a:r>
                      <a:endParaRPr sz="1000">
                        <a:latin typeface="Proxima Nova"/>
                        <a:ea typeface="Proxima Nova"/>
                        <a:cs typeface="Proxima Nova"/>
                        <a:sym typeface="Proxima Nova"/>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r>
                        <a:rPr lang="en-GB" sz="1000">
                          <a:latin typeface="Proxima Nova"/>
                          <a:ea typeface="Proxima Nova"/>
                          <a:cs typeface="Proxima Nova"/>
                          <a:sym typeface="Proxima Nova"/>
                        </a:rPr>
                        <a:t>Key features</a:t>
                      </a:r>
                      <a:endParaRPr sz="1000">
                        <a:latin typeface="Proxima Nova"/>
                        <a:ea typeface="Proxima Nova"/>
                        <a:cs typeface="Proxima Nova"/>
                        <a:sym typeface="Proxima Nova"/>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0"/>
                  </a:ext>
                </a:extLst>
              </a:tr>
              <a:tr h="1122000">
                <a:tc>
                  <a:txBody>
                    <a:bodyPr/>
                    <a:lstStyle/>
                    <a:p>
                      <a:pPr marL="0" lvl="0" indent="0" algn="l" rtl="0">
                        <a:spcBef>
                          <a:spcPts val="0"/>
                        </a:spcBef>
                        <a:spcAft>
                          <a:spcPts val="0"/>
                        </a:spcAft>
                        <a:buNone/>
                      </a:pPr>
                      <a:r>
                        <a:rPr lang="en-GB" sz="1000">
                          <a:latin typeface="Proxima Nova"/>
                          <a:ea typeface="Proxima Nova"/>
                          <a:cs typeface="Proxima Nova"/>
                          <a:sym typeface="Proxima Nova"/>
                        </a:rPr>
                        <a:t>Anselm</a:t>
                      </a:r>
                      <a:endParaRPr sz="1000">
                        <a:latin typeface="Proxima Nova"/>
                        <a:ea typeface="Proxima Nova"/>
                        <a:cs typeface="Proxima Nova"/>
                        <a:sym typeface="Proxima Nova"/>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Proxima Nova"/>
                        <a:ea typeface="Proxima Nova"/>
                        <a:cs typeface="Proxima Nova"/>
                        <a:sym typeface="Proxima Nova"/>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Proxima Nova"/>
                        <a:ea typeface="Proxima Nova"/>
                        <a:cs typeface="Proxima Nova"/>
                        <a:sym typeface="Proxima Nova"/>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1"/>
                  </a:ext>
                </a:extLst>
              </a:tr>
              <a:tr h="1122000">
                <a:tc>
                  <a:txBody>
                    <a:bodyPr/>
                    <a:lstStyle/>
                    <a:p>
                      <a:pPr marL="0" lvl="0" indent="0" algn="l" rtl="0">
                        <a:spcBef>
                          <a:spcPts val="0"/>
                        </a:spcBef>
                        <a:spcAft>
                          <a:spcPts val="0"/>
                        </a:spcAft>
                        <a:buNone/>
                      </a:pPr>
                      <a:r>
                        <a:rPr lang="en-GB" sz="1000">
                          <a:latin typeface="Proxima Nova"/>
                          <a:ea typeface="Proxima Nova"/>
                          <a:cs typeface="Proxima Nova"/>
                          <a:sym typeface="Proxima Nova"/>
                        </a:rPr>
                        <a:t>Descartes</a:t>
                      </a:r>
                      <a:endParaRPr sz="1000">
                        <a:latin typeface="Proxima Nova"/>
                        <a:ea typeface="Proxima Nova"/>
                        <a:cs typeface="Proxima Nova"/>
                        <a:sym typeface="Proxima Nova"/>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Proxima Nova"/>
                        <a:ea typeface="Proxima Nova"/>
                        <a:cs typeface="Proxima Nova"/>
                        <a:sym typeface="Proxima Nova"/>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Proxima Nova"/>
                        <a:ea typeface="Proxima Nova"/>
                        <a:cs typeface="Proxima Nova"/>
                        <a:sym typeface="Proxima Nova"/>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2"/>
                  </a:ext>
                </a:extLst>
              </a:tr>
              <a:tr h="1122000">
                <a:tc>
                  <a:txBody>
                    <a:bodyPr/>
                    <a:lstStyle/>
                    <a:p>
                      <a:pPr marL="0" lvl="0" indent="0" algn="l" rtl="0">
                        <a:spcBef>
                          <a:spcPts val="0"/>
                        </a:spcBef>
                        <a:spcAft>
                          <a:spcPts val="0"/>
                        </a:spcAft>
                        <a:buNone/>
                      </a:pPr>
                      <a:r>
                        <a:rPr lang="en-GB" sz="1000">
                          <a:latin typeface="Proxima Nova"/>
                          <a:ea typeface="Proxima Nova"/>
                          <a:cs typeface="Proxima Nova"/>
                          <a:sym typeface="Proxima Nova"/>
                        </a:rPr>
                        <a:t>Leibniz</a:t>
                      </a:r>
                      <a:endParaRPr sz="1000">
                        <a:latin typeface="Proxima Nova"/>
                        <a:ea typeface="Proxima Nova"/>
                        <a:cs typeface="Proxima Nova"/>
                        <a:sym typeface="Proxima Nova"/>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Proxima Nova"/>
                        <a:ea typeface="Proxima Nova"/>
                        <a:cs typeface="Proxima Nova"/>
                        <a:sym typeface="Proxima Nova"/>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Proxima Nova"/>
                        <a:ea typeface="Proxima Nova"/>
                        <a:cs typeface="Proxima Nova"/>
                        <a:sym typeface="Proxima Nova"/>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3"/>
                  </a:ext>
                </a:extLst>
              </a:tr>
              <a:tr h="1122000">
                <a:tc>
                  <a:txBody>
                    <a:bodyPr/>
                    <a:lstStyle/>
                    <a:p>
                      <a:pPr marL="0" lvl="0" indent="0" algn="l" rtl="0">
                        <a:spcBef>
                          <a:spcPts val="0"/>
                        </a:spcBef>
                        <a:spcAft>
                          <a:spcPts val="0"/>
                        </a:spcAft>
                        <a:buNone/>
                      </a:pPr>
                      <a:r>
                        <a:rPr lang="en-GB" sz="1000">
                          <a:latin typeface="Proxima Nova"/>
                          <a:ea typeface="Proxima Nova"/>
                          <a:cs typeface="Proxima Nova"/>
                          <a:sym typeface="Proxima Nova"/>
                        </a:rPr>
                        <a:t>Malcolm</a:t>
                      </a:r>
                      <a:endParaRPr sz="1000">
                        <a:latin typeface="Proxima Nova"/>
                        <a:ea typeface="Proxima Nova"/>
                        <a:cs typeface="Proxima Nova"/>
                        <a:sym typeface="Proxima Nova"/>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Proxima Nova"/>
                        <a:ea typeface="Proxima Nova"/>
                        <a:cs typeface="Proxima Nova"/>
                        <a:sym typeface="Proxima Nova"/>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Proxima Nova"/>
                        <a:ea typeface="Proxima Nova"/>
                        <a:cs typeface="Proxima Nova"/>
                        <a:sym typeface="Proxima Nova"/>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4"/>
                  </a:ext>
                </a:extLst>
              </a:tr>
              <a:tr h="1122000">
                <a:tc>
                  <a:txBody>
                    <a:bodyPr/>
                    <a:lstStyle/>
                    <a:p>
                      <a:pPr marL="0" lvl="0" indent="0" algn="l" rtl="0">
                        <a:spcBef>
                          <a:spcPts val="0"/>
                        </a:spcBef>
                        <a:spcAft>
                          <a:spcPts val="0"/>
                        </a:spcAft>
                        <a:buNone/>
                      </a:pPr>
                      <a:r>
                        <a:rPr lang="en-GB" sz="1000">
                          <a:latin typeface="Proxima Nova"/>
                          <a:ea typeface="Proxima Nova"/>
                          <a:cs typeface="Proxima Nova"/>
                          <a:sym typeface="Proxima Nova"/>
                        </a:rPr>
                        <a:t>Plantinga</a:t>
                      </a:r>
                      <a:endParaRPr sz="1000">
                        <a:latin typeface="Proxima Nova"/>
                        <a:ea typeface="Proxima Nova"/>
                        <a:cs typeface="Proxima Nova"/>
                        <a:sym typeface="Proxima Nova"/>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Proxima Nova"/>
                        <a:ea typeface="Proxima Nova"/>
                        <a:cs typeface="Proxima Nova"/>
                        <a:sym typeface="Proxima Nova"/>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Proxima Nova"/>
                        <a:ea typeface="Proxima Nova"/>
                        <a:cs typeface="Proxima Nova"/>
                        <a:sym typeface="Proxima Nova"/>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313" name="Google Shape;313;p28"/>
          <p:cNvPicPr preferRelativeResize="0"/>
          <p:nvPr/>
        </p:nvPicPr>
        <p:blipFill>
          <a:blip r:embed="rId4">
            <a:alphaModFix/>
          </a:blip>
          <a:stretch>
            <a:fillRect/>
          </a:stretch>
        </p:blipFill>
        <p:spPr>
          <a:xfrm>
            <a:off x="3731125" y="1467025"/>
            <a:ext cx="581550" cy="723300"/>
          </a:xfrm>
          <a:prstGeom prst="rect">
            <a:avLst/>
          </a:prstGeom>
          <a:noFill/>
          <a:ln>
            <a:noFill/>
          </a:ln>
        </p:spPr>
      </p:pic>
      <p:pic>
        <p:nvPicPr>
          <p:cNvPr id="314" name="Google Shape;314;p28"/>
          <p:cNvPicPr preferRelativeResize="0"/>
          <p:nvPr/>
        </p:nvPicPr>
        <p:blipFill>
          <a:blip r:embed="rId5">
            <a:alphaModFix/>
          </a:blip>
          <a:stretch>
            <a:fillRect/>
          </a:stretch>
        </p:blipFill>
        <p:spPr>
          <a:xfrm>
            <a:off x="3731123" y="2592809"/>
            <a:ext cx="581550" cy="724867"/>
          </a:xfrm>
          <a:prstGeom prst="rect">
            <a:avLst/>
          </a:prstGeom>
          <a:noFill/>
          <a:ln>
            <a:noFill/>
          </a:ln>
        </p:spPr>
      </p:pic>
      <p:pic>
        <p:nvPicPr>
          <p:cNvPr id="315" name="Google Shape;315;p28"/>
          <p:cNvPicPr preferRelativeResize="0"/>
          <p:nvPr/>
        </p:nvPicPr>
        <p:blipFill rotWithShape="1">
          <a:blip r:embed="rId6">
            <a:alphaModFix/>
          </a:blip>
          <a:srcRect b="9747"/>
          <a:stretch/>
        </p:blipFill>
        <p:spPr>
          <a:xfrm>
            <a:off x="3711429" y="3780575"/>
            <a:ext cx="620948" cy="581099"/>
          </a:xfrm>
          <a:prstGeom prst="rect">
            <a:avLst/>
          </a:prstGeom>
          <a:noFill/>
          <a:ln>
            <a:noFill/>
          </a:ln>
        </p:spPr>
      </p:pic>
      <p:pic>
        <p:nvPicPr>
          <p:cNvPr id="316" name="Google Shape;316;p28"/>
          <p:cNvPicPr preferRelativeResize="0"/>
          <p:nvPr/>
        </p:nvPicPr>
        <p:blipFill>
          <a:blip r:embed="rId7">
            <a:alphaModFix/>
          </a:blip>
          <a:stretch>
            <a:fillRect/>
          </a:stretch>
        </p:blipFill>
        <p:spPr>
          <a:xfrm>
            <a:off x="3769500" y="4824575"/>
            <a:ext cx="504803" cy="723300"/>
          </a:xfrm>
          <a:prstGeom prst="rect">
            <a:avLst/>
          </a:prstGeom>
          <a:noFill/>
          <a:ln>
            <a:noFill/>
          </a:ln>
        </p:spPr>
      </p:pic>
      <p:pic>
        <p:nvPicPr>
          <p:cNvPr id="317" name="Google Shape;317;p28"/>
          <p:cNvPicPr preferRelativeResize="0"/>
          <p:nvPr/>
        </p:nvPicPr>
        <p:blipFill rotWithShape="1">
          <a:blip r:embed="rId8">
            <a:alphaModFix/>
          </a:blip>
          <a:srcRect b="16977"/>
          <a:stretch/>
        </p:blipFill>
        <p:spPr>
          <a:xfrm>
            <a:off x="3769500" y="6010775"/>
            <a:ext cx="504800" cy="681009"/>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9"/>
          <p:cNvSpPr/>
          <p:nvPr/>
        </p:nvSpPr>
        <p:spPr>
          <a:xfrm>
            <a:off x="72850" y="117650"/>
            <a:ext cx="3617043" cy="321274"/>
          </a:xfrm>
          <a:prstGeom prst="rect">
            <a:avLst/>
          </a:prstGeom>
        </p:spPr>
        <p:txBody>
          <a:bodyPr>
            <a:prstTxWarp prst="textPlain">
              <a:avLst/>
            </a:prstTxWarp>
          </a:bodyPr>
          <a:lstStyle/>
          <a:p>
            <a:pPr lvl="0" algn="ctr"/>
            <a:r>
              <a:rPr b="0" i="0">
                <a:ln w="9525" cap="flat" cmpd="sng">
                  <a:solidFill>
                    <a:srgbClr val="434343"/>
                  </a:solidFill>
                  <a:prstDash val="solid"/>
                  <a:round/>
                  <a:headEnd type="none" w="sm" len="sm"/>
                  <a:tailEnd type="none" w="sm" len="sm"/>
                </a:ln>
                <a:solidFill>
                  <a:srgbClr val="B7B7B7"/>
                </a:solidFill>
                <a:latin typeface="Arial"/>
              </a:rPr>
              <a:t>Metaphysics of God: Design</a:t>
            </a:r>
          </a:p>
        </p:txBody>
      </p:sp>
      <p:sp>
        <p:nvSpPr>
          <p:cNvPr id="323" name="Google Shape;323;p29"/>
          <p:cNvSpPr/>
          <p:nvPr/>
        </p:nvSpPr>
        <p:spPr>
          <a:xfrm>
            <a:off x="7244200" y="117650"/>
            <a:ext cx="1713600" cy="1120500"/>
          </a:xfrm>
          <a:prstGeom prst="wedgeRoundRectCallout">
            <a:avLst>
              <a:gd name="adj1" fmla="val -60196"/>
              <a:gd name="adj2" fmla="val -4473"/>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000" i="1">
                <a:latin typeface="Proxima Nova"/>
                <a:ea typeface="Proxima Nova"/>
                <a:cs typeface="Proxima Nova"/>
                <a:sym typeface="Proxima Nova"/>
              </a:rPr>
              <a:t>“Every indication of contrivance, every manifestation of design, which existed in the watch, exists in the world of nature.”</a:t>
            </a:r>
            <a:endParaRPr sz="1000" i="1">
              <a:latin typeface="Proxima Nova"/>
              <a:ea typeface="Proxima Nova"/>
              <a:cs typeface="Proxima Nova"/>
              <a:sym typeface="Proxima Nova"/>
            </a:endParaRPr>
          </a:p>
          <a:p>
            <a:pPr marL="0" lvl="0" indent="0" algn="r" rtl="0">
              <a:spcBef>
                <a:spcPts val="0"/>
              </a:spcBef>
              <a:spcAft>
                <a:spcPts val="0"/>
              </a:spcAft>
              <a:buNone/>
            </a:pPr>
            <a:r>
              <a:rPr lang="en-GB" sz="1000">
                <a:latin typeface="Proxima Nova"/>
                <a:ea typeface="Proxima Nova"/>
                <a:cs typeface="Proxima Nova"/>
                <a:sym typeface="Proxima Nova"/>
              </a:rPr>
              <a:t>Paley</a:t>
            </a:r>
            <a:endParaRPr sz="1000">
              <a:latin typeface="Proxima Nova"/>
              <a:ea typeface="Proxima Nova"/>
              <a:cs typeface="Proxima Nova"/>
              <a:sym typeface="Proxima Nova"/>
            </a:endParaRPr>
          </a:p>
        </p:txBody>
      </p:sp>
      <p:sp>
        <p:nvSpPr>
          <p:cNvPr id="324" name="Google Shape;324;p29"/>
          <p:cNvSpPr/>
          <p:nvPr/>
        </p:nvSpPr>
        <p:spPr>
          <a:xfrm>
            <a:off x="7244200" y="2330575"/>
            <a:ext cx="1713600" cy="666000"/>
          </a:xfrm>
          <a:prstGeom prst="wedgeRoundRectCallout">
            <a:avLst>
              <a:gd name="adj1" fmla="val 11485"/>
              <a:gd name="adj2" fmla="val 72973"/>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000" i="1">
                <a:latin typeface="Proxima Nova"/>
                <a:ea typeface="Proxima Nova"/>
                <a:cs typeface="Proxima Nova"/>
                <a:sym typeface="Proxima Nova"/>
              </a:rPr>
              <a:t>“An agent produces a celestial harmony like a man who sings a song.”</a:t>
            </a:r>
            <a:endParaRPr sz="1000" i="1">
              <a:latin typeface="Proxima Nova"/>
              <a:ea typeface="Proxima Nova"/>
              <a:cs typeface="Proxima Nova"/>
              <a:sym typeface="Proxima Nova"/>
            </a:endParaRPr>
          </a:p>
          <a:p>
            <a:pPr marL="0" lvl="0" indent="0" algn="r" rtl="0">
              <a:spcBef>
                <a:spcPts val="0"/>
              </a:spcBef>
              <a:spcAft>
                <a:spcPts val="0"/>
              </a:spcAft>
              <a:buNone/>
            </a:pPr>
            <a:r>
              <a:rPr lang="en-GB" sz="1000">
                <a:latin typeface="Proxima Nova"/>
                <a:ea typeface="Proxima Nova"/>
                <a:cs typeface="Proxima Nova"/>
                <a:sym typeface="Proxima Nova"/>
              </a:rPr>
              <a:t>Swinburne</a:t>
            </a:r>
            <a:endParaRPr sz="1000">
              <a:latin typeface="Proxima Nova"/>
              <a:ea typeface="Proxima Nova"/>
              <a:cs typeface="Proxima Nova"/>
              <a:sym typeface="Proxima Nova"/>
            </a:endParaRPr>
          </a:p>
        </p:txBody>
      </p:sp>
      <p:sp>
        <p:nvSpPr>
          <p:cNvPr id="325" name="Google Shape;325;p29"/>
          <p:cNvSpPr/>
          <p:nvPr/>
        </p:nvSpPr>
        <p:spPr>
          <a:xfrm>
            <a:off x="72850" y="499350"/>
            <a:ext cx="2336400" cy="3805800"/>
          </a:xfrm>
          <a:prstGeom prst="verticalScroll">
            <a:avLst>
              <a:gd name="adj" fmla="val 4201"/>
            </a:avLst>
          </a:prstGeom>
          <a:solidFill>
            <a:srgbClr val="FFFFFF"/>
          </a:solidFill>
          <a:ln w="9525"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solidFill>
                  <a:schemeClr val="dk1"/>
                </a:solidFill>
                <a:latin typeface="Proxima Nova"/>
                <a:ea typeface="Proxima Nova"/>
                <a:cs typeface="Proxima Nova"/>
                <a:sym typeface="Proxima Nova"/>
              </a:rPr>
              <a:t>Features of teleological arguments</a:t>
            </a:r>
            <a:endParaRPr sz="1100" b="1">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The term ‘teleology’ means…</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They are a posteriori, meaning...</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They can be deductive, inductive and abductive because...</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In contrast to cosmological arguments, they offer more detail about the nature of God, such as...</a:t>
            </a:r>
            <a:endParaRPr sz="1000">
              <a:solidFill>
                <a:schemeClr val="dk1"/>
              </a:solidFill>
              <a:latin typeface="Proxima Nova"/>
              <a:ea typeface="Proxima Nova"/>
              <a:cs typeface="Proxima Nova"/>
              <a:sym typeface="Proxima Nova"/>
            </a:endParaRPr>
          </a:p>
        </p:txBody>
      </p:sp>
      <p:sp>
        <p:nvSpPr>
          <p:cNvPr id="326" name="Google Shape;326;p29"/>
          <p:cNvSpPr/>
          <p:nvPr/>
        </p:nvSpPr>
        <p:spPr>
          <a:xfrm>
            <a:off x="105750" y="4441075"/>
            <a:ext cx="2220600" cy="2341500"/>
          </a:xfrm>
          <a:prstGeom prst="rect">
            <a:avLst/>
          </a:prstGeom>
          <a:noFill/>
          <a:ln w="19050"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b="1">
                <a:solidFill>
                  <a:schemeClr val="dk1"/>
                </a:solidFill>
                <a:latin typeface="Proxima Nova"/>
                <a:ea typeface="Proxima Nova"/>
                <a:cs typeface="Proxima Nova"/>
                <a:sym typeface="Proxima Nova"/>
              </a:rPr>
              <a:t>Further design arguments</a:t>
            </a:r>
            <a:endParaRPr sz="1100" b="1">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Aquinas’ 5th way is an argument from analogy, it says…</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Hume’s fictional character Cleanthes also puts forward a design argument, suggesting...</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100" b="1">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100" b="1">
              <a:solidFill>
                <a:schemeClr val="dk1"/>
              </a:solidFill>
              <a:latin typeface="Proxima Nova"/>
              <a:ea typeface="Proxima Nova"/>
              <a:cs typeface="Proxima Nova"/>
              <a:sym typeface="Proxima Nova"/>
            </a:endParaRPr>
          </a:p>
        </p:txBody>
      </p:sp>
      <p:sp>
        <p:nvSpPr>
          <p:cNvPr id="327" name="Google Shape;327;p29"/>
          <p:cNvSpPr txBox="1"/>
          <p:nvPr/>
        </p:nvSpPr>
        <p:spPr>
          <a:xfrm>
            <a:off x="2474250" y="438925"/>
            <a:ext cx="4572600" cy="24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solidFill>
                  <a:schemeClr val="dk1"/>
                </a:solidFill>
                <a:latin typeface="Proxima Nova"/>
                <a:ea typeface="Proxima Nova"/>
                <a:cs typeface="Proxima Nova"/>
                <a:sym typeface="Proxima Nova"/>
              </a:rPr>
              <a:t>Paley’s argument from spatial order and purpose</a:t>
            </a:r>
            <a:endParaRPr sz="1100" b="1">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In </a:t>
            </a:r>
            <a:r>
              <a:rPr lang="en-GB" sz="1000" i="1">
                <a:solidFill>
                  <a:schemeClr val="dk1"/>
                </a:solidFill>
                <a:latin typeface="Proxima Nova"/>
                <a:ea typeface="Proxima Nova"/>
                <a:cs typeface="Proxima Nova"/>
                <a:sym typeface="Proxima Nova"/>
              </a:rPr>
              <a:t>Natural Theology,</a:t>
            </a:r>
            <a:r>
              <a:rPr lang="en-GB" sz="1000">
                <a:solidFill>
                  <a:schemeClr val="dk1"/>
                </a:solidFill>
                <a:latin typeface="Proxima Nova"/>
                <a:ea typeface="Proxima Nova"/>
                <a:cs typeface="Proxima Nova"/>
                <a:sym typeface="Proxima Nova"/>
              </a:rPr>
              <a:t> Paley notices the variety of features of a watch that indicate spatial order and purpose. Paley’s design argument may be presented as...</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100" b="1">
              <a:solidFill>
                <a:schemeClr val="dk1"/>
              </a:solidFill>
              <a:latin typeface="Proxima Nova"/>
              <a:ea typeface="Proxima Nova"/>
              <a:cs typeface="Proxima Nova"/>
              <a:sym typeface="Proxima Nova"/>
            </a:endParaRPr>
          </a:p>
        </p:txBody>
      </p:sp>
      <p:sp>
        <p:nvSpPr>
          <p:cNvPr id="328" name="Google Shape;328;p29"/>
          <p:cNvSpPr txBox="1"/>
          <p:nvPr/>
        </p:nvSpPr>
        <p:spPr>
          <a:xfrm>
            <a:off x="2432788" y="2228600"/>
            <a:ext cx="4572600" cy="26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solidFill>
                  <a:schemeClr val="dk1"/>
                </a:solidFill>
                <a:latin typeface="Proxima Nova"/>
                <a:ea typeface="Proxima Nova"/>
                <a:cs typeface="Proxima Nova"/>
                <a:sym typeface="Proxima Nova"/>
              </a:rPr>
              <a:t>Swinburne’s argument from temporal order/ regularity</a:t>
            </a:r>
            <a:endParaRPr sz="1100" b="1">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Attempting to avoid Hume’s objections, Swinburne acknowledges that he cannot prove the existence of God. He also makes a distinction between ‘spatial order’ (regularities of co-presence) and ‘temporal order’ (regularities of succession). Within these parameters her suggests the following argument...</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100" b="1">
              <a:solidFill>
                <a:schemeClr val="dk1"/>
              </a:solidFill>
              <a:latin typeface="Proxima Nova"/>
              <a:ea typeface="Proxima Nova"/>
              <a:cs typeface="Proxima Nova"/>
              <a:sym typeface="Proxima Nova"/>
            </a:endParaRPr>
          </a:p>
        </p:txBody>
      </p:sp>
      <p:pic>
        <p:nvPicPr>
          <p:cNvPr id="329" name="Google Shape;329;p29"/>
          <p:cNvPicPr preferRelativeResize="0"/>
          <p:nvPr/>
        </p:nvPicPr>
        <p:blipFill>
          <a:blip r:embed="rId3">
            <a:alphaModFix/>
          </a:blip>
          <a:stretch>
            <a:fillRect/>
          </a:stretch>
        </p:blipFill>
        <p:spPr>
          <a:xfrm rot="1270351">
            <a:off x="7235075" y="1361375"/>
            <a:ext cx="839225" cy="839225"/>
          </a:xfrm>
          <a:prstGeom prst="rect">
            <a:avLst/>
          </a:prstGeom>
          <a:noFill/>
          <a:ln>
            <a:noFill/>
          </a:ln>
        </p:spPr>
      </p:pic>
      <p:pic>
        <p:nvPicPr>
          <p:cNvPr id="330" name="Google Shape;330;p29"/>
          <p:cNvPicPr preferRelativeResize="0"/>
          <p:nvPr/>
        </p:nvPicPr>
        <p:blipFill>
          <a:blip r:embed="rId4">
            <a:alphaModFix/>
          </a:blip>
          <a:stretch>
            <a:fillRect/>
          </a:stretch>
        </p:blipFill>
        <p:spPr>
          <a:xfrm>
            <a:off x="8374550" y="1489360"/>
            <a:ext cx="583249" cy="583249"/>
          </a:xfrm>
          <a:prstGeom prst="rect">
            <a:avLst/>
          </a:prstGeom>
          <a:noFill/>
          <a:ln>
            <a:noFill/>
          </a:ln>
        </p:spPr>
      </p:pic>
      <p:sp>
        <p:nvSpPr>
          <p:cNvPr id="331" name="Google Shape;331;p29"/>
          <p:cNvSpPr/>
          <p:nvPr/>
        </p:nvSpPr>
        <p:spPr>
          <a:xfrm>
            <a:off x="8035375" y="1722038"/>
            <a:ext cx="272800" cy="201750"/>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434343"/>
                </a:solidFill>
                <a:latin typeface="Arial"/>
              </a:rPr>
              <a:t>=</a:t>
            </a:r>
          </a:p>
        </p:txBody>
      </p:sp>
      <p:graphicFrame>
        <p:nvGraphicFramePr>
          <p:cNvPr id="332" name="Google Shape;332;p29"/>
          <p:cNvGraphicFramePr/>
          <p:nvPr/>
        </p:nvGraphicFramePr>
        <p:xfrm>
          <a:off x="2474275" y="4441075"/>
          <a:ext cx="6554300" cy="2341500"/>
        </p:xfrm>
        <a:graphic>
          <a:graphicData uri="http://schemas.openxmlformats.org/drawingml/2006/table">
            <a:tbl>
              <a:tblPr>
                <a:noFill/>
                <a:tableStyleId>{7E12B2C3-BC1A-4337-93E4-47F60628E3AB}</a:tableStyleId>
              </a:tblPr>
              <a:tblGrid>
                <a:gridCol w="1638575">
                  <a:extLst>
                    <a:ext uri="{9D8B030D-6E8A-4147-A177-3AD203B41FA5}">
                      <a16:colId xmlns:a16="http://schemas.microsoft.com/office/drawing/2014/main" val="20000"/>
                    </a:ext>
                  </a:extLst>
                </a:gridCol>
                <a:gridCol w="1638575">
                  <a:extLst>
                    <a:ext uri="{9D8B030D-6E8A-4147-A177-3AD203B41FA5}">
                      <a16:colId xmlns:a16="http://schemas.microsoft.com/office/drawing/2014/main" val="20001"/>
                    </a:ext>
                  </a:extLst>
                </a:gridCol>
                <a:gridCol w="1638575">
                  <a:extLst>
                    <a:ext uri="{9D8B030D-6E8A-4147-A177-3AD203B41FA5}">
                      <a16:colId xmlns:a16="http://schemas.microsoft.com/office/drawing/2014/main" val="20002"/>
                    </a:ext>
                  </a:extLst>
                </a:gridCol>
                <a:gridCol w="1638575">
                  <a:extLst>
                    <a:ext uri="{9D8B030D-6E8A-4147-A177-3AD203B41FA5}">
                      <a16:colId xmlns:a16="http://schemas.microsoft.com/office/drawing/2014/main" val="20003"/>
                    </a:ext>
                  </a:extLst>
                </a:gridCol>
              </a:tblGrid>
              <a:tr h="2341500">
                <a:tc>
                  <a:txBody>
                    <a:bodyPr/>
                    <a:lstStyle/>
                    <a:p>
                      <a:pPr marL="0" lvl="0" indent="0" algn="l" rtl="0">
                        <a:spcBef>
                          <a:spcPts val="0"/>
                        </a:spcBef>
                        <a:spcAft>
                          <a:spcPts val="0"/>
                        </a:spcAft>
                        <a:buClr>
                          <a:schemeClr val="dk1"/>
                        </a:buClr>
                        <a:buSzPts val="1100"/>
                        <a:buFont typeface="Arial"/>
                        <a:buNone/>
                      </a:pPr>
                      <a:r>
                        <a:rPr lang="en-GB" sz="1000">
                          <a:solidFill>
                            <a:schemeClr val="dk1"/>
                          </a:solidFill>
                          <a:latin typeface="Proxima Nova"/>
                          <a:ea typeface="Proxima Nova"/>
                          <a:cs typeface="Proxima Nova"/>
                          <a:sym typeface="Proxima Nova"/>
                        </a:rPr>
                        <a:t>Hume’s objections to design arguments from analogy</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GB" sz="1000">
                          <a:solidFill>
                            <a:schemeClr val="dk1"/>
                          </a:solidFill>
                          <a:latin typeface="Proxima Nova"/>
                          <a:ea typeface="Proxima Nova"/>
                          <a:cs typeface="Proxima Nova"/>
                          <a:sym typeface="Proxima Nova"/>
                        </a:rPr>
                        <a:t>Hume and Paley’s problem of spatial disorder</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GB" sz="1000">
                          <a:solidFill>
                            <a:schemeClr val="dk1"/>
                          </a:solidFill>
                          <a:latin typeface="Proxima Nova"/>
                          <a:ea typeface="Proxima Nova"/>
                          <a:cs typeface="Proxima Nova"/>
                          <a:sym typeface="Proxima Nova"/>
                        </a:rPr>
                        <a:t>Hume’s argument whether God is the best or only explanation</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GB" sz="1000">
                          <a:solidFill>
                            <a:schemeClr val="dk1"/>
                          </a:solidFill>
                          <a:latin typeface="Proxima Nova"/>
                          <a:ea typeface="Proxima Nova"/>
                          <a:cs typeface="Proxima Nova"/>
                          <a:sym typeface="Proxima Nova"/>
                        </a:rPr>
                        <a:t>Kant’s suggestion that design may be explained by a ‘worldly architect’ not God</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33" name="Google Shape;333;p29"/>
          <p:cNvSpPr/>
          <p:nvPr/>
        </p:nvSpPr>
        <p:spPr>
          <a:xfrm>
            <a:off x="2474275" y="4144675"/>
            <a:ext cx="4040700" cy="296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100" b="1">
                <a:solidFill>
                  <a:schemeClr val="dk1"/>
                </a:solidFill>
                <a:latin typeface="Proxima Nova"/>
                <a:ea typeface="Proxima Nova"/>
                <a:cs typeface="Proxima Nova"/>
                <a:sym typeface="Proxima Nova"/>
              </a:rPr>
              <a:t>Issues with the design argument</a:t>
            </a:r>
            <a:endParaRPr sz="1100" b="1">
              <a:solidFill>
                <a:schemeClr val="dk1"/>
              </a:solidFill>
              <a:latin typeface="Proxima Nova"/>
              <a:ea typeface="Proxima Nova"/>
              <a:cs typeface="Proxima Nova"/>
              <a:sym typeface="Proxima Nov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8" name="Google Shape;338;p30"/>
          <p:cNvPicPr preferRelativeResize="0"/>
          <p:nvPr/>
        </p:nvPicPr>
        <p:blipFill>
          <a:blip r:embed="rId3">
            <a:alphaModFix/>
          </a:blip>
          <a:stretch>
            <a:fillRect/>
          </a:stretch>
        </p:blipFill>
        <p:spPr>
          <a:xfrm>
            <a:off x="7687900" y="117650"/>
            <a:ext cx="1352700" cy="606200"/>
          </a:xfrm>
          <a:prstGeom prst="rect">
            <a:avLst/>
          </a:prstGeom>
          <a:noFill/>
          <a:ln>
            <a:noFill/>
          </a:ln>
        </p:spPr>
      </p:pic>
      <p:sp>
        <p:nvSpPr>
          <p:cNvPr id="339" name="Google Shape;339;p30"/>
          <p:cNvSpPr/>
          <p:nvPr/>
        </p:nvSpPr>
        <p:spPr>
          <a:xfrm>
            <a:off x="72850" y="117650"/>
            <a:ext cx="4461985" cy="321274"/>
          </a:xfrm>
          <a:prstGeom prst="rect">
            <a:avLst/>
          </a:prstGeom>
        </p:spPr>
        <p:txBody>
          <a:bodyPr>
            <a:prstTxWarp prst="textPlain">
              <a:avLst/>
            </a:prstTxWarp>
          </a:bodyPr>
          <a:lstStyle/>
          <a:p>
            <a:pPr lvl="0" algn="ctr"/>
            <a:r>
              <a:rPr b="0" i="0">
                <a:ln w="9525" cap="flat" cmpd="sng">
                  <a:solidFill>
                    <a:srgbClr val="434343"/>
                  </a:solidFill>
                  <a:prstDash val="solid"/>
                  <a:round/>
                  <a:headEnd type="none" w="sm" len="sm"/>
                  <a:tailEnd type="none" w="sm" len="sm"/>
                </a:ln>
                <a:solidFill>
                  <a:srgbClr val="B7B7B7"/>
                </a:solidFill>
                <a:latin typeface="Arial"/>
              </a:rPr>
              <a:t>Metaphysics of God: Cosmological</a:t>
            </a:r>
          </a:p>
        </p:txBody>
      </p:sp>
      <p:sp>
        <p:nvSpPr>
          <p:cNvPr id="340" name="Google Shape;340;p30"/>
          <p:cNvSpPr/>
          <p:nvPr/>
        </p:nvSpPr>
        <p:spPr>
          <a:xfrm>
            <a:off x="72850" y="499350"/>
            <a:ext cx="2555400" cy="3574500"/>
          </a:xfrm>
          <a:prstGeom prst="verticalScroll">
            <a:avLst>
              <a:gd name="adj" fmla="val 4201"/>
            </a:avLst>
          </a:prstGeom>
          <a:solidFill>
            <a:srgbClr val="FFFFFF"/>
          </a:solidFill>
          <a:ln w="9525"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solidFill>
                  <a:schemeClr val="dk1"/>
                </a:solidFill>
                <a:latin typeface="Proxima Nova"/>
                <a:ea typeface="Proxima Nova"/>
                <a:cs typeface="Proxima Nova"/>
                <a:sym typeface="Proxima Nova"/>
              </a:rPr>
              <a:t>Features of cosmological arguments</a:t>
            </a:r>
            <a:endParaRPr sz="1100" b="1">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The term ‘cosmological’ means…</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They are a posteriori, meaning...</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They take the logical form of deductive arguments because...</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However, atheists are suspicious of them because...</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p:txBody>
      </p:sp>
      <p:sp>
        <p:nvSpPr>
          <p:cNvPr id="341" name="Google Shape;341;p30"/>
          <p:cNvSpPr/>
          <p:nvPr/>
        </p:nvSpPr>
        <p:spPr>
          <a:xfrm>
            <a:off x="6767350" y="4425975"/>
            <a:ext cx="2220600" cy="2341500"/>
          </a:xfrm>
          <a:prstGeom prst="rect">
            <a:avLst/>
          </a:prstGeom>
          <a:noFill/>
          <a:ln w="19050"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b="1">
                <a:solidFill>
                  <a:schemeClr val="dk1"/>
                </a:solidFill>
                <a:latin typeface="Proxima Nova"/>
                <a:ea typeface="Proxima Nova"/>
                <a:cs typeface="Proxima Nova"/>
                <a:sym typeface="Proxima Nova"/>
              </a:rPr>
              <a:t>Wider cosmological arguments</a:t>
            </a:r>
            <a:endParaRPr sz="1100" b="1">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Plato:</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Aristotle:</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Leibniz:</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100" b="1">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100" b="1">
              <a:solidFill>
                <a:schemeClr val="dk1"/>
              </a:solidFill>
              <a:latin typeface="Proxima Nova"/>
              <a:ea typeface="Proxima Nova"/>
              <a:cs typeface="Proxima Nova"/>
              <a:sym typeface="Proxima Nova"/>
            </a:endParaRPr>
          </a:p>
        </p:txBody>
      </p:sp>
      <p:graphicFrame>
        <p:nvGraphicFramePr>
          <p:cNvPr id="342" name="Google Shape;342;p30"/>
          <p:cNvGraphicFramePr/>
          <p:nvPr/>
        </p:nvGraphicFramePr>
        <p:xfrm>
          <a:off x="72850" y="4425975"/>
          <a:ext cx="6516600" cy="2341500"/>
        </p:xfrm>
        <a:graphic>
          <a:graphicData uri="http://schemas.openxmlformats.org/drawingml/2006/table">
            <a:tbl>
              <a:tblPr>
                <a:noFill/>
                <a:tableStyleId>{7E12B2C3-BC1A-4337-93E4-47F60628E3AB}</a:tableStyleId>
              </a:tblPr>
              <a:tblGrid>
                <a:gridCol w="1629150">
                  <a:extLst>
                    <a:ext uri="{9D8B030D-6E8A-4147-A177-3AD203B41FA5}">
                      <a16:colId xmlns:a16="http://schemas.microsoft.com/office/drawing/2014/main" val="20000"/>
                    </a:ext>
                  </a:extLst>
                </a:gridCol>
                <a:gridCol w="1629150">
                  <a:extLst>
                    <a:ext uri="{9D8B030D-6E8A-4147-A177-3AD203B41FA5}">
                      <a16:colId xmlns:a16="http://schemas.microsoft.com/office/drawing/2014/main" val="20001"/>
                    </a:ext>
                  </a:extLst>
                </a:gridCol>
                <a:gridCol w="1629150">
                  <a:extLst>
                    <a:ext uri="{9D8B030D-6E8A-4147-A177-3AD203B41FA5}">
                      <a16:colId xmlns:a16="http://schemas.microsoft.com/office/drawing/2014/main" val="20002"/>
                    </a:ext>
                  </a:extLst>
                </a:gridCol>
                <a:gridCol w="1629150">
                  <a:extLst>
                    <a:ext uri="{9D8B030D-6E8A-4147-A177-3AD203B41FA5}">
                      <a16:colId xmlns:a16="http://schemas.microsoft.com/office/drawing/2014/main" val="20003"/>
                    </a:ext>
                  </a:extLst>
                </a:gridCol>
              </a:tblGrid>
              <a:tr h="2341500">
                <a:tc>
                  <a:txBody>
                    <a:bodyPr/>
                    <a:lstStyle/>
                    <a:p>
                      <a:pPr marL="0" lvl="0" indent="0" algn="l" rtl="0">
                        <a:spcBef>
                          <a:spcPts val="0"/>
                        </a:spcBef>
                        <a:spcAft>
                          <a:spcPts val="0"/>
                        </a:spcAft>
                        <a:buNone/>
                      </a:pPr>
                      <a:r>
                        <a:rPr lang="en-GB" sz="1000">
                          <a:latin typeface="Proxima Nova"/>
                          <a:ea typeface="Proxima Nova"/>
                          <a:cs typeface="Proxima Nova"/>
                          <a:sym typeface="Proxima Nova"/>
                        </a:rPr>
                        <a:t>The possibility of an infinite series</a:t>
                      </a:r>
                      <a:endParaRPr sz="1000">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000">
                          <a:latin typeface="Proxima Nova"/>
                          <a:ea typeface="Proxima Nova"/>
                          <a:cs typeface="Proxima Nova"/>
                          <a:sym typeface="Proxima Nova"/>
                        </a:rPr>
                        <a:t>Hume’s objection to the causal principle</a:t>
                      </a:r>
                      <a:endParaRPr sz="1000">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000">
                          <a:latin typeface="Proxima Nova"/>
                          <a:ea typeface="Proxima Nova"/>
                          <a:cs typeface="Proxima Nova"/>
                          <a:sym typeface="Proxima Nova"/>
                        </a:rPr>
                        <a:t>The fallacy of composition</a:t>
                      </a:r>
                      <a:endParaRPr sz="1000">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000">
                          <a:latin typeface="Proxima Nova"/>
                          <a:ea typeface="Proxima Nova"/>
                          <a:cs typeface="Proxima Nova"/>
                          <a:sym typeface="Proxima Nova"/>
                        </a:rPr>
                        <a:t>Russell and the impossibility of an infinite being</a:t>
                      </a:r>
                      <a:endParaRPr sz="1000">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43" name="Google Shape;343;p30"/>
          <p:cNvSpPr/>
          <p:nvPr/>
        </p:nvSpPr>
        <p:spPr>
          <a:xfrm>
            <a:off x="72850" y="4134275"/>
            <a:ext cx="4040700" cy="296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100" b="1">
                <a:solidFill>
                  <a:schemeClr val="dk1"/>
                </a:solidFill>
                <a:latin typeface="Proxima Nova"/>
                <a:ea typeface="Proxima Nova"/>
                <a:cs typeface="Proxima Nova"/>
                <a:sym typeface="Proxima Nova"/>
              </a:rPr>
              <a:t>Issues with the cosmological  argument</a:t>
            </a:r>
            <a:endParaRPr sz="1100" b="1">
              <a:solidFill>
                <a:schemeClr val="dk1"/>
              </a:solidFill>
              <a:latin typeface="Proxima Nova"/>
              <a:ea typeface="Proxima Nova"/>
              <a:cs typeface="Proxima Nova"/>
              <a:sym typeface="Proxima Nova"/>
            </a:endParaRPr>
          </a:p>
        </p:txBody>
      </p:sp>
      <p:sp>
        <p:nvSpPr>
          <p:cNvPr id="344" name="Google Shape;344;p30"/>
          <p:cNvSpPr/>
          <p:nvPr/>
        </p:nvSpPr>
        <p:spPr>
          <a:xfrm>
            <a:off x="2726650" y="438925"/>
            <a:ext cx="4040700" cy="296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100" b="1">
                <a:solidFill>
                  <a:schemeClr val="dk1"/>
                </a:solidFill>
                <a:latin typeface="Proxima Nova"/>
                <a:ea typeface="Proxima Nova"/>
                <a:cs typeface="Proxima Nova"/>
                <a:sym typeface="Proxima Nova"/>
              </a:rPr>
              <a:t>Aquinas’ first 3 ways</a:t>
            </a:r>
            <a:endParaRPr sz="1100" b="1">
              <a:solidFill>
                <a:schemeClr val="dk1"/>
              </a:solidFill>
              <a:latin typeface="Proxima Nova"/>
              <a:ea typeface="Proxima Nova"/>
              <a:cs typeface="Proxima Nova"/>
              <a:sym typeface="Proxima Nova"/>
            </a:endParaRPr>
          </a:p>
        </p:txBody>
      </p:sp>
      <p:sp>
        <p:nvSpPr>
          <p:cNvPr id="345" name="Google Shape;345;p30"/>
          <p:cNvSpPr/>
          <p:nvPr/>
        </p:nvSpPr>
        <p:spPr>
          <a:xfrm>
            <a:off x="2654125" y="748150"/>
            <a:ext cx="2325900" cy="1191300"/>
          </a:xfrm>
          <a:prstGeom prst="homePlate">
            <a:avLst>
              <a:gd name="adj" fmla="val 50000"/>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Motion</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p:txBody>
      </p:sp>
      <p:sp>
        <p:nvSpPr>
          <p:cNvPr id="346" name="Google Shape;346;p30"/>
          <p:cNvSpPr/>
          <p:nvPr/>
        </p:nvSpPr>
        <p:spPr>
          <a:xfrm>
            <a:off x="4674550" y="723850"/>
            <a:ext cx="2325900" cy="1191300"/>
          </a:xfrm>
          <a:prstGeom prst="chevron">
            <a:avLst>
              <a:gd name="adj" fmla="val 50000"/>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Causation</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p:txBody>
      </p:sp>
      <p:sp>
        <p:nvSpPr>
          <p:cNvPr id="347" name="Google Shape;347;p30"/>
          <p:cNvSpPr/>
          <p:nvPr/>
        </p:nvSpPr>
        <p:spPr>
          <a:xfrm>
            <a:off x="6714700" y="723850"/>
            <a:ext cx="2325900" cy="1191300"/>
          </a:xfrm>
          <a:prstGeom prst="chevron">
            <a:avLst>
              <a:gd name="adj" fmla="val 50000"/>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Contingency</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p:txBody>
      </p:sp>
      <p:sp>
        <p:nvSpPr>
          <p:cNvPr id="348" name="Google Shape;348;p30"/>
          <p:cNvSpPr/>
          <p:nvPr/>
        </p:nvSpPr>
        <p:spPr>
          <a:xfrm>
            <a:off x="2726650" y="1939525"/>
            <a:ext cx="3383100" cy="213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solidFill>
                  <a:schemeClr val="dk1"/>
                </a:solidFill>
                <a:latin typeface="Proxima Nova"/>
                <a:ea typeface="Proxima Nova"/>
                <a:cs typeface="Proxima Nova"/>
                <a:sym typeface="Proxima Nova"/>
              </a:rPr>
              <a:t>The Kalam argument</a:t>
            </a:r>
            <a:endParaRPr sz="1100" b="1">
              <a:solidFill>
                <a:schemeClr val="dk1"/>
              </a:solidFill>
              <a:latin typeface="Proxima Nova"/>
              <a:ea typeface="Proxima Nova"/>
              <a:cs typeface="Proxima Nova"/>
              <a:sym typeface="Proxima Nova"/>
            </a:endParaRPr>
          </a:p>
        </p:txBody>
      </p:sp>
      <p:sp>
        <p:nvSpPr>
          <p:cNvPr id="349" name="Google Shape;349;p30"/>
          <p:cNvSpPr/>
          <p:nvPr/>
        </p:nvSpPr>
        <p:spPr>
          <a:xfrm>
            <a:off x="6353050" y="1959450"/>
            <a:ext cx="2634900" cy="213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solidFill>
                  <a:schemeClr val="dk1"/>
                </a:solidFill>
                <a:latin typeface="Proxima Nova"/>
                <a:ea typeface="Proxima Nova"/>
                <a:cs typeface="Proxima Nova"/>
                <a:sym typeface="Proxima Nova"/>
              </a:rPr>
              <a:t>Descartes’ cosmological argument</a:t>
            </a:r>
            <a:endParaRPr sz="1100" b="1">
              <a:solidFill>
                <a:schemeClr val="dk1"/>
              </a:solidFill>
              <a:latin typeface="Proxima Nova"/>
              <a:ea typeface="Proxima Nova"/>
              <a:cs typeface="Proxima Nova"/>
              <a:sym typeface="Proxima Nova"/>
            </a:endParaRPr>
          </a:p>
        </p:txBody>
      </p:sp>
      <p:cxnSp>
        <p:nvCxnSpPr>
          <p:cNvPr id="350" name="Google Shape;350;p30"/>
          <p:cNvCxnSpPr/>
          <p:nvPr/>
        </p:nvCxnSpPr>
        <p:spPr>
          <a:xfrm>
            <a:off x="5664525" y="2173175"/>
            <a:ext cx="0" cy="2084100"/>
          </a:xfrm>
          <a:prstGeom prst="straightConnector1">
            <a:avLst/>
          </a:prstGeom>
          <a:noFill/>
          <a:ln w="9525" cap="flat" cmpd="sng">
            <a:solidFill>
              <a:srgbClr val="000000"/>
            </a:solidFill>
            <a:prstDash val="solid"/>
            <a:round/>
            <a:headEnd type="none" w="med" len="med"/>
            <a:tailEnd type="none" w="med" len="med"/>
          </a:ln>
        </p:spPr>
      </p:cxnSp>
      <p:sp>
        <p:nvSpPr>
          <p:cNvPr id="351" name="Google Shape;351;p30"/>
          <p:cNvSpPr/>
          <p:nvPr/>
        </p:nvSpPr>
        <p:spPr>
          <a:xfrm>
            <a:off x="4651413" y="72475"/>
            <a:ext cx="2919900" cy="411600"/>
          </a:xfrm>
          <a:prstGeom prst="wedgeRoundRectCallout">
            <a:avLst>
              <a:gd name="adj1" fmla="val -37265"/>
              <a:gd name="adj2" fmla="val 79537"/>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000" i="1">
                <a:latin typeface="Proxima Nova"/>
                <a:ea typeface="Proxima Nova"/>
                <a:cs typeface="Proxima Nova"/>
                <a:sym typeface="Proxima Nova"/>
              </a:rPr>
              <a:t>“I should say the universe is there and that is it.”</a:t>
            </a:r>
            <a:endParaRPr sz="1000" i="1">
              <a:latin typeface="Proxima Nova"/>
              <a:ea typeface="Proxima Nova"/>
              <a:cs typeface="Proxima Nova"/>
              <a:sym typeface="Proxima Nova"/>
            </a:endParaRPr>
          </a:p>
          <a:p>
            <a:pPr marL="0" lvl="0" indent="0" algn="r" rtl="0">
              <a:spcBef>
                <a:spcPts val="0"/>
              </a:spcBef>
              <a:spcAft>
                <a:spcPts val="0"/>
              </a:spcAft>
              <a:buNone/>
            </a:pPr>
            <a:r>
              <a:rPr lang="en-GB" sz="1000">
                <a:latin typeface="Proxima Nova"/>
                <a:ea typeface="Proxima Nova"/>
                <a:cs typeface="Proxima Nova"/>
                <a:sym typeface="Proxima Nova"/>
              </a:rPr>
              <a:t>Russell</a:t>
            </a:r>
            <a:endParaRPr sz="1000">
              <a:latin typeface="Proxima Nova"/>
              <a:ea typeface="Proxima Nova"/>
              <a:cs typeface="Proxima Nova"/>
              <a:sym typeface="Proxima Nov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1"/>
          <p:cNvSpPr/>
          <p:nvPr/>
        </p:nvSpPr>
        <p:spPr>
          <a:xfrm>
            <a:off x="4864400" y="774875"/>
            <a:ext cx="4086600" cy="2120400"/>
          </a:xfrm>
          <a:prstGeom prst="rect">
            <a:avLst/>
          </a:prstGeom>
          <a:noFill/>
          <a:ln w="19050"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000">
                <a:solidFill>
                  <a:schemeClr val="dk1"/>
                </a:solidFill>
                <a:latin typeface="Proxima Nova"/>
                <a:ea typeface="Proxima Nova"/>
                <a:cs typeface="Proxima Nova"/>
                <a:sym typeface="Proxima Nova"/>
              </a:rPr>
              <a:t>Antony Flew on falsification</a:t>
            </a:r>
            <a:endParaRPr/>
          </a:p>
        </p:txBody>
      </p:sp>
      <p:sp>
        <p:nvSpPr>
          <p:cNvPr id="357" name="Google Shape;357;p31"/>
          <p:cNvSpPr/>
          <p:nvPr/>
        </p:nvSpPr>
        <p:spPr>
          <a:xfrm>
            <a:off x="72850" y="117650"/>
            <a:ext cx="8553577" cy="321274"/>
          </a:xfrm>
          <a:prstGeom prst="rect">
            <a:avLst/>
          </a:prstGeom>
        </p:spPr>
        <p:txBody>
          <a:bodyPr>
            <a:prstTxWarp prst="textPlain">
              <a:avLst/>
            </a:prstTxWarp>
          </a:bodyPr>
          <a:lstStyle/>
          <a:p>
            <a:pPr lvl="0" algn="ctr"/>
            <a:r>
              <a:rPr b="0" i="0">
                <a:ln w="9525" cap="flat" cmpd="sng">
                  <a:solidFill>
                    <a:srgbClr val="434343"/>
                  </a:solidFill>
                  <a:prstDash val="solid"/>
                  <a:round/>
                  <a:headEnd type="none" w="sm" len="sm"/>
                  <a:tailEnd type="none" w="sm" len="sm"/>
                </a:ln>
                <a:solidFill>
                  <a:srgbClr val="B7B7B7"/>
                </a:solidFill>
                <a:latin typeface="Arial"/>
              </a:rPr>
              <a:t>Metaphysics of God: Religious language and the university debate</a:t>
            </a:r>
          </a:p>
        </p:txBody>
      </p:sp>
      <p:sp>
        <p:nvSpPr>
          <p:cNvPr id="358" name="Google Shape;358;p31"/>
          <p:cNvSpPr/>
          <p:nvPr/>
        </p:nvSpPr>
        <p:spPr>
          <a:xfrm>
            <a:off x="72850" y="437250"/>
            <a:ext cx="3383100" cy="3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solidFill>
                  <a:schemeClr val="dk1"/>
                </a:solidFill>
                <a:latin typeface="Proxima Nova"/>
                <a:ea typeface="Proxima Nova"/>
                <a:cs typeface="Proxima Nova"/>
                <a:sym typeface="Proxima Nova"/>
              </a:rPr>
              <a:t>A key distinction</a:t>
            </a:r>
            <a:endParaRPr sz="1100" b="1">
              <a:solidFill>
                <a:schemeClr val="dk1"/>
              </a:solidFill>
              <a:latin typeface="Proxima Nova"/>
              <a:ea typeface="Proxima Nova"/>
              <a:cs typeface="Proxima Nova"/>
              <a:sym typeface="Proxima Nova"/>
            </a:endParaRPr>
          </a:p>
        </p:txBody>
      </p:sp>
      <p:sp>
        <p:nvSpPr>
          <p:cNvPr id="359" name="Google Shape;359;p31"/>
          <p:cNvSpPr/>
          <p:nvPr/>
        </p:nvSpPr>
        <p:spPr>
          <a:xfrm>
            <a:off x="2544425" y="758550"/>
            <a:ext cx="2202900" cy="614700"/>
          </a:xfrm>
          <a:prstGeom prst="wedgeRectCallout">
            <a:avLst>
              <a:gd name="adj1" fmla="val -58112"/>
              <a:gd name="adj2" fmla="val 10530"/>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Non-cognitivism</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p:txBody>
      </p:sp>
      <p:sp>
        <p:nvSpPr>
          <p:cNvPr id="360" name="Google Shape;360;p31"/>
          <p:cNvSpPr/>
          <p:nvPr/>
        </p:nvSpPr>
        <p:spPr>
          <a:xfrm>
            <a:off x="72850" y="1373250"/>
            <a:ext cx="3383100" cy="3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solidFill>
                  <a:schemeClr val="dk1"/>
                </a:solidFill>
                <a:latin typeface="Proxima Nova"/>
                <a:ea typeface="Proxima Nova"/>
                <a:cs typeface="Proxima Nova"/>
                <a:sym typeface="Proxima Nova"/>
              </a:rPr>
              <a:t>The verification principle</a:t>
            </a:r>
            <a:endParaRPr sz="1100" b="1">
              <a:solidFill>
                <a:schemeClr val="dk1"/>
              </a:solidFill>
              <a:latin typeface="Proxima Nova"/>
              <a:ea typeface="Proxima Nova"/>
              <a:cs typeface="Proxima Nova"/>
              <a:sym typeface="Proxima Nova"/>
            </a:endParaRPr>
          </a:p>
        </p:txBody>
      </p:sp>
      <p:sp>
        <p:nvSpPr>
          <p:cNvPr id="361" name="Google Shape;361;p31"/>
          <p:cNvSpPr/>
          <p:nvPr/>
        </p:nvSpPr>
        <p:spPr>
          <a:xfrm>
            <a:off x="72850" y="758550"/>
            <a:ext cx="2202900" cy="614700"/>
          </a:xfrm>
          <a:prstGeom prst="wedgeRectCallout">
            <a:avLst>
              <a:gd name="adj1" fmla="val 58192"/>
              <a:gd name="adj2" fmla="val -24243"/>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Cognitivism</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p:txBody>
      </p:sp>
      <p:sp>
        <p:nvSpPr>
          <p:cNvPr id="362" name="Google Shape;362;p31"/>
          <p:cNvSpPr/>
          <p:nvPr/>
        </p:nvSpPr>
        <p:spPr>
          <a:xfrm>
            <a:off x="4864400" y="446250"/>
            <a:ext cx="3383100" cy="3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solidFill>
                  <a:schemeClr val="dk1"/>
                </a:solidFill>
                <a:latin typeface="Proxima Nova"/>
                <a:ea typeface="Proxima Nova"/>
                <a:cs typeface="Proxima Nova"/>
                <a:sym typeface="Proxima Nova"/>
              </a:rPr>
              <a:t>The University debate: Flew, Hare &amp; Mitchell</a:t>
            </a:r>
            <a:endParaRPr sz="1100" b="1">
              <a:solidFill>
                <a:schemeClr val="dk1"/>
              </a:solidFill>
              <a:latin typeface="Proxima Nova"/>
              <a:ea typeface="Proxima Nova"/>
              <a:cs typeface="Proxima Nova"/>
              <a:sym typeface="Proxima Nova"/>
            </a:endParaRPr>
          </a:p>
        </p:txBody>
      </p:sp>
      <p:sp>
        <p:nvSpPr>
          <p:cNvPr id="363" name="Google Shape;363;p31"/>
          <p:cNvSpPr/>
          <p:nvPr/>
        </p:nvSpPr>
        <p:spPr>
          <a:xfrm>
            <a:off x="7322525" y="1702100"/>
            <a:ext cx="1713600" cy="1120500"/>
          </a:xfrm>
          <a:prstGeom prst="wedgeRoundRectCallout">
            <a:avLst>
              <a:gd name="adj1" fmla="val -60196"/>
              <a:gd name="adj2" fmla="val -4473"/>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000" i="1">
                <a:latin typeface="Proxima Nova"/>
                <a:ea typeface="Proxima Nova"/>
                <a:cs typeface="Proxima Nova"/>
                <a:sym typeface="Proxima Nova"/>
              </a:rPr>
              <a:t>“What would have to occur or have to have occurred to constitute for you a disproof of the love of, or the existence of, God?”</a:t>
            </a:r>
            <a:endParaRPr sz="1000" i="1">
              <a:latin typeface="Proxima Nova"/>
              <a:ea typeface="Proxima Nova"/>
              <a:cs typeface="Proxima Nova"/>
              <a:sym typeface="Proxima Nova"/>
            </a:endParaRPr>
          </a:p>
          <a:p>
            <a:pPr marL="0" lvl="0" indent="0" algn="r" rtl="0">
              <a:spcBef>
                <a:spcPts val="0"/>
              </a:spcBef>
              <a:spcAft>
                <a:spcPts val="0"/>
              </a:spcAft>
              <a:buNone/>
            </a:pPr>
            <a:r>
              <a:rPr lang="en-GB" sz="1000">
                <a:latin typeface="Proxima Nova"/>
                <a:ea typeface="Proxima Nova"/>
                <a:cs typeface="Proxima Nova"/>
                <a:sym typeface="Proxima Nova"/>
              </a:rPr>
              <a:t>Flew</a:t>
            </a:r>
            <a:endParaRPr sz="1000">
              <a:latin typeface="Proxima Nova"/>
              <a:ea typeface="Proxima Nova"/>
              <a:cs typeface="Proxima Nova"/>
              <a:sym typeface="Proxima Nova"/>
            </a:endParaRPr>
          </a:p>
        </p:txBody>
      </p:sp>
      <p:sp>
        <p:nvSpPr>
          <p:cNvPr id="364" name="Google Shape;364;p31"/>
          <p:cNvSpPr/>
          <p:nvPr/>
        </p:nvSpPr>
        <p:spPr>
          <a:xfrm>
            <a:off x="4864525" y="2998050"/>
            <a:ext cx="4086600" cy="1770600"/>
          </a:xfrm>
          <a:prstGeom prst="rect">
            <a:avLst/>
          </a:prstGeom>
          <a:noFill/>
          <a:ln w="19050"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Basil Mitchell’s response (the Partisan)</a:t>
            </a:r>
            <a:endParaRPr/>
          </a:p>
        </p:txBody>
      </p:sp>
      <p:sp>
        <p:nvSpPr>
          <p:cNvPr id="365" name="Google Shape;365;p31"/>
          <p:cNvSpPr/>
          <p:nvPr/>
        </p:nvSpPr>
        <p:spPr>
          <a:xfrm>
            <a:off x="4864525" y="4871425"/>
            <a:ext cx="4086600" cy="1883700"/>
          </a:xfrm>
          <a:prstGeom prst="rect">
            <a:avLst/>
          </a:prstGeom>
          <a:noFill/>
          <a:ln w="19050"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Hare’s response to Flew (bliks and the lunatic)</a:t>
            </a:r>
            <a:endParaRPr/>
          </a:p>
        </p:txBody>
      </p:sp>
      <p:sp>
        <p:nvSpPr>
          <p:cNvPr id="366" name="Google Shape;366;p31"/>
          <p:cNvSpPr txBox="1"/>
          <p:nvPr/>
        </p:nvSpPr>
        <p:spPr>
          <a:xfrm>
            <a:off x="72850" y="1565275"/>
            <a:ext cx="46746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The Vienna Circle, unified in their rejection of metaphysical ‘nonsense’ became the Logical Positivists - a movement who argued that knowledge should be based on verifiable facts.</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Strong verification is…</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Weak verification is…</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When applied to the metaphysics of God, the verification principle has serious implications for religious language...</a:t>
            </a:r>
            <a:endParaRPr sz="1000">
              <a:solidFill>
                <a:schemeClr val="dk1"/>
              </a:solidFill>
              <a:latin typeface="Proxima Nova"/>
              <a:ea typeface="Proxima Nova"/>
              <a:cs typeface="Proxima Nova"/>
              <a:sym typeface="Proxima Nova"/>
            </a:endParaRPr>
          </a:p>
        </p:txBody>
      </p:sp>
      <p:pic>
        <p:nvPicPr>
          <p:cNvPr id="367" name="Google Shape;367;p31"/>
          <p:cNvPicPr preferRelativeResize="0"/>
          <p:nvPr/>
        </p:nvPicPr>
        <p:blipFill rotWithShape="1">
          <a:blip r:embed="rId3">
            <a:alphaModFix/>
          </a:blip>
          <a:srcRect l="2673" t="28642" r="72053" b="22016"/>
          <a:stretch/>
        </p:blipFill>
        <p:spPr>
          <a:xfrm>
            <a:off x="72850" y="2145125"/>
            <a:ext cx="542275" cy="794050"/>
          </a:xfrm>
          <a:prstGeom prst="rect">
            <a:avLst/>
          </a:prstGeom>
          <a:noFill/>
          <a:ln>
            <a:noFill/>
          </a:ln>
        </p:spPr>
      </p:pic>
      <p:sp>
        <p:nvSpPr>
          <p:cNvPr id="368" name="Google Shape;368;p31"/>
          <p:cNvSpPr/>
          <p:nvPr/>
        </p:nvSpPr>
        <p:spPr>
          <a:xfrm>
            <a:off x="736813" y="2145100"/>
            <a:ext cx="4005900" cy="794100"/>
          </a:xfrm>
          <a:prstGeom prst="wedgeRoundRectCallout">
            <a:avLst>
              <a:gd name="adj1" fmla="val -53384"/>
              <a:gd name="adj2" fmla="val -31033"/>
              <a:gd name="adj3" fmla="val 0"/>
            </a:avLst>
          </a:prstGeom>
          <a:no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A.J. Ayer’s verification principle suggests…</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p:txBody>
      </p:sp>
      <p:graphicFrame>
        <p:nvGraphicFramePr>
          <p:cNvPr id="369" name="Google Shape;369;p31"/>
          <p:cNvGraphicFramePr/>
          <p:nvPr/>
        </p:nvGraphicFramePr>
        <p:xfrm>
          <a:off x="155050" y="5120450"/>
          <a:ext cx="4587675" cy="1634550"/>
        </p:xfrm>
        <a:graphic>
          <a:graphicData uri="http://schemas.openxmlformats.org/drawingml/2006/table">
            <a:tbl>
              <a:tblPr>
                <a:noFill/>
                <a:tableStyleId>{7E12B2C3-BC1A-4337-93E4-47F60628E3AB}</a:tableStyleId>
              </a:tblPr>
              <a:tblGrid>
                <a:gridCol w="1529225">
                  <a:extLst>
                    <a:ext uri="{9D8B030D-6E8A-4147-A177-3AD203B41FA5}">
                      <a16:colId xmlns:a16="http://schemas.microsoft.com/office/drawing/2014/main" val="20000"/>
                    </a:ext>
                  </a:extLst>
                </a:gridCol>
                <a:gridCol w="1529225">
                  <a:extLst>
                    <a:ext uri="{9D8B030D-6E8A-4147-A177-3AD203B41FA5}">
                      <a16:colId xmlns:a16="http://schemas.microsoft.com/office/drawing/2014/main" val="20001"/>
                    </a:ext>
                  </a:extLst>
                </a:gridCol>
                <a:gridCol w="1529225">
                  <a:extLst>
                    <a:ext uri="{9D8B030D-6E8A-4147-A177-3AD203B41FA5}">
                      <a16:colId xmlns:a16="http://schemas.microsoft.com/office/drawing/2014/main" val="20002"/>
                    </a:ext>
                  </a:extLst>
                </a:gridCol>
              </a:tblGrid>
              <a:tr h="1634550">
                <a:tc>
                  <a:txBody>
                    <a:bodyPr/>
                    <a:lstStyle/>
                    <a:p>
                      <a:pPr marL="0" lvl="0" indent="0" algn="l" rtl="0">
                        <a:spcBef>
                          <a:spcPts val="0"/>
                        </a:spcBef>
                        <a:spcAft>
                          <a:spcPts val="0"/>
                        </a:spcAft>
                        <a:buClr>
                          <a:schemeClr val="dk1"/>
                        </a:buClr>
                        <a:buSzPts val="1100"/>
                        <a:buFont typeface="Arial"/>
                        <a:buNone/>
                      </a:pPr>
                      <a:r>
                        <a:rPr lang="en-GB" sz="1000">
                          <a:solidFill>
                            <a:schemeClr val="dk1"/>
                          </a:solidFill>
                          <a:latin typeface="Proxima Nova"/>
                          <a:ea typeface="Proxima Nova"/>
                          <a:cs typeface="Proxima Nova"/>
                          <a:sym typeface="Proxima Nova"/>
                        </a:rPr>
                        <a:t>Hick’s eschatological verification</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GB" sz="1000">
                          <a:solidFill>
                            <a:schemeClr val="dk1"/>
                          </a:solidFill>
                          <a:latin typeface="Proxima Nova"/>
                          <a:ea typeface="Proxima Nova"/>
                          <a:cs typeface="Proxima Nova"/>
                          <a:sym typeface="Proxima Nova"/>
                        </a:rPr>
                        <a:t>It is far too strong!</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GB" sz="1000">
                          <a:solidFill>
                            <a:schemeClr val="dk1"/>
                          </a:solidFill>
                          <a:latin typeface="Proxima Nova"/>
                          <a:ea typeface="Proxima Nova"/>
                          <a:cs typeface="Proxima Nova"/>
                          <a:sym typeface="Proxima Nova"/>
                        </a:rPr>
                        <a:t>It is self-refuting.</a:t>
                      </a:r>
                      <a:endParaRPr/>
                    </a:p>
                  </a:txBody>
                  <a:tcPr marL="91425" marR="91425" marT="91425" marB="91425"/>
                </a:tc>
                <a:extLst>
                  <a:ext uri="{0D108BD9-81ED-4DB2-BD59-A6C34878D82A}">
                    <a16:rowId xmlns:a16="http://schemas.microsoft.com/office/drawing/2014/main" val="10000"/>
                  </a:ext>
                </a:extLst>
              </a:tr>
            </a:tbl>
          </a:graphicData>
        </a:graphic>
      </p:graphicFrame>
      <p:sp>
        <p:nvSpPr>
          <p:cNvPr id="370" name="Google Shape;370;p31"/>
          <p:cNvSpPr/>
          <p:nvPr/>
        </p:nvSpPr>
        <p:spPr>
          <a:xfrm>
            <a:off x="155050" y="4871425"/>
            <a:ext cx="3383100" cy="3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solidFill>
                  <a:schemeClr val="dk1"/>
                </a:solidFill>
                <a:latin typeface="Proxima Nova"/>
                <a:ea typeface="Proxima Nova"/>
                <a:cs typeface="Proxima Nova"/>
                <a:sym typeface="Proxima Nova"/>
              </a:rPr>
              <a:t>Issues with the verification principle</a:t>
            </a:r>
            <a:endParaRPr sz="1100" b="1">
              <a:solidFill>
                <a:schemeClr val="dk1"/>
              </a:solidFill>
              <a:latin typeface="Proxima Nova"/>
              <a:ea typeface="Proxima Nova"/>
              <a:cs typeface="Proxima Nova"/>
              <a:sym typeface="Proxima Nova"/>
            </a:endParaRPr>
          </a:p>
        </p:txBody>
      </p:sp>
      <p:sp>
        <p:nvSpPr>
          <p:cNvPr id="371" name="Google Shape;371;p31"/>
          <p:cNvSpPr/>
          <p:nvPr/>
        </p:nvSpPr>
        <p:spPr>
          <a:xfrm>
            <a:off x="4572000" y="6060550"/>
            <a:ext cx="1713600" cy="614700"/>
          </a:xfrm>
          <a:prstGeom prst="wedgeRoundRectCallout">
            <a:avLst>
              <a:gd name="adj1" fmla="val -60196"/>
              <a:gd name="adj2" fmla="val -4473"/>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000" i="1">
                <a:latin typeface="Proxima Nova"/>
                <a:ea typeface="Proxima Nova"/>
                <a:cs typeface="Proxima Nova"/>
                <a:sym typeface="Proxima Nova"/>
              </a:rPr>
              <a:t>“The meaning of a word is its use in the language.”</a:t>
            </a:r>
            <a:endParaRPr sz="1000" i="1">
              <a:latin typeface="Proxima Nova"/>
              <a:ea typeface="Proxima Nova"/>
              <a:cs typeface="Proxima Nova"/>
              <a:sym typeface="Proxima Nova"/>
            </a:endParaRPr>
          </a:p>
          <a:p>
            <a:pPr marL="0" lvl="0" indent="0" algn="r" rtl="0">
              <a:spcBef>
                <a:spcPts val="0"/>
              </a:spcBef>
              <a:spcAft>
                <a:spcPts val="0"/>
              </a:spcAft>
              <a:buNone/>
            </a:pPr>
            <a:r>
              <a:rPr lang="en-GB" sz="1000">
                <a:latin typeface="Proxima Nova"/>
                <a:ea typeface="Proxima Nova"/>
                <a:cs typeface="Proxima Nova"/>
                <a:sym typeface="Proxima Nova"/>
              </a:rPr>
              <a:t>Wittgenstein</a:t>
            </a:r>
            <a:endParaRPr sz="1000">
              <a:latin typeface="Proxima Nova"/>
              <a:ea typeface="Proxima Nova"/>
              <a:cs typeface="Proxima Nova"/>
              <a:sym typeface="Proxima Nov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4"/>
          <p:cNvPicPr preferRelativeResize="0"/>
          <p:nvPr/>
        </p:nvPicPr>
        <p:blipFill rotWithShape="1">
          <a:blip r:embed="rId3">
            <a:alphaModFix/>
          </a:blip>
          <a:srcRect l="34088" t="28813" r="40504" b="9919"/>
          <a:stretch/>
        </p:blipFill>
        <p:spPr>
          <a:xfrm rot="-319535">
            <a:off x="645674" y="3928200"/>
            <a:ext cx="2023753" cy="2743652"/>
          </a:xfrm>
          <a:prstGeom prst="rect">
            <a:avLst/>
          </a:prstGeom>
          <a:noFill/>
          <a:ln>
            <a:noFill/>
          </a:ln>
          <a:effectLst>
            <a:outerShdw blurRad="57150" dist="19050" dir="5400000" algn="bl" rotWithShape="0">
              <a:srgbClr val="000000">
                <a:alpha val="50000"/>
              </a:srgbClr>
            </a:outerShdw>
          </a:effectLst>
        </p:spPr>
      </p:pic>
      <p:sp>
        <p:nvSpPr>
          <p:cNvPr id="70" name="Google Shape;70;p14"/>
          <p:cNvSpPr/>
          <p:nvPr/>
        </p:nvSpPr>
        <p:spPr>
          <a:xfrm>
            <a:off x="74125" y="347862"/>
            <a:ext cx="3169411" cy="317164"/>
          </a:xfrm>
          <a:prstGeom prst="rect">
            <a:avLst/>
          </a:prstGeom>
        </p:spPr>
        <p:txBody>
          <a:bodyPr>
            <a:prstTxWarp prst="textPlain">
              <a:avLst/>
            </a:prstTxWarp>
          </a:bodyPr>
          <a:lstStyle/>
          <a:p>
            <a:pPr lvl="0" algn="ctr"/>
            <a:r>
              <a:rPr b="0" i="0">
                <a:ln w="9525" cap="flat" cmpd="sng">
                  <a:solidFill>
                    <a:srgbClr val="434343"/>
                  </a:solidFill>
                  <a:prstDash val="solid"/>
                  <a:round/>
                  <a:headEnd type="none" w="sm" len="sm"/>
                  <a:tailEnd type="none" w="sm" len="sm"/>
                </a:ln>
                <a:solidFill>
                  <a:srgbClr val="B7B7B7"/>
                </a:solidFill>
                <a:latin typeface="Arial"/>
              </a:rPr>
              <a:t>Epistemology: Key ideas</a:t>
            </a:r>
          </a:p>
        </p:txBody>
      </p:sp>
      <p:graphicFrame>
        <p:nvGraphicFramePr>
          <p:cNvPr id="71" name="Google Shape;71;p14"/>
          <p:cNvGraphicFramePr/>
          <p:nvPr/>
        </p:nvGraphicFramePr>
        <p:xfrm>
          <a:off x="3370700" y="839600"/>
          <a:ext cx="5522050" cy="5920250"/>
        </p:xfrm>
        <a:graphic>
          <a:graphicData uri="http://schemas.openxmlformats.org/drawingml/2006/table">
            <a:tbl>
              <a:tblPr>
                <a:noFill/>
                <a:tableStyleId>{7E12B2C3-BC1A-4337-93E4-47F60628E3AB}</a:tableStyleId>
              </a:tblPr>
              <a:tblGrid>
                <a:gridCol w="2761025">
                  <a:extLst>
                    <a:ext uri="{9D8B030D-6E8A-4147-A177-3AD203B41FA5}">
                      <a16:colId xmlns:a16="http://schemas.microsoft.com/office/drawing/2014/main" val="20000"/>
                    </a:ext>
                  </a:extLst>
                </a:gridCol>
                <a:gridCol w="2761025">
                  <a:extLst>
                    <a:ext uri="{9D8B030D-6E8A-4147-A177-3AD203B41FA5}">
                      <a16:colId xmlns:a16="http://schemas.microsoft.com/office/drawing/2014/main" val="20001"/>
                    </a:ext>
                  </a:extLst>
                </a:gridCol>
              </a:tblGrid>
              <a:tr h="2960125">
                <a:tc>
                  <a:txBody>
                    <a:bodyPr/>
                    <a:lstStyle/>
                    <a:p>
                      <a:pPr marL="0" lvl="0" indent="0" algn="l" rtl="0">
                        <a:spcBef>
                          <a:spcPts val="0"/>
                        </a:spcBef>
                        <a:spcAft>
                          <a:spcPts val="0"/>
                        </a:spcAft>
                        <a:buNone/>
                      </a:pPr>
                      <a:r>
                        <a:rPr lang="en-GB" sz="1100" b="1">
                          <a:latin typeface="Proxima Nova"/>
                          <a:ea typeface="Proxima Nova"/>
                          <a:cs typeface="Proxima Nova"/>
                          <a:sym typeface="Proxima Nova"/>
                        </a:rPr>
                        <a:t>Is knowledge justified, true belief?</a:t>
                      </a:r>
                      <a:endParaRPr sz="1100" b="1">
                        <a:latin typeface="Proxima Nova"/>
                        <a:ea typeface="Proxima Nova"/>
                        <a:cs typeface="Proxima Nova"/>
                        <a:sym typeface="Proxima Nova"/>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GB" sz="1100" b="1">
                          <a:solidFill>
                            <a:schemeClr val="dk1"/>
                          </a:solidFill>
                          <a:latin typeface="Proxima Nova"/>
                          <a:ea typeface="Proxima Nova"/>
                          <a:cs typeface="Proxima Nova"/>
                          <a:sym typeface="Proxima Nova"/>
                        </a:rPr>
                        <a:t>Can we gain knowledge of the world through our senses?</a:t>
                      </a:r>
                      <a:endParaRPr/>
                    </a:p>
                  </a:txBody>
                  <a:tcPr marL="91425" marR="91425" marT="91425" marB="91425"/>
                </a:tc>
                <a:extLst>
                  <a:ext uri="{0D108BD9-81ED-4DB2-BD59-A6C34878D82A}">
                    <a16:rowId xmlns:a16="http://schemas.microsoft.com/office/drawing/2014/main" val="10000"/>
                  </a:ext>
                </a:extLst>
              </a:tr>
              <a:tr h="2960125">
                <a:tc>
                  <a:txBody>
                    <a:bodyPr/>
                    <a:lstStyle/>
                    <a:p>
                      <a:pPr marL="0" lvl="0" indent="0" algn="l" rtl="0">
                        <a:spcBef>
                          <a:spcPts val="0"/>
                        </a:spcBef>
                        <a:spcAft>
                          <a:spcPts val="0"/>
                        </a:spcAft>
                        <a:buClr>
                          <a:schemeClr val="dk1"/>
                        </a:buClr>
                        <a:buSzPts val="1100"/>
                        <a:buFont typeface="Arial"/>
                        <a:buNone/>
                      </a:pPr>
                      <a:r>
                        <a:rPr lang="en-GB" sz="1100" b="1">
                          <a:solidFill>
                            <a:schemeClr val="dk1"/>
                          </a:solidFill>
                          <a:latin typeface="Proxima Nova"/>
                          <a:ea typeface="Proxima Nova"/>
                          <a:cs typeface="Proxima Nova"/>
                          <a:sym typeface="Proxima Nova"/>
                        </a:rPr>
                        <a:t>Is the ultimate source of knowledge reason?</a:t>
                      </a:r>
                      <a:endParaRPr/>
                    </a:p>
                  </a:txBody>
                  <a:tcPr marL="91425" marR="91425" marT="91425" marB="91425"/>
                </a:tc>
                <a:tc>
                  <a:txBody>
                    <a:bodyPr/>
                    <a:lstStyle/>
                    <a:p>
                      <a:pPr marL="0" lvl="0" indent="0" algn="l" rtl="0">
                        <a:spcBef>
                          <a:spcPts val="0"/>
                        </a:spcBef>
                        <a:spcAft>
                          <a:spcPts val="0"/>
                        </a:spcAft>
                        <a:buNone/>
                      </a:pPr>
                      <a:r>
                        <a:rPr lang="en-GB" sz="1100" b="1">
                          <a:latin typeface="Proxima Nova"/>
                          <a:ea typeface="Proxima Nova"/>
                          <a:cs typeface="Proxima Nova"/>
                          <a:sym typeface="Proxima Nova"/>
                        </a:rPr>
                        <a:t>Can we trust knowledge claims about the world?</a:t>
                      </a:r>
                      <a:endParaRPr sz="1100" b="1">
                        <a:latin typeface="Proxima Nova"/>
                        <a:ea typeface="Proxima Nova"/>
                        <a:cs typeface="Proxima Nova"/>
                        <a:sym typeface="Proxima Nova"/>
                      </a:endParaRPr>
                    </a:p>
                  </a:txBody>
                  <a:tcPr marL="91425" marR="91425" marT="91425" marB="91425"/>
                </a:tc>
                <a:extLst>
                  <a:ext uri="{0D108BD9-81ED-4DB2-BD59-A6C34878D82A}">
                    <a16:rowId xmlns:a16="http://schemas.microsoft.com/office/drawing/2014/main" val="10001"/>
                  </a:ext>
                </a:extLst>
              </a:tr>
            </a:tbl>
          </a:graphicData>
        </a:graphic>
      </p:graphicFrame>
      <p:sp>
        <p:nvSpPr>
          <p:cNvPr id="72" name="Google Shape;72;p14"/>
          <p:cNvSpPr txBox="1"/>
          <p:nvPr/>
        </p:nvSpPr>
        <p:spPr>
          <a:xfrm>
            <a:off x="3370675" y="318350"/>
            <a:ext cx="5522100" cy="37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Proxima Nova"/>
                <a:ea typeface="Proxima Nova"/>
                <a:cs typeface="Proxima Nova"/>
                <a:sym typeface="Proxima Nova"/>
              </a:rPr>
              <a:t>It’s important that you have thought about philosophical issues before you go into the exam. Write your view on these key areas of Epistemology, giving persuasive reasons for your answer.</a:t>
            </a:r>
            <a:endParaRPr sz="1000">
              <a:latin typeface="Proxima Nova"/>
              <a:ea typeface="Proxima Nova"/>
              <a:cs typeface="Proxima Nova"/>
              <a:sym typeface="Proxima Nova"/>
            </a:endParaRPr>
          </a:p>
        </p:txBody>
      </p:sp>
      <p:sp>
        <p:nvSpPr>
          <p:cNvPr id="73" name="Google Shape;73;p14"/>
          <p:cNvSpPr txBox="1"/>
          <p:nvPr/>
        </p:nvSpPr>
        <p:spPr>
          <a:xfrm>
            <a:off x="208550" y="3142750"/>
            <a:ext cx="2898000" cy="602700"/>
          </a:xfrm>
          <a:prstGeom prst="rect">
            <a:avLst/>
          </a:prstGeom>
          <a:solidFill>
            <a:srgbClr val="EFEFE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Proxima Nova"/>
                <a:ea typeface="Proxima Nova"/>
                <a:cs typeface="Proxima Nova"/>
                <a:sym typeface="Proxima Nova"/>
              </a:rPr>
              <a:t>Don’t forget to check your knowledge of Epistemology against the revision checklist, this is based on the AQA specification:</a:t>
            </a:r>
            <a:endParaRPr sz="1000">
              <a:latin typeface="Proxima Nova"/>
              <a:ea typeface="Proxima Nova"/>
              <a:cs typeface="Proxima Nova"/>
              <a:sym typeface="Proxima Nova"/>
            </a:endParaRPr>
          </a:p>
        </p:txBody>
      </p:sp>
      <p:sp>
        <p:nvSpPr>
          <p:cNvPr id="74" name="Google Shape;74;p14"/>
          <p:cNvSpPr/>
          <p:nvPr/>
        </p:nvSpPr>
        <p:spPr>
          <a:xfrm rot="-1137635">
            <a:off x="264000" y="3709416"/>
            <a:ext cx="258527" cy="376265"/>
          </a:xfrm>
          <a:prstGeom prst="downArrow">
            <a:avLst>
              <a:gd name="adj1" fmla="val 50000"/>
              <a:gd name="adj2" fmla="val 50000"/>
            </a:avLst>
          </a:prstGeom>
          <a:solidFill>
            <a:srgbClr val="666666"/>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4"/>
          <p:cNvSpPr txBox="1"/>
          <p:nvPr/>
        </p:nvSpPr>
        <p:spPr>
          <a:xfrm>
            <a:off x="209825" y="839600"/>
            <a:ext cx="2898000" cy="21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Proxima Nova"/>
                <a:ea typeface="Proxima Nova"/>
                <a:cs typeface="Proxima Nova"/>
                <a:sym typeface="Proxima Nova"/>
              </a:rPr>
              <a:t>You can divide the epistemology topic down into 10 ‘chunks’ of knowledge. More detail is on the revision checklist.</a:t>
            </a:r>
            <a:endParaRPr sz="1000">
              <a:latin typeface="Proxima Nova"/>
              <a:ea typeface="Proxima Nova"/>
              <a:cs typeface="Proxima Nova"/>
              <a:sym typeface="Proxima Nova"/>
            </a:endParaRPr>
          </a:p>
          <a:p>
            <a:pPr marL="457200" lvl="0" indent="-292100" algn="l" rtl="0">
              <a:spcBef>
                <a:spcPts val="0"/>
              </a:spcBef>
              <a:spcAft>
                <a:spcPts val="0"/>
              </a:spcAft>
              <a:buSzPts val="1000"/>
              <a:buFont typeface="Proxima Nova"/>
              <a:buAutoNum type="arabicParenR"/>
            </a:pPr>
            <a:r>
              <a:rPr lang="en-GB" sz="1000">
                <a:latin typeface="Proxima Nova"/>
                <a:ea typeface="Proxima Nova"/>
                <a:cs typeface="Proxima Nova"/>
                <a:sym typeface="Proxima Nova"/>
              </a:rPr>
              <a:t>Types of knowledge</a:t>
            </a:r>
            <a:endParaRPr sz="1000">
              <a:latin typeface="Proxima Nova"/>
              <a:ea typeface="Proxima Nova"/>
              <a:cs typeface="Proxima Nova"/>
              <a:sym typeface="Proxima Nova"/>
            </a:endParaRPr>
          </a:p>
          <a:p>
            <a:pPr marL="457200" lvl="0" indent="-292100" algn="l" rtl="0">
              <a:spcBef>
                <a:spcPts val="0"/>
              </a:spcBef>
              <a:spcAft>
                <a:spcPts val="0"/>
              </a:spcAft>
              <a:buSzPts val="1000"/>
              <a:buFont typeface="Proxima Nova"/>
              <a:buAutoNum type="arabicParenR"/>
            </a:pPr>
            <a:r>
              <a:rPr lang="en-GB" sz="1000">
                <a:latin typeface="Proxima Nova"/>
                <a:ea typeface="Proxima Nova"/>
                <a:cs typeface="Proxima Nova"/>
                <a:sym typeface="Proxima Nova"/>
              </a:rPr>
              <a:t>The JTB account</a:t>
            </a:r>
            <a:endParaRPr sz="1000">
              <a:latin typeface="Proxima Nova"/>
              <a:ea typeface="Proxima Nova"/>
              <a:cs typeface="Proxima Nova"/>
              <a:sym typeface="Proxima Nova"/>
            </a:endParaRPr>
          </a:p>
          <a:p>
            <a:pPr marL="457200" lvl="0" indent="-292100" algn="l" rtl="0">
              <a:spcBef>
                <a:spcPts val="0"/>
              </a:spcBef>
              <a:spcAft>
                <a:spcPts val="0"/>
              </a:spcAft>
              <a:buSzPts val="1000"/>
              <a:buFont typeface="Proxima Nova"/>
              <a:buAutoNum type="arabicParenR"/>
            </a:pPr>
            <a:r>
              <a:rPr lang="en-GB" sz="1000">
                <a:latin typeface="Proxima Nova"/>
                <a:ea typeface="Proxima Nova"/>
                <a:cs typeface="Proxima Nova"/>
                <a:sym typeface="Proxima Nova"/>
              </a:rPr>
              <a:t>Responses to Gettier</a:t>
            </a:r>
            <a:endParaRPr sz="1000">
              <a:latin typeface="Proxima Nova"/>
              <a:ea typeface="Proxima Nova"/>
              <a:cs typeface="Proxima Nova"/>
              <a:sym typeface="Proxima Nova"/>
            </a:endParaRPr>
          </a:p>
          <a:p>
            <a:pPr marL="457200" lvl="0" indent="-292100" algn="l" rtl="0">
              <a:spcBef>
                <a:spcPts val="0"/>
              </a:spcBef>
              <a:spcAft>
                <a:spcPts val="0"/>
              </a:spcAft>
              <a:buSzPts val="1000"/>
              <a:buFont typeface="Proxima Nova"/>
              <a:buAutoNum type="arabicParenR"/>
            </a:pPr>
            <a:r>
              <a:rPr lang="en-GB" sz="1000">
                <a:latin typeface="Proxima Nova"/>
                <a:ea typeface="Proxima Nova"/>
                <a:cs typeface="Proxima Nova"/>
                <a:sym typeface="Proxima Nova"/>
              </a:rPr>
              <a:t>Direct realism</a:t>
            </a:r>
            <a:endParaRPr sz="1000">
              <a:latin typeface="Proxima Nova"/>
              <a:ea typeface="Proxima Nova"/>
              <a:cs typeface="Proxima Nova"/>
              <a:sym typeface="Proxima Nova"/>
            </a:endParaRPr>
          </a:p>
          <a:p>
            <a:pPr marL="457200" lvl="0" indent="-292100" algn="l" rtl="0">
              <a:spcBef>
                <a:spcPts val="0"/>
              </a:spcBef>
              <a:spcAft>
                <a:spcPts val="0"/>
              </a:spcAft>
              <a:buSzPts val="1000"/>
              <a:buFont typeface="Proxima Nova"/>
              <a:buAutoNum type="arabicParenR"/>
            </a:pPr>
            <a:r>
              <a:rPr lang="en-GB" sz="1000">
                <a:latin typeface="Proxima Nova"/>
                <a:ea typeface="Proxima Nova"/>
                <a:cs typeface="Proxima Nova"/>
                <a:sym typeface="Proxima Nova"/>
              </a:rPr>
              <a:t>Indirect realism</a:t>
            </a:r>
            <a:endParaRPr sz="1000">
              <a:latin typeface="Proxima Nova"/>
              <a:ea typeface="Proxima Nova"/>
              <a:cs typeface="Proxima Nova"/>
              <a:sym typeface="Proxima Nova"/>
            </a:endParaRPr>
          </a:p>
          <a:p>
            <a:pPr marL="457200" lvl="0" indent="-292100" algn="l" rtl="0">
              <a:spcBef>
                <a:spcPts val="0"/>
              </a:spcBef>
              <a:spcAft>
                <a:spcPts val="0"/>
              </a:spcAft>
              <a:buSzPts val="1000"/>
              <a:buFont typeface="Proxima Nova"/>
              <a:buAutoNum type="arabicParenR"/>
            </a:pPr>
            <a:r>
              <a:rPr lang="en-GB" sz="1000">
                <a:latin typeface="Proxima Nova"/>
                <a:ea typeface="Proxima Nova"/>
                <a:cs typeface="Proxima Nova"/>
                <a:sym typeface="Proxima Nova"/>
              </a:rPr>
              <a:t>Berkeley’s Idealism</a:t>
            </a:r>
            <a:endParaRPr sz="1000">
              <a:latin typeface="Proxima Nova"/>
              <a:ea typeface="Proxima Nova"/>
              <a:cs typeface="Proxima Nova"/>
              <a:sym typeface="Proxima Nova"/>
            </a:endParaRPr>
          </a:p>
          <a:p>
            <a:pPr marL="457200" lvl="0" indent="-292100" algn="l" rtl="0">
              <a:spcBef>
                <a:spcPts val="0"/>
              </a:spcBef>
              <a:spcAft>
                <a:spcPts val="0"/>
              </a:spcAft>
              <a:buSzPts val="1000"/>
              <a:buFont typeface="Proxima Nova"/>
              <a:buAutoNum type="arabicParenR"/>
            </a:pPr>
            <a:r>
              <a:rPr lang="en-GB" sz="1000">
                <a:latin typeface="Proxima Nova"/>
                <a:ea typeface="Proxima Nova"/>
                <a:cs typeface="Proxima Nova"/>
                <a:sym typeface="Proxima Nova"/>
              </a:rPr>
              <a:t>Innatism</a:t>
            </a:r>
            <a:endParaRPr sz="1000">
              <a:latin typeface="Proxima Nova"/>
              <a:ea typeface="Proxima Nova"/>
              <a:cs typeface="Proxima Nova"/>
              <a:sym typeface="Proxima Nova"/>
            </a:endParaRPr>
          </a:p>
          <a:p>
            <a:pPr marL="457200" lvl="0" indent="-292100" algn="l" rtl="0">
              <a:spcBef>
                <a:spcPts val="0"/>
              </a:spcBef>
              <a:spcAft>
                <a:spcPts val="0"/>
              </a:spcAft>
              <a:buSzPts val="1000"/>
              <a:buFont typeface="Proxima Nova"/>
              <a:buAutoNum type="arabicParenR"/>
            </a:pPr>
            <a:r>
              <a:rPr lang="en-GB" sz="1000">
                <a:latin typeface="Proxima Nova"/>
                <a:ea typeface="Proxima Nova"/>
                <a:cs typeface="Proxima Nova"/>
                <a:sym typeface="Proxima Nova"/>
              </a:rPr>
              <a:t>Intuition and deduction thesis</a:t>
            </a:r>
            <a:endParaRPr sz="1000">
              <a:latin typeface="Proxima Nova"/>
              <a:ea typeface="Proxima Nova"/>
              <a:cs typeface="Proxima Nova"/>
              <a:sym typeface="Proxima Nova"/>
            </a:endParaRPr>
          </a:p>
          <a:p>
            <a:pPr marL="457200" lvl="0" indent="-292100" algn="l" rtl="0">
              <a:spcBef>
                <a:spcPts val="0"/>
              </a:spcBef>
              <a:spcAft>
                <a:spcPts val="0"/>
              </a:spcAft>
              <a:buSzPts val="1000"/>
              <a:buFont typeface="Proxima Nova"/>
              <a:buAutoNum type="arabicParenR"/>
            </a:pPr>
            <a:r>
              <a:rPr lang="en-GB" sz="1000">
                <a:latin typeface="Proxima Nova"/>
                <a:ea typeface="Proxima Nova"/>
                <a:cs typeface="Proxima Nova"/>
                <a:sym typeface="Proxima Nova"/>
              </a:rPr>
              <a:t>Doubt</a:t>
            </a:r>
            <a:endParaRPr sz="1000">
              <a:latin typeface="Proxima Nova"/>
              <a:ea typeface="Proxima Nova"/>
              <a:cs typeface="Proxima Nova"/>
              <a:sym typeface="Proxima Nova"/>
            </a:endParaRPr>
          </a:p>
          <a:p>
            <a:pPr marL="457200" lvl="0" indent="-292100" algn="l" rtl="0">
              <a:spcBef>
                <a:spcPts val="0"/>
              </a:spcBef>
              <a:spcAft>
                <a:spcPts val="0"/>
              </a:spcAft>
              <a:buSzPts val="1000"/>
              <a:buFont typeface="Proxima Nova"/>
              <a:buAutoNum type="arabicParenR"/>
            </a:pPr>
            <a:r>
              <a:rPr lang="en-GB" sz="1000">
                <a:latin typeface="Proxima Nova"/>
                <a:ea typeface="Proxima Nova"/>
                <a:cs typeface="Proxima Nova"/>
                <a:sym typeface="Proxima Nova"/>
              </a:rPr>
              <a:t>Responses to doubt</a:t>
            </a:r>
            <a:endParaRPr sz="1000">
              <a:latin typeface="Proxima Nova"/>
              <a:ea typeface="Proxima Nova"/>
              <a:cs typeface="Proxima Nova"/>
              <a:sym typeface="Proxima Nova"/>
            </a:endParaRPr>
          </a:p>
        </p:txBody>
      </p:sp>
      <p:sp>
        <p:nvSpPr>
          <p:cNvPr id="76" name="Google Shape;76;p1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2"/>
          <p:cNvSpPr/>
          <p:nvPr/>
        </p:nvSpPr>
        <p:spPr>
          <a:xfrm>
            <a:off x="4301750" y="197775"/>
            <a:ext cx="4719300" cy="6435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b="1">
                <a:latin typeface="Proxima Nova"/>
                <a:ea typeface="Proxima Nova"/>
                <a:cs typeface="Proxima Nova"/>
                <a:sym typeface="Proxima Nova"/>
              </a:rPr>
              <a:t>Exam technique focus:</a:t>
            </a:r>
            <a:endParaRPr b="1">
              <a:latin typeface="Proxima Nova"/>
              <a:ea typeface="Proxima Nova"/>
              <a:cs typeface="Proxima Nova"/>
              <a:sym typeface="Proxima Nova"/>
            </a:endParaRPr>
          </a:p>
          <a:p>
            <a:pPr marL="0" lvl="0" indent="0" algn="ctr" rtl="0">
              <a:spcBef>
                <a:spcPts val="0"/>
              </a:spcBef>
              <a:spcAft>
                <a:spcPts val="0"/>
              </a:spcAft>
              <a:buNone/>
            </a:pPr>
            <a:r>
              <a:rPr lang="en-GB" b="1">
                <a:latin typeface="Proxima Nova"/>
                <a:ea typeface="Proxima Nova"/>
                <a:cs typeface="Proxima Nova"/>
                <a:sym typeface="Proxima Nova"/>
              </a:rPr>
              <a:t>12 mark questions</a:t>
            </a:r>
            <a:endParaRPr b="1">
              <a:latin typeface="Proxima Nova"/>
              <a:ea typeface="Proxima Nova"/>
              <a:cs typeface="Proxima Nova"/>
              <a:sym typeface="Proxima Nova"/>
            </a:endParaRPr>
          </a:p>
          <a:p>
            <a:pPr marL="0" lvl="0" indent="0" algn="l" rtl="0">
              <a:spcBef>
                <a:spcPts val="0"/>
              </a:spcBef>
              <a:spcAft>
                <a:spcPts val="0"/>
              </a:spcAft>
              <a:buNone/>
            </a:pPr>
            <a:endParaRPr b="1">
              <a:latin typeface="Proxima Nova"/>
              <a:ea typeface="Proxima Nova"/>
              <a:cs typeface="Proxima Nova"/>
              <a:sym typeface="Proxima Nova"/>
            </a:endParaRPr>
          </a:p>
          <a:p>
            <a:pPr marL="0" lvl="0" indent="0" algn="l" rtl="0">
              <a:spcBef>
                <a:spcPts val="0"/>
              </a:spcBef>
              <a:spcAft>
                <a:spcPts val="0"/>
              </a:spcAft>
              <a:buNone/>
            </a:pPr>
            <a:r>
              <a:rPr lang="en-GB" sz="1100">
                <a:latin typeface="Proxima Nova"/>
                <a:ea typeface="Proxima Nova"/>
                <a:cs typeface="Proxima Nova"/>
                <a:sym typeface="Proxima Nova"/>
              </a:rPr>
              <a:t>12 mark questions require a longer response. Questions may require you to compare or contrast different ideas, or refer to arguments with several steps or criticisms that you need to pick apart.</a:t>
            </a:r>
            <a:endParaRPr sz="1100">
              <a:latin typeface="Proxima Nova"/>
              <a:ea typeface="Proxima Nova"/>
              <a:cs typeface="Proxima Nova"/>
              <a:sym typeface="Proxima Nova"/>
            </a:endParaRPr>
          </a:p>
          <a:p>
            <a:pPr marL="0" lvl="0" indent="0" algn="l" rtl="0">
              <a:spcBef>
                <a:spcPts val="0"/>
              </a:spcBef>
              <a:spcAft>
                <a:spcPts val="0"/>
              </a:spcAft>
              <a:buNone/>
            </a:pPr>
            <a:endParaRPr sz="600">
              <a:latin typeface="Proxima Nova"/>
              <a:ea typeface="Proxima Nova"/>
              <a:cs typeface="Proxima Nova"/>
              <a:sym typeface="Proxima Nova"/>
            </a:endParaRPr>
          </a:p>
          <a:p>
            <a:pPr marL="0" lvl="0" indent="0" algn="l" rtl="0">
              <a:spcBef>
                <a:spcPts val="0"/>
              </a:spcBef>
              <a:spcAft>
                <a:spcPts val="0"/>
              </a:spcAft>
              <a:buNone/>
            </a:pPr>
            <a:r>
              <a:rPr lang="en-GB" sz="1100">
                <a:latin typeface="Proxima Nova"/>
                <a:ea typeface="Proxima Nova"/>
                <a:cs typeface="Proxima Nova"/>
                <a:sym typeface="Proxima Nova"/>
              </a:rPr>
              <a:t>AQA give the following criteria for the highest marks:</a:t>
            </a:r>
            <a:endParaRPr sz="1100">
              <a:latin typeface="Proxima Nova"/>
              <a:ea typeface="Proxima Nova"/>
              <a:cs typeface="Proxima Nova"/>
              <a:sym typeface="Proxima Nova"/>
            </a:endParaRPr>
          </a:p>
          <a:p>
            <a:pPr marL="0" lvl="0" indent="0" algn="l" rtl="0">
              <a:spcBef>
                <a:spcPts val="0"/>
              </a:spcBef>
              <a:spcAft>
                <a:spcPts val="0"/>
              </a:spcAft>
              <a:buNone/>
            </a:pPr>
            <a:r>
              <a:rPr lang="en-GB" sz="1100">
                <a:latin typeface="Proxima Nova"/>
                <a:ea typeface="Proxima Nova"/>
                <a:cs typeface="Proxima Nova"/>
                <a:sym typeface="Proxima Nova"/>
              </a:rPr>
              <a:t> </a:t>
            </a: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r>
              <a:rPr lang="en-GB" sz="1100">
                <a:latin typeface="Proxima Nova"/>
                <a:ea typeface="Proxima Nova"/>
                <a:cs typeface="Proxima Nova"/>
                <a:sym typeface="Proxima Nova"/>
              </a:rPr>
              <a:t>To ensure you hit this criteria, you could use this acronym when planning, writing and checking your answer:</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Char char="❏"/>
            </a:pPr>
            <a:r>
              <a:rPr lang="en-GB" sz="1100" b="1">
                <a:latin typeface="Proxima Nova"/>
                <a:ea typeface="Proxima Nova"/>
                <a:cs typeface="Proxima Nova"/>
                <a:sym typeface="Proxima Nova"/>
              </a:rPr>
              <a:t>P</a:t>
            </a:r>
            <a:r>
              <a:rPr lang="en-GB" sz="1100">
                <a:latin typeface="Proxima Nova"/>
                <a:ea typeface="Proxima Nova"/>
                <a:cs typeface="Proxima Nova"/>
                <a:sym typeface="Proxima Nova"/>
              </a:rPr>
              <a:t>recision - Have you precisely picked apart the key points of the question? e.g Refer to specific premises or issues.</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Char char="❏"/>
            </a:pPr>
            <a:r>
              <a:rPr lang="en-GB" sz="1100" b="1">
                <a:latin typeface="Proxima Nova"/>
                <a:ea typeface="Proxima Nova"/>
                <a:cs typeface="Proxima Nova"/>
                <a:sym typeface="Proxima Nova"/>
              </a:rPr>
              <a:t>E</a:t>
            </a:r>
            <a:r>
              <a:rPr lang="en-GB" sz="1100">
                <a:latin typeface="Proxima Nova"/>
                <a:ea typeface="Proxima Nova"/>
                <a:cs typeface="Proxima Nova"/>
                <a:sym typeface="Proxima Nova"/>
              </a:rPr>
              <a:t>xplanation - Have you explained ideas clearly and correctly? </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Char char="❏"/>
            </a:pPr>
            <a:r>
              <a:rPr lang="en-GB" sz="1100" b="1">
                <a:latin typeface="Proxima Nova"/>
                <a:ea typeface="Proxima Nova"/>
                <a:cs typeface="Proxima Nova"/>
                <a:sym typeface="Proxima Nova"/>
              </a:rPr>
              <a:t>D</a:t>
            </a:r>
            <a:r>
              <a:rPr lang="en-GB" sz="1100">
                <a:latin typeface="Proxima Nova"/>
                <a:ea typeface="Proxima Nova"/>
                <a:cs typeface="Proxima Nova"/>
                <a:sym typeface="Proxima Nova"/>
              </a:rPr>
              <a:t>etail - Have you used relevant details? e.g Scholarly ideas, examples and quotes.</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Char char="❏"/>
            </a:pPr>
            <a:r>
              <a:rPr lang="en-GB" sz="1100" b="1">
                <a:latin typeface="Proxima Nova"/>
                <a:ea typeface="Proxima Nova"/>
                <a:cs typeface="Proxima Nova"/>
                <a:sym typeface="Proxima Nova"/>
              </a:rPr>
              <a:t>Language</a:t>
            </a:r>
            <a:r>
              <a:rPr lang="en-GB" sz="1100">
                <a:latin typeface="Proxima Nova"/>
                <a:ea typeface="Proxima Nova"/>
                <a:cs typeface="Proxima Nova"/>
                <a:sym typeface="Proxima Nova"/>
              </a:rPr>
              <a:t> - Have you used a range of clearly defined technical terms?</a:t>
            </a:r>
            <a:endParaRPr sz="1100">
              <a:latin typeface="Proxima Nova"/>
              <a:ea typeface="Proxima Nova"/>
              <a:cs typeface="Proxima Nova"/>
              <a:sym typeface="Proxima Nova"/>
            </a:endParaRPr>
          </a:p>
          <a:p>
            <a:pPr marL="0" lvl="0" indent="0" algn="l" rtl="0">
              <a:spcBef>
                <a:spcPts val="0"/>
              </a:spcBef>
              <a:spcAft>
                <a:spcPts val="0"/>
              </a:spcAft>
              <a:buNone/>
            </a:pPr>
            <a:endParaRPr sz="600">
              <a:latin typeface="Proxima Nova"/>
              <a:ea typeface="Proxima Nova"/>
              <a:cs typeface="Proxima Nova"/>
              <a:sym typeface="Proxima Nova"/>
            </a:endParaRPr>
          </a:p>
          <a:p>
            <a:pPr marL="0" lvl="0" indent="0" algn="l" rtl="0">
              <a:spcBef>
                <a:spcPts val="0"/>
              </a:spcBef>
              <a:spcAft>
                <a:spcPts val="0"/>
              </a:spcAft>
              <a:buNone/>
            </a:pPr>
            <a:r>
              <a:rPr lang="en-GB" sz="1100">
                <a:latin typeface="Proxima Nova"/>
                <a:ea typeface="Proxima Nova"/>
                <a:cs typeface="Proxima Nova"/>
                <a:sym typeface="Proxima Nova"/>
              </a:rPr>
              <a:t>You should plan your answer before you start writing, like this:</a:t>
            </a: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p:txBody>
      </p:sp>
      <p:sp>
        <p:nvSpPr>
          <p:cNvPr id="377" name="Google Shape;377;p32"/>
          <p:cNvSpPr/>
          <p:nvPr/>
        </p:nvSpPr>
        <p:spPr>
          <a:xfrm>
            <a:off x="72850" y="197775"/>
            <a:ext cx="4115862" cy="321274"/>
          </a:xfrm>
          <a:prstGeom prst="rect">
            <a:avLst/>
          </a:prstGeom>
        </p:spPr>
        <p:txBody>
          <a:bodyPr>
            <a:prstTxWarp prst="textPlain">
              <a:avLst/>
            </a:prstTxWarp>
          </a:bodyPr>
          <a:lstStyle/>
          <a:p>
            <a:pPr lvl="0" algn="ctr"/>
            <a:r>
              <a:rPr b="0" i="0">
                <a:ln w="9525" cap="flat" cmpd="sng">
                  <a:solidFill>
                    <a:srgbClr val="434343"/>
                  </a:solidFill>
                  <a:prstDash val="solid"/>
                  <a:round/>
                  <a:headEnd type="none" w="sm" len="sm"/>
                  <a:tailEnd type="none" w="sm" len="sm"/>
                </a:ln>
                <a:solidFill>
                  <a:srgbClr val="B7B7B7"/>
                </a:solidFill>
                <a:latin typeface="Arial"/>
              </a:rPr>
              <a:t>Metaphysics of God: Practice questions</a:t>
            </a:r>
          </a:p>
        </p:txBody>
      </p:sp>
      <p:sp>
        <p:nvSpPr>
          <p:cNvPr id="378" name="Google Shape;378;p3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20</a:t>
            </a:fld>
            <a:endParaRPr/>
          </a:p>
        </p:txBody>
      </p:sp>
      <p:sp>
        <p:nvSpPr>
          <p:cNvPr id="379" name="Google Shape;379;p32"/>
          <p:cNvSpPr txBox="1"/>
          <p:nvPr/>
        </p:nvSpPr>
        <p:spPr>
          <a:xfrm>
            <a:off x="72850" y="590225"/>
            <a:ext cx="4257300" cy="596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u="sng">
                <a:latin typeface="Proxima Nova"/>
                <a:ea typeface="Proxima Nova"/>
                <a:cs typeface="Proxima Nova"/>
                <a:sym typeface="Proxima Nova"/>
              </a:rPr>
              <a:t>3 marks</a:t>
            </a:r>
            <a:endParaRPr sz="1100" u="sng">
              <a:latin typeface="Proxima Nova"/>
              <a:ea typeface="Proxima Nova"/>
              <a:cs typeface="Proxima Nova"/>
              <a:sym typeface="Proxima Nova"/>
            </a:endParaRPr>
          </a:p>
          <a:p>
            <a:pPr marL="457200" lvl="0" indent="-298450" algn="l" rtl="0">
              <a:lnSpc>
                <a:spcPct val="115000"/>
              </a:lnSpc>
              <a:spcBef>
                <a:spcPts val="0"/>
              </a:spcBef>
              <a:spcAft>
                <a:spcPts val="0"/>
              </a:spcAft>
              <a:buClr>
                <a:schemeClr val="dk1"/>
              </a:buClr>
              <a:buSzPts val="1100"/>
              <a:buFont typeface="Proxima Nova"/>
              <a:buAutoNum type="arabicPeriod"/>
            </a:pPr>
            <a:r>
              <a:rPr lang="en-GB" sz="1100">
                <a:solidFill>
                  <a:schemeClr val="dk1"/>
                </a:solidFill>
                <a:latin typeface="Proxima Nova"/>
                <a:ea typeface="Proxima Nova"/>
                <a:cs typeface="Proxima Nova"/>
                <a:sym typeface="Proxima Nova"/>
              </a:rPr>
              <a:t>What is deism?</a:t>
            </a:r>
            <a:endParaRPr sz="1100">
              <a:solidFill>
                <a:schemeClr val="dk1"/>
              </a:solidFill>
              <a:latin typeface="Proxima Nova"/>
              <a:ea typeface="Proxima Nova"/>
              <a:cs typeface="Proxima Nova"/>
              <a:sym typeface="Proxima Nova"/>
            </a:endParaRPr>
          </a:p>
          <a:p>
            <a:pPr marL="457200" lvl="0" indent="-298450" algn="l" rtl="0">
              <a:lnSpc>
                <a:spcPct val="115000"/>
              </a:lnSpc>
              <a:spcBef>
                <a:spcPts val="0"/>
              </a:spcBef>
              <a:spcAft>
                <a:spcPts val="0"/>
              </a:spcAft>
              <a:buClr>
                <a:schemeClr val="dk1"/>
              </a:buClr>
              <a:buSzPts val="1100"/>
              <a:buFont typeface="Proxima Nova"/>
              <a:buAutoNum type="arabicPeriod"/>
            </a:pPr>
            <a:r>
              <a:rPr lang="en-GB" sz="1100">
                <a:solidFill>
                  <a:schemeClr val="dk1"/>
                </a:solidFill>
                <a:latin typeface="Proxima Nova"/>
                <a:ea typeface="Proxima Nova"/>
                <a:cs typeface="Proxima Nova"/>
                <a:sym typeface="Proxima Nova"/>
              </a:rPr>
              <a:t>Briefly explain what is meant by eschatology.</a:t>
            </a:r>
            <a:endParaRPr sz="1100">
              <a:solidFill>
                <a:schemeClr val="dk1"/>
              </a:solidFill>
              <a:latin typeface="Proxima Nova"/>
              <a:ea typeface="Proxima Nova"/>
              <a:cs typeface="Proxima Nova"/>
              <a:sym typeface="Proxima Nova"/>
            </a:endParaRPr>
          </a:p>
          <a:p>
            <a:pPr marL="457200" lvl="0" indent="-298450" algn="l" rtl="0">
              <a:lnSpc>
                <a:spcPct val="115000"/>
              </a:lnSpc>
              <a:spcBef>
                <a:spcPts val="0"/>
              </a:spcBef>
              <a:spcAft>
                <a:spcPts val="0"/>
              </a:spcAft>
              <a:buClr>
                <a:schemeClr val="dk1"/>
              </a:buClr>
              <a:buSzPts val="1100"/>
              <a:buFont typeface="Proxima Nova"/>
              <a:buAutoNum type="arabicPeriod"/>
            </a:pPr>
            <a:r>
              <a:rPr lang="en-GB" sz="1100">
                <a:solidFill>
                  <a:schemeClr val="dk1"/>
                </a:solidFill>
                <a:latin typeface="Proxima Nova"/>
                <a:ea typeface="Proxima Nova"/>
                <a:cs typeface="Proxima Nova"/>
                <a:sym typeface="Proxima Nova"/>
              </a:rPr>
              <a:t>What is the verification principle?</a:t>
            </a:r>
            <a:endParaRPr sz="1100">
              <a:solidFill>
                <a:schemeClr val="dk1"/>
              </a:solidFill>
              <a:latin typeface="Proxima Nova"/>
              <a:ea typeface="Proxima Nova"/>
              <a:cs typeface="Proxima Nova"/>
              <a:sym typeface="Proxima Nova"/>
            </a:endParaRPr>
          </a:p>
          <a:p>
            <a:pPr marL="457200" lvl="0" indent="-298450" algn="l" rtl="0">
              <a:lnSpc>
                <a:spcPct val="115000"/>
              </a:lnSpc>
              <a:spcBef>
                <a:spcPts val="0"/>
              </a:spcBef>
              <a:spcAft>
                <a:spcPts val="0"/>
              </a:spcAft>
              <a:buClr>
                <a:schemeClr val="dk1"/>
              </a:buClr>
              <a:buSzPts val="1100"/>
              <a:buFont typeface="Proxima Nova"/>
              <a:buAutoNum type="arabicPeriod"/>
            </a:pPr>
            <a:r>
              <a:rPr lang="en-GB" sz="1100">
                <a:solidFill>
                  <a:schemeClr val="dk1"/>
                </a:solidFill>
                <a:latin typeface="Proxima Nova"/>
                <a:ea typeface="Proxima Nova"/>
                <a:cs typeface="Proxima Nova"/>
                <a:sym typeface="Proxima Nova"/>
              </a:rPr>
              <a:t>What is revelation?</a:t>
            </a:r>
            <a:endParaRPr sz="1100">
              <a:solidFill>
                <a:schemeClr val="dk1"/>
              </a:solidFill>
              <a:latin typeface="Proxima Nova"/>
              <a:ea typeface="Proxima Nova"/>
              <a:cs typeface="Proxima Nova"/>
              <a:sym typeface="Proxima Nova"/>
            </a:endParaRPr>
          </a:p>
          <a:p>
            <a:pPr marL="457200" lvl="0" indent="-298450" algn="l" rtl="0">
              <a:lnSpc>
                <a:spcPct val="115000"/>
              </a:lnSpc>
              <a:spcBef>
                <a:spcPts val="0"/>
              </a:spcBef>
              <a:spcAft>
                <a:spcPts val="0"/>
              </a:spcAft>
              <a:buClr>
                <a:schemeClr val="dk1"/>
              </a:buClr>
              <a:buSzPts val="1100"/>
              <a:buFont typeface="Proxima Nova"/>
              <a:buAutoNum type="arabicPeriod"/>
            </a:pPr>
            <a:r>
              <a:rPr lang="en-GB" sz="1100">
                <a:solidFill>
                  <a:schemeClr val="dk1"/>
                </a:solidFill>
                <a:latin typeface="Proxima Nova"/>
                <a:ea typeface="Proxima Nova"/>
                <a:cs typeface="Proxima Nova"/>
                <a:sym typeface="Proxima Nova"/>
              </a:rPr>
              <a:t>Briefly explain the problem of evil.</a:t>
            </a:r>
            <a:endParaRPr sz="1100">
              <a:latin typeface="Proxima Nova"/>
              <a:ea typeface="Proxima Nova"/>
              <a:cs typeface="Proxima Nova"/>
              <a:sym typeface="Proxima Nova"/>
            </a:endParaRPr>
          </a:p>
          <a:p>
            <a:pPr marL="0" lvl="0" indent="0" algn="l" rtl="0">
              <a:spcBef>
                <a:spcPts val="0"/>
              </a:spcBef>
              <a:spcAft>
                <a:spcPts val="0"/>
              </a:spcAft>
              <a:buNone/>
            </a:pPr>
            <a:r>
              <a:rPr lang="en-GB" sz="1100" u="sng">
                <a:latin typeface="Proxima Nova"/>
                <a:ea typeface="Proxima Nova"/>
                <a:cs typeface="Proxima Nova"/>
                <a:sym typeface="Proxima Nova"/>
              </a:rPr>
              <a:t>5 marks</a:t>
            </a:r>
            <a:endParaRPr sz="1100" u="sng">
              <a:latin typeface="Proxima Nova"/>
              <a:ea typeface="Proxima Nova"/>
              <a:cs typeface="Proxima Nova"/>
              <a:sym typeface="Proxima Nova"/>
            </a:endParaRPr>
          </a:p>
          <a:p>
            <a:pPr marL="457200" lvl="0" indent="-298450" algn="l" rtl="0">
              <a:lnSpc>
                <a:spcPct val="115000"/>
              </a:lnSpc>
              <a:spcBef>
                <a:spcPts val="0"/>
              </a:spcBef>
              <a:spcAft>
                <a:spcPts val="0"/>
              </a:spcAft>
              <a:buClr>
                <a:schemeClr val="dk1"/>
              </a:buClr>
              <a:buSzPts val="1100"/>
              <a:buFont typeface="Proxima Nova"/>
              <a:buAutoNum type="arabicPeriod"/>
            </a:pPr>
            <a:r>
              <a:rPr lang="en-GB" sz="1100">
                <a:solidFill>
                  <a:schemeClr val="dk1"/>
                </a:solidFill>
                <a:latin typeface="Proxima Nova"/>
                <a:ea typeface="Proxima Nova"/>
                <a:cs typeface="Proxima Nova"/>
                <a:sym typeface="Proxima Nova"/>
              </a:rPr>
              <a:t>Outline the difference between verification and falsification.</a:t>
            </a:r>
            <a:endParaRPr sz="1100">
              <a:solidFill>
                <a:schemeClr val="dk1"/>
              </a:solidFill>
              <a:latin typeface="Proxima Nova"/>
              <a:ea typeface="Proxima Nova"/>
              <a:cs typeface="Proxima Nova"/>
              <a:sym typeface="Proxima Nova"/>
            </a:endParaRPr>
          </a:p>
          <a:p>
            <a:pPr marL="457200" lvl="0" indent="-298450" algn="l" rtl="0">
              <a:lnSpc>
                <a:spcPct val="115000"/>
              </a:lnSpc>
              <a:spcBef>
                <a:spcPts val="0"/>
              </a:spcBef>
              <a:spcAft>
                <a:spcPts val="0"/>
              </a:spcAft>
              <a:buClr>
                <a:schemeClr val="dk1"/>
              </a:buClr>
              <a:buSzPts val="1100"/>
              <a:buFont typeface="Proxima Nova"/>
              <a:buAutoNum type="arabicPeriod"/>
            </a:pPr>
            <a:r>
              <a:rPr lang="en-GB" sz="1100">
                <a:solidFill>
                  <a:schemeClr val="dk1"/>
                </a:solidFill>
                <a:latin typeface="Proxima Nova"/>
                <a:ea typeface="Proxima Nova"/>
                <a:cs typeface="Proxima Nova"/>
                <a:sym typeface="Proxima Nova"/>
              </a:rPr>
              <a:t>Outline one issue with the concept of God as omnipotent.</a:t>
            </a:r>
            <a:endParaRPr sz="1100">
              <a:solidFill>
                <a:schemeClr val="dk1"/>
              </a:solidFill>
              <a:latin typeface="Proxima Nova"/>
              <a:ea typeface="Proxima Nova"/>
              <a:cs typeface="Proxima Nova"/>
              <a:sym typeface="Proxima Nova"/>
            </a:endParaRPr>
          </a:p>
          <a:p>
            <a:pPr marL="457200" lvl="0" indent="-298450" algn="l" rtl="0">
              <a:lnSpc>
                <a:spcPct val="115000"/>
              </a:lnSpc>
              <a:spcBef>
                <a:spcPts val="0"/>
              </a:spcBef>
              <a:spcAft>
                <a:spcPts val="0"/>
              </a:spcAft>
              <a:buClr>
                <a:schemeClr val="dk1"/>
              </a:buClr>
              <a:buSzPts val="1100"/>
              <a:buFont typeface="Proxima Nova"/>
              <a:buAutoNum type="arabicPeriod"/>
            </a:pPr>
            <a:r>
              <a:rPr lang="en-GB" sz="1100">
                <a:solidFill>
                  <a:schemeClr val="dk1"/>
                </a:solidFill>
                <a:latin typeface="Proxima Nova"/>
                <a:ea typeface="Proxima Nova"/>
                <a:cs typeface="Proxima Nova"/>
                <a:sym typeface="Proxima Nova"/>
              </a:rPr>
              <a:t>Explain Gaunilo’s objection to the ontological argument.</a:t>
            </a:r>
            <a:endParaRPr sz="1100">
              <a:solidFill>
                <a:schemeClr val="dk1"/>
              </a:solidFill>
              <a:latin typeface="Proxima Nova"/>
              <a:ea typeface="Proxima Nova"/>
              <a:cs typeface="Proxima Nova"/>
              <a:sym typeface="Proxima Nova"/>
            </a:endParaRPr>
          </a:p>
          <a:p>
            <a:pPr marL="457200" lvl="0" indent="-298450" algn="l" rtl="0">
              <a:lnSpc>
                <a:spcPct val="115000"/>
              </a:lnSpc>
              <a:spcBef>
                <a:spcPts val="0"/>
              </a:spcBef>
              <a:spcAft>
                <a:spcPts val="0"/>
              </a:spcAft>
              <a:buClr>
                <a:schemeClr val="dk1"/>
              </a:buClr>
              <a:buSzPts val="1100"/>
              <a:buFont typeface="Proxima Nova"/>
              <a:buAutoNum type="arabicPeriod"/>
            </a:pPr>
            <a:r>
              <a:rPr lang="en-GB" sz="1100">
                <a:solidFill>
                  <a:schemeClr val="dk1"/>
                </a:solidFill>
                <a:latin typeface="Proxima Nova"/>
                <a:ea typeface="Proxima Nova"/>
                <a:cs typeface="Proxima Nova"/>
                <a:sym typeface="Proxima Nova"/>
              </a:rPr>
              <a:t>Outline Descartes’ ontological argument.</a:t>
            </a:r>
            <a:endParaRPr sz="1100">
              <a:solidFill>
                <a:schemeClr val="dk1"/>
              </a:solidFill>
              <a:latin typeface="Proxima Nova"/>
              <a:ea typeface="Proxima Nova"/>
              <a:cs typeface="Proxima Nova"/>
              <a:sym typeface="Proxima Nova"/>
            </a:endParaRPr>
          </a:p>
          <a:p>
            <a:pPr marL="457200" lvl="0" indent="-298450" algn="l" rtl="0">
              <a:lnSpc>
                <a:spcPct val="115000"/>
              </a:lnSpc>
              <a:spcBef>
                <a:spcPts val="0"/>
              </a:spcBef>
              <a:spcAft>
                <a:spcPts val="0"/>
              </a:spcAft>
              <a:buClr>
                <a:schemeClr val="dk1"/>
              </a:buClr>
              <a:buSzPts val="1100"/>
              <a:buFont typeface="Proxima Nova"/>
              <a:buAutoNum type="arabicPeriod"/>
            </a:pPr>
            <a:r>
              <a:rPr lang="en-GB" sz="1100">
                <a:solidFill>
                  <a:schemeClr val="dk1"/>
                </a:solidFill>
                <a:latin typeface="Proxima Nova"/>
                <a:ea typeface="Proxima Nova"/>
                <a:cs typeface="Proxima Nova"/>
                <a:sym typeface="Proxima Nova"/>
              </a:rPr>
              <a:t>Explain Paley’s argument from spatial order and purpose.</a:t>
            </a:r>
            <a:endParaRPr sz="1100">
              <a:latin typeface="Proxima Nova"/>
              <a:ea typeface="Proxima Nova"/>
              <a:cs typeface="Proxima Nova"/>
              <a:sym typeface="Proxima Nova"/>
            </a:endParaRPr>
          </a:p>
          <a:p>
            <a:pPr marL="0" lvl="0" indent="0" algn="l" rtl="0">
              <a:spcBef>
                <a:spcPts val="0"/>
              </a:spcBef>
              <a:spcAft>
                <a:spcPts val="0"/>
              </a:spcAft>
              <a:buNone/>
            </a:pPr>
            <a:r>
              <a:rPr lang="en-GB" sz="1100" u="sng">
                <a:latin typeface="Proxima Nova"/>
                <a:ea typeface="Proxima Nova"/>
                <a:cs typeface="Proxima Nova"/>
                <a:sym typeface="Proxima Nova"/>
              </a:rPr>
              <a:t>12 marks</a:t>
            </a:r>
            <a:endParaRPr sz="1100" u="sng">
              <a:latin typeface="Proxima Nova"/>
              <a:ea typeface="Proxima Nova"/>
              <a:cs typeface="Proxima Nova"/>
              <a:sym typeface="Proxima Nova"/>
            </a:endParaRPr>
          </a:p>
          <a:p>
            <a:pPr marL="457200" lvl="0" indent="-298450" algn="l" rtl="0">
              <a:lnSpc>
                <a:spcPct val="115000"/>
              </a:lnSpc>
              <a:spcBef>
                <a:spcPts val="0"/>
              </a:spcBef>
              <a:spcAft>
                <a:spcPts val="0"/>
              </a:spcAft>
              <a:buClr>
                <a:schemeClr val="dk1"/>
              </a:buClr>
              <a:buSzPts val="1100"/>
              <a:buFont typeface="Proxima Nova"/>
              <a:buAutoNum type="arabicPeriod"/>
            </a:pPr>
            <a:r>
              <a:rPr lang="en-GB" sz="1100">
                <a:solidFill>
                  <a:schemeClr val="dk1"/>
                </a:solidFill>
                <a:latin typeface="Proxima Nova"/>
                <a:ea typeface="Proxima Nova"/>
                <a:cs typeface="Proxima Nova"/>
                <a:sym typeface="Proxima Nova"/>
              </a:rPr>
              <a:t>Compare and contrast the versions of the cosmological arguments put forward by Descartes and Leibniz.</a:t>
            </a:r>
            <a:endParaRPr sz="1100">
              <a:solidFill>
                <a:schemeClr val="dk1"/>
              </a:solidFill>
              <a:latin typeface="Proxima Nova"/>
              <a:ea typeface="Proxima Nova"/>
              <a:cs typeface="Proxima Nova"/>
              <a:sym typeface="Proxima Nova"/>
            </a:endParaRPr>
          </a:p>
          <a:p>
            <a:pPr marL="457200" lvl="0" indent="-298450" algn="l" rtl="0">
              <a:lnSpc>
                <a:spcPct val="115000"/>
              </a:lnSpc>
              <a:spcBef>
                <a:spcPts val="0"/>
              </a:spcBef>
              <a:spcAft>
                <a:spcPts val="0"/>
              </a:spcAft>
              <a:buClr>
                <a:schemeClr val="dk1"/>
              </a:buClr>
              <a:buSzPts val="1100"/>
              <a:buFont typeface="Proxima Nova"/>
              <a:buAutoNum type="arabicPeriod"/>
            </a:pPr>
            <a:r>
              <a:rPr lang="en-GB" sz="1100">
                <a:solidFill>
                  <a:schemeClr val="dk1"/>
                </a:solidFill>
                <a:latin typeface="Proxima Nova"/>
                <a:ea typeface="Proxima Nova"/>
                <a:cs typeface="Proxima Nova"/>
                <a:sym typeface="Proxima Nova"/>
              </a:rPr>
              <a:t>Outline and explain the Swinburne’s argument from temporal order.</a:t>
            </a:r>
            <a:endParaRPr sz="1100">
              <a:solidFill>
                <a:schemeClr val="dk1"/>
              </a:solidFill>
              <a:latin typeface="Proxima Nova"/>
              <a:ea typeface="Proxima Nova"/>
              <a:cs typeface="Proxima Nova"/>
              <a:sym typeface="Proxima Nova"/>
            </a:endParaRPr>
          </a:p>
          <a:p>
            <a:pPr marL="457200" lvl="0" indent="-298450" algn="l" rtl="0">
              <a:lnSpc>
                <a:spcPct val="115000"/>
              </a:lnSpc>
              <a:spcBef>
                <a:spcPts val="0"/>
              </a:spcBef>
              <a:spcAft>
                <a:spcPts val="0"/>
              </a:spcAft>
              <a:buClr>
                <a:schemeClr val="dk1"/>
              </a:buClr>
              <a:buSzPts val="1100"/>
              <a:buFont typeface="Proxima Nova"/>
              <a:buAutoNum type="arabicPeriod"/>
            </a:pPr>
            <a:r>
              <a:rPr lang="en-GB" sz="1100">
                <a:solidFill>
                  <a:schemeClr val="dk1"/>
                </a:solidFill>
                <a:latin typeface="Proxima Nova"/>
                <a:ea typeface="Proxima Nova"/>
                <a:cs typeface="Proxima Nova"/>
                <a:sym typeface="Proxima Nova"/>
              </a:rPr>
              <a:t>Explain how Hume objects to the teleological argument.</a:t>
            </a:r>
            <a:endParaRPr sz="1100">
              <a:solidFill>
                <a:schemeClr val="dk1"/>
              </a:solidFill>
              <a:latin typeface="Proxima Nova"/>
              <a:ea typeface="Proxima Nova"/>
              <a:cs typeface="Proxima Nova"/>
              <a:sym typeface="Proxima Nova"/>
            </a:endParaRPr>
          </a:p>
          <a:p>
            <a:pPr marL="457200" lvl="0" indent="-298450" algn="l" rtl="0">
              <a:lnSpc>
                <a:spcPct val="115000"/>
              </a:lnSpc>
              <a:spcBef>
                <a:spcPts val="0"/>
              </a:spcBef>
              <a:spcAft>
                <a:spcPts val="0"/>
              </a:spcAft>
              <a:buClr>
                <a:schemeClr val="dk1"/>
              </a:buClr>
              <a:buSzPts val="1100"/>
              <a:buFont typeface="Proxima Nova"/>
              <a:buAutoNum type="arabicPeriod"/>
            </a:pPr>
            <a:r>
              <a:rPr lang="en-GB" sz="1100">
                <a:solidFill>
                  <a:schemeClr val="dk1"/>
                </a:solidFill>
                <a:latin typeface="Proxima Nova"/>
                <a:ea typeface="Proxima Nova"/>
                <a:cs typeface="Proxima Nova"/>
                <a:sym typeface="Proxima Nova"/>
              </a:rPr>
              <a:t>Explain Aquinas’ cosmological arguments for God’s existence.</a:t>
            </a:r>
            <a:endParaRPr sz="1100">
              <a:solidFill>
                <a:schemeClr val="dk1"/>
              </a:solidFill>
              <a:latin typeface="Proxima Nova"/>
              <a:ea typeface="Proxima Nova"/>
              <a:cs typeface="Proxima Nova"/>
              <a:sym typeface="Proxima Nova"/>
            </a:endParaRPr>
          </a:p>
          <a:p>
            <a:pPr marL="457200" lvl="0" indent="-298450" algn="l" rtl="0">
              <a:lnSpc>
                <a:spcPct val="115000"/>
              </a:lnSpc>
              <a:spcBef>
                <a:spcPts val="0"/>
              </a:spcBef>
              <a:spcAft>
                <a:spcPts val="0"/>
              </a:spcAft>
              <a:buClr>
                <a:schemeClr val="dk1"/>
              </a:buClr>
              <a:buSzPts val="1100"/>
              <a:buFont typeface="Proxima Nova"/>
              <a:buAutoNum type="arabicPeriod"/>
            </a:pPr>
            <a:r>
              <a:rPr lang="en-GB" sz="1100">
                <a:solidFill>
                  <a:schemeClr val="dk1"/>
                </a:solidFill>
                <a:latin typeface="Proxima Nova"/>
                <a:ea typeface="Proxima Nova"/>
                <a:cs typeface="Proxima Nova"/>
                <a:sym typeface="Proxima Nova"/>
              </a:rPr>
              <a:t>Explain Hick’s response to the problem of evil (soul-making). </a:t>
            </a:r>
            <a:endParaRPr sz="1100">
              <a:latin typeface="Proxima Nova"/>
              <a:ea typeface="Proxima Nova"/>
              <a:cs typeface="Proxima Nova"/>
              <a:sym typeface="Proxima Nova"/>
            </a:endParaRPr>
          </a:p>
          <a:p>
            <a:pPr marL="0" lvl="0" indent="0" algn="l" rtl="0">
              <a:spcBef>
                <a:spcPts val="0"/>
              </a:spcBef>
              <a:spcAft>
                <a:spcPts val="0"/>
              </a:spcAft>
              <a:buNone/>
            </a:pPr>
            <a:r>
              <a:rPr lang="en-GB" sz="1100" u="sng">
                <a:latin typeface="Proxima Nova"/>
                <a:ea typeface="Proxima Nova"/>
                <a:cs typeface="Proxima Nova"/>
                <a:sym typeface="Proxima Nova"/>
              </a:rPr>
              <a:t>25 marks</a:t>
            </a:r>
            <a:endParaRPr sz="1100" u="sng">
              <a:latin typeface="Proxima Nova"/>
              <a:ea typeface="Proxima Nova"/>
              <a:cs typeface="Proxima Nova"/>
              <a:sym typeface="Proxima Nova"/>
            </a:endParaRPr>
          </a:p>
          <a:p>
            <a:pPr marL="457200" lvl="0" indent="-298450" algn="l" rtl="0">
              <a:lnSpc>
                <a:spcPct val="115000"/>
              </a:lnSpc>
              <a:spcBef>
                <a:spcPts val="0"/>
              </a:spcBef>
              <a:spcAft>
                <a:spcPts val="0"/>
              </a:spcAft>
              <a:buClr>
                <a:schemeClr val="dk1"/>
              </a:buClr>
              <a:buSzPts val="1100"/>
              <a:buFont typeface="Proxima Nova"/>
              <a:buAutoNum type="arabicParenR"/>
            </a:pPr>
            <a:r>
              <a:rPr lang="en-GB" sz="1100">
                <a:solidFill>
                  <a:schemeClr val="dk1"/>
                </a:solidFill>
                <a:latin typeface="Proxima Nova"/>
                <a:ea typeface="Proxima Nova"/>
                <a:cs typeface="Proxima Nova"/>
                <a:sym typeface="Proxima Nova"/>
              </a:rPr>
              <a:t>Is the concept of God coherent?</a:t>
            </a:r>
            <a:endParaRPr sz="1100">
              <a:solidFill>
                <a:schemeClr val="dk1"/>
              </a:solidFill>
              <a:latin typeface="Proxima Nova"/>
              <a:ea typeface="Proxima Nova"/>
              <a:cs typeface="Proxima Nova"/>
              <a:sym typeface="Proxima Nova"/>
            </a:endParaRPr>
          </a:p>
          <a:p>
            <a:pPr marL="457200" lvl="0" indent="-298450" algn="l" rtl="0">
              <a:lnSpc>
                <a:spcPct val="115000"/>
              </a:lnSpc>
              <a:spcBef>
                <a:spcPts val="0"/>
              </a:spcBef>
              <a:spcAft>
                <a:spcPts val="0"/>
              </a:spcAft>
              <a:buClr>
                <a:schemeClr val="dk1"/>
              </a:buClr>
              <a:buSzPts val="1100"/>
              <a:buFont typeface="Proxima Nova"/>
              <a:buAutoNum type="arabicParenR"/>
            </a:pPr>
            <a:r>
              <a:rPr lang="en-GB" sz="1100">
                <a:solidFill>
                  <a:schemeClr val="dk1"/>
                </a:solidFill>
                <a:latin typeface="Proxima Nova"/>
                <a:ea typeface="Proxima Nova"/>
                <a:cs typeface="Proxima Nova"/>
                <a:sym typeface="Proxima Nova"/>
              </a:rPr>
              <a:t>‘God cannot be conceived not to exist.’ Evaluate this claim.</a:t>
            </a:r>
            <a:endParaRPr sz="1100">
              <a:solidFill>
                <a:schemeClr val="dk1"/>
              </a:solidFill>
              <a:latin typeface="Proxima Nova"/>
              <a:ea typeface="Proxima Nova"/>
              <a:cs typeface="Proxima Nova"/>
              <a:sym typeface="Proxima Nova"/>
            </a:endParaRPr>
          </a:p>
          <a:p>
            <a:pPr marL="457200" lvl="0" indent="-298450" algn="l" rtl="0">
              <a:lnSpc>
                <a:spcPct val="115000"/>
              </a:lnSpc>
              <a:spcBef>
                <a:spcPts val="0"/>
              </a:spcBef>
              <a:spcAft>
                <a:spcPts val="0"/>
              </a:spcAft>
              <a:buClr>
                <a:schemeClr val="dk1"/>
              </a:buClr>
              <a:buSzPts val="1100"/>
              <a:buFont typeface="Proxima Nova"/>
              <a:buAutoNum type="arabicParenR"/>
            </a:pPr>
            <a:r>
              <a:rPr lang="en-GB" sz="1100">
                <a:solidFill>
                  <a:schemeClr val="dk1"/>
                </a:solidFill>
                <a:latin typeface="Proxima Nova"/>
                <a:ea typeface="Proxima Nova"/>
                <a:cs typeface="Proxima Nova"/>
                <a:sym typeface="Proxima Nova"/>
              </a:rPr>
              <a:t>Is God the best explanation for the appearance of design in nature?</a:t>
            </a:r>
            <a:endParaRPr sz="1100">
              <a:solidFill>
                <a:schemeClr val="dk1"/>
              </a:solidFill>
              <a:latin typeface="Proxima Nova"/>
              <a:ea typeface="Proxima Nova"/>
              <a:cs typeface="Proxima Nova"/>
              <a:sym typeface="Proxima Nova"/>
            </a:endParaRPr>
          </a:p>
          <a:p>
            <a:pPr marL="457200" lvl="0" indent="-298450" algn="l" rtl="0">
              <a:lnSpc>
                <a:spcPct val="115000"/>
              </a:lnSpc>
              <a:spcBef>
                <a:spcPts val="0"/>
              </a:spcBef>
              <a:spcAft>
                <a:spcPts val="0"/>
              </a:spcAft>
              <a:buClr>
                <a:schemeClr val="dk1"/>
              </a:buClr>
              <a:buSzPts val="1100"/>
              <a:buFont typeface="Proxima Nova"/>
              <a:buAutoNum type="arabicParenR"/>
            </a:pPr>
            <a:r>
              <a:rPr lang="en-GB" sz="1100">
                <a:solidFill>
                  <a:schemeClr val="dk1"/>
                </a:solidFill>
                <a:latin typeface="Proxima Nova"/>
                <a:ea typeface="Proxima Nova"/>
                <a:cs typeface="Proxima Nova"/>
                <a:sym typeface="Proxima Nova"/>
              </a:rPr>
              <a:t>To what extent does the teleological argument survive its criticisms?</a:t>
            </a:r>
            <a:endParaRPr sz="1100">
              <a:solidFill>
                <a:schemeClr val="dk1"/>
              </a:solidFill>
              <a:latin typeface="Proxima Nova"/>
              <a:ea typeface="Proxima Nova"/>
              <a:cs typeface="Proxima Nova"/>
              <a:sym typeface="Proxima Nova"/>
            </a:endParaRPr>
          </a:p>
          <a:p>
            <a:pPr marL="457200" lvl="0" indent="-298450" algn="l" rtl="0">
              <a:lnSpc>
                <a:spcPct val="115000"/>
              </a:lnSpc>
              <a:spcBef>
                <a:spcPts val="0"/>
              </a:spcBef>
              <a:spcAft>
                <a:spcPts val="0"/>
              </a:spcAft>
              <a:buClr>
                <a:schemeClr val="dk1"/>
              </a:buClr>
              <a:buSzPts val="1100"/>
              <a:buFont typeface="Proxima Nova"/>
              <a:buAutoNum type="arabicParenR"/>
            </a:pPr>
            <a:r>
              <a:rPr lang="en-GB" sz="1100">
                <a:solidFill>
                  <a:schemeClr val="dk1"/>
                </a:solidFill>
                <a:latin typeface="Proxima Nova"/>
                <a:ea typeface="Proxima Nova"/>
                <a:cs typeface="Proxima Nova"/>
                <a:sym typeface="Proxima Nova"/>
              </a:rPr>
              <a:t>Is God the First Cause?</a:t>
            </a:r>
            <a:endParaRPr sz="1100" b="1">
              <a:latin typeface="Proxima Nova"/>
              <a:ea typeface="Proxima Nova"/>
              <a:cs typeface="Proxima Nova"/>
              <a:sym typeface="Proxima Nova"/>
            </a:endParaRPr>
          </a:p>
        </p:txBody>
      </p:sp>
      <p:graphicFrame>
        <p:nvGraphicFramePr>
          <p:cNvPr id="380" name="Google Shape;380;p32"/>
          <p:cNvGraphicFramePr/>
          <p:nvPr/>
        </p:nvGraphicFramePr>
        <p:xfrm>
          <a:off x="4512650" y="1787775"/>
          <a:ext cx="4297500" cy="1022096"/>
        </p:xfrm>
        <a:graphic>
          <a:graphicData uri="http://schemas.openxmlformats.org/drawingml/2006/table">
            <a:tbl>
              <a:tblPr>
                <a:noFill/>
                <a:tableStyleId>{930154CA-40E0-4A68-9E46-FB8CCF257681}</a:tableStyleId>
              </a:tblPr>
              <a:tblGrid>
                <a:gridCol w="587325">
                  <a:extLst>
                    <a:ext uri="{9D8B030D-6E8A-4147-A177-3AD203B41FA5}">
                      <a16:colId xmlns:a16="http://schemas.microsoft.com/office/drawing/2014/main" val="20000"/>
                    </a:ext>
                  </a:extLst>
                </a:gridCol>
                <a:gridCol w="3710175">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en-GB" sz="900">
                          <a:latin typeface="Proxima Nova"/>
                          <a:ea typeface="Proxima Nova"/>
                          <a:cs typeface="Proxima Nova"/>
                          <a:sym typeface="Proxima Nova"/>
                        </a:rPr>
                        <a:t>Marks</a:t>
                      </a:r>
                      <a:endParaRPr sz="900">
                        <a:latin typeface="Proxima Nova"/>
                        <a:ea typeface="Proxima Nova"/>
                        <a:cs typeface="Proxima Nova"/>
                        <a:sym typeface="Proxima Nova"/>
                      </a:endParaRPr>
                    </a:p>
                  </a:txBody>
                  <a:tcPr marL="63500" marR="63500" marT="63500" marB="63500">
                    <a:solidFill>
                      <a:srgbClr val="D9D9D9"/>
                    </a:solidFill>
                  </a:tcPr>
                </a:tc>
                <a:tc>
                  <a:txBody>
                    <a:bodyPr/>
                    <a:lstStyle/>
                    <a:p>
                      <a:pPr marL="0" lvl="0" indent="0" algn="l" rtl="0">
                        <a:spcBef>
                          <a:spcPts val="0"/>
                        </a:spcBef>
                        <a:spcAft>
                          <a:spcPts val="0"/>
                        </a:spcAft>
                        <a:buNone/>
                      </a:pPr>
                      <a:r>
                        <a:rPr lang="en-GB" sz="900">
                          <a:latin typeface="Proxima Nova"/>
                          <a:ea typeface="Proxima Nova"/>
                          <a:cs typeface="Proxima Nova"/>
                          <a:sym typeface="Proxima Nova"/>
                        </a:rPr>
                        <a:t>Level of response mark scheme</a:t>
                      </a:r>
                      <a:endParaRPr sz="900">
                        <a:latin typeface="Proxima Nova"/>
                        <a:ea typeface="Proxima Nova"/>
                        <a:cs typeface="Proxima Nova"/>
                        <a:sym typeface="Proxima Nova"/>
                      </a:endParaRPr>
                    </a:p>
                  </a:txBody>
                  <a:tcPr marL="63500" marR="63500" marT="63500" marB="63500">
                    <a:solidFill>
                      <a:srgbClr val="D9D9D9"/>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GB" sz="900">
                          <a:latin typeface="Proxima Nova"/>
                          <a:ea typeface="Proxima Nova"/>
                          <a:cs typeface="Proxima Nova"/>
                          <a:sym typeface="Proxima Nova"/>
                        </a:rPr>
                        <a:t>10-12</a:t>
                      </a:r>
                      <a:endParaRPr sz="900">
                        <a:latin typeface="Proxima Nova"/>
                        <a:ea typeface="Proxima Nova"/>
                        <a:cs typeface="Proxima Nova"/>
                        <a:sym typeface="Proxima Nova"/>
                      </a:endParaRPr>
                    </a:p>
                  </a:txBody>
                  <a:tcPr marL="63500" marR="63500" marT="63500" marB="63500"/>
                </a:tc>
                <a:tc>
                  <a:txBody>
                    <a:bodyPr/>
                    <a:lstStyle/>
                    <a:p>
                      <a:pPr marL="0" lvl="0" indent="0" algn="l" rtl="0">
                        <a:lnSpc>
                          <a:spcPct val="115000"/>
                        </a:lnSpc>
                        <a:spcBef>
                          <a:spcPts val="0"/>
                        </a:spcBef>
                        <a:spcAft>
                          <a:spcPts val="0"/>
                        </a:spcAft>
                        <a:buNone/>
                      </a:pPr>
                      <a:r>
                        <a:rPr lang="en-GB" sz="900">
                          <a:latin typeface="Proxima Nova"/>
                          <a:ea typeface="Proxima Nova"/>
                          <a:cs typeface="Proxima Nova"/>
                          <a:sym typeface="Proxima Nova"/>
                        </a:rPr>
                        <a:t>The answer is set out in a precise, fully-integrated and logical form. The content is correct and demonstrates detailed understanding. Points are made clearly and precisely. Relevance is sustained, with very little or no redundancy. Philosophical language is used precisely throughout.</a:t>
                      </a:r>
                      <a:endParaRPr sz="900">
                        <a:latin typeface="Proxima Nova"/>
                        <a:ea typeface="Proxima Nova"/>
                        <a:cs typeface="Proxima Nova"/>
                        <a:sym typeface="Proxima Nova"/>
                      </a:endParaRPr>
                    </a:p>
                  </a:txBody>
                  <a:tcPr marL="63500" marR="63500" marT="63500" marB="63500"/>
                </a:tc>
                <a:extLst>
                  <a:ext uri="{0D108BD9-81ED-4DB2-BD59-A6C34878D82A}">
                    <a16:rowId xmlns:a16="http://schemas.microsoft.com/office/drawing/2014/main" val="10001"/>
                  </a:ext>
                </a:extLst>
              </a:tr>
            </a:tbl>
          </a:graphicData>
        </a:graphic>
      </p:graphicFrame>
      <p:pic>
        <p:nvPicPr>
          <p:cNvPr id="381" name="Google Shape;381;p32"/>
          <p:cNvPicPr preferRelativeResize="0"/>
          <p:nvPr/>
        </p:nvPicPr>
        <p:blipFill rotWithShape="1">
          <a:blip r:embed="rId3">
            <a:alphaModFix/>
          </a:blip>
          <a:srcRect l="36415" t="24352" r="15617" b="12030"/>
          <a:stretch/>
        </p:blipFill>
        <p:spPr>
          <a:xfrm>
            <a:off x="5356212" y="4795750"/>
            <a:ext cx="2610375" cy="1946575"/>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3"/>
          <p:cNvSpPr/>
          <p:nvPr/>
        </p:nvSpPr>
        <p:spPr>
          <a:xfrm>
            <a:off x="74125" y="402975"/>
            <a:ext cx="4081059" cy="321274"/>
          </a:xfrm>
          <a:prstGeom prst="rect">
            <a:avLst/>
          </a:prstGeom>
        </p:spPr>
        <p:txBody>
          <a:bodyPr>
            <a:prstTxWarp prst="textPlain">
              <a:avLst/>
            </a:prstTxWarp>
          </a:bodyPr>
          <a:lstStyle/>
          <a:p>
            <a:pPr lvl="0" algn="ctr"/>
            <a:r>
              <a:rPr b="0" i="0">
                <a:ln w="9525" cap="flat" cmpd="sng">
                  <a:solidFill>
                    <a:srgbClr val="434343"/>
                  </a:solidFill>
                  <a:prstDash val="solid"/>
                  <a:round/>
                  <a:headEnd type="none" w="sm" len="sm"/>
                  <a:tailEnd type="none" w="sm" len="sm"/>
                </a:ln>
                <a:solidFill>
                  <a:srgbClr val="B7B7B7"/>
                </a:solidFill>
                <a:latin typeface="Arial"/>
              </a:rPr>
              <a:t>Metaphysics of Mind: Key ideas</a:t>
            </a:r>
          </a:p>
        </p:txBody>
      </p:sp>
      <p:graphicFrame>
        <p:nvGraphicFramePr>
          <p:cNvPr id="387" name="Google Shape;387;p33"/>
          <p:cNvGraphicFramePr/>
          <p:nvPr/>
        </p:nvGraphicFramePr>
        <p:xfrm>
          <a:off x="3370700" y="839600"/>
          <a:ext cx="5522050" cy="5920250"/>
        </p:xfrm>
        <a:graphic>
          <a:graphicData uri="http://schemas.openxmlformats.org/drawingml/2006/table">
            <a:tbl>
              <a:tblPr>
                <a:noFill/>
                <a:tableStyleId>{7E12B2C3-BC1A-4337-93E4-47F60628E3AB}</a:tableStyleId>
              </a:tblPr>
              <a:tblGrid>
                <a:gridCol w="2761025">
                  <a:extLst>
                    <a:ext uri="{9D8B030D-6E8A-4147-A177-3AD203B41FA5}">
                      <a16:colId xmlns:a16="http://schemas.microsoft.com/office/drawing/2014/main" val="20000"/>
                    </a:ext>
                  </a:extLst>
                </a:gridCol>
                <a:gridCol w="2761025">
                  <a:extLst>
                    <a:ext uri="{9D8B030D-6E8A-4147-A177-3AD203B41FA5}">
                      <a16:colId xmlns:a16="http://schemas.microsoft.com/office/drawing/2014/main" val="20001"/>
                    </a:ext>
                  </a:extLst>
                </a:gridCol>
              </a:tblGrid>
              <a:tr h="2960125">
                <a:tc>
                  <a:txBody>
                    <a:bodyPr/>
                    <a:lstStyle/>
                    <a:p>
                      <a:pPr marL="0" lvl="0" indent="0" algn="l" rtl="0">
                        <a:spcBef>
                          <a:spcPts val="0"/>
                        </a:spcBef>
                        <a:spcAft>
                          <a:spcPts val="0"/>
                        </a:spcAft>
                        <a:buNone/>
                      </a:pPr>
                      <a:r>
                        <a:rPr lang="en-GB" sz="1100" b="1">
                          <a:latin typeface="Proxima Nova"/>
                          <a:ea typeface="Proxima Nova"/>
                          <a:cs typeface="Proxima Nova"/>
                          <a:sym typeface="Proxima Nova"/>
                        </a:rPr>
                        <a:t>Are human beings composed of two different types of substance?</a:t>
                      </a:r>
                      <a:endParaRPr sz="1100" b="1">
                        <a:latin typeface="Proxima Nova"/>
                        <a:ea typeface="Proxima Nova"/>
                        <a:cs typeface="Proxima Nova"/>
                        <a:sym typeface="Proxima Nova"/>
                      </a:endParaRPr>
                    </a:p>
                  </a:txBody>
                  <a:tcPr marL="91425" marR="91425" marT="91425" marB="91425"/>
                </a:tc>
                <a:tc>
                  <a:txBody>
                    <a:bodyPr/>
                    <a:lstStyle/>
                    <a:p>
                      <a:pPr marL="0" lvl="0" indent="0" algn="l" rtl="0">
                        <a:spcBef>
                          <a:spcPts val="0"/>
                        </a:spcBef>
                        <a:spcAft>
                          <a:spcPts val="0"/>
                        </a:spcAft>
                        <a:buNone/>
                      </a:pPr>
                      <a:r>
                        <a:rPr lang="en-GB" sz="1100" b="1">
                          <a:solidFill>
                            <a:schemeClr val="dk1"/>
                          </a:solidFill>
                          <a:latin typeface="Proxima Nova"/>
                          <a:ea typeface="Proxima Nova"/>
                          <a:cs typeface="Proxima Nova"/>
                          <a:sym typeface="Proxima Nova"/>
                        </a:rPr>
                        <a:t>Does property dualism solve the problems faced by substance dualism?</a:t>
                      </a:r>
                      <a:endParaRPr/>
                    </a:p>
                  </a:txBody>
                  <a:tcPr marL="91425" marR="91425" marT="91425" marB="91425"/>
                </a:tc>
                <a:extLst>
                  <a:ext uri="{0D108BD9-81ED-4DB2-BD59-A6C34878D82A}">
                    <a16:rowId xmlns:a16="http://schemas.microsoft.com/office/drawing/2014/main" val="10000"/>
                  </a:ext>
                </a:extLst>
              </a:tr>
              <a:tr h="2960125">
                <a:tc>
                  <a:txBody>
                    <a:bodyPr/>
                    <a:lstStyle/>
                    <a:p>
                      <a:pPr marL="0" lvl="0" indent="0" algn="l" rtl="0">
                        <a:spcBef>
                          <a:spcPts val="0"/>
                        </a:spcBef>
                        <a:spcAft>
                          <a:spcPts val="0"/>
                        </a:spcAft>
                        <a:buClr>
                          <a:schemeClr val="dk1"/>
                        </a:buClr>
                        <a:buSzPts val="1100"/>
                        <a:buFont typeface="Arial"/>
                        <a:buNone/>
                      </a:pPr>
                      <a:r>
                        <a:rPr lang="en-GB" sz="1100" b="1">
                          <a:solidFill>
                            <a:schemeClr val="dk1"/>
                          </a:solidFill>
                          <a:latin typeface="Proxima Nova"/>
                          <a:ea typeface="Proxima Nova"/>
                          <a:cs typeface="Proxima Nova"/>
                          <a:sym typeface="Proxima Nova"/>
                        </a:rPr>
                        <a:t>What is the relationship between the mind and the brain?</a:t>
                      </a:r>
                      <a:endParaRPr/>
                    </a:p>
                  </a:txBody>
                  <a:tcPr marL="91425" marR="91425" marT="91425" marB="91425"/>
                </a:tc>
                <a:tc>
                  <a:txBody>
                    <a:bodyPr/>
                    <a:lstStyle/>
                    <a:p>
                      <a:pPr marL="0" lvl="0" indent="0" algn="l" rtl="0">
                        <a:spcBef>
                          <a:spcPts val="0"/>
                        </a:spcBef>
                        <a:spcAft>
                          <a:spcPts val="0"/>
                        </a:spcAft>
                        <a:buNone/>
                      </a:pPr>
                      <a:r>
                        <a:rPr lang="en-GB" sz="1100" b="1">
                          <a:latin typeface="Proxima Nova"/>
                          <a:ea typeface="Proxima Nova"/>
                          <a:cs typeface="Proxima Nova"/>
                          <a:sym typeface="Proxima Nova"/>
                        </a:rPr>
                        <a:t>Can a computer have a mind?</a:t>
                      </a:r>
                      <a:endParaRPr sz="1100" b="1">
                        <a:latin typeface="Proxima Nova"/>
                        <a:ea typeface="Proxima Nova"/>
                        <a:cs typeface="Proxima Nova"/>
                        <a:sym typeface="Proxima Nova"/>
                      </a:endParaRPr>
                    </a:p>
                  </a:txBody>
                  <a:tcPr marL="91425" marR="91425" marT="91425" marB="91425"/>
                </a:tc>
                <a:extLst>
                  <a:ext uri="{0D108BD9-81ED-4DB2-BD59-A6C34878D82A}">
                    <a16:rowId xmlns:a16="http://schemas.microsoft.com/office/drawing/2014/main" val="10001"/>
                  </a:ext>
                </a:extLst>
              </a:tr>
            </a:tbl>
          </a:graphicData>
        </a:graphic>
      </p:graphicFrame>
      <p:sp>
        <p:nvSpPr>
          <p:cNvPr id="388" name="Google Shape;388;p33"/>
          <p:cNvSpPr txBox="1"/>
          <p:nvPr/>
        </p:nvSpPr>
        <p:spPr>
          <a:xfrm>
            <a:off x="4175550" y="263875"/>
            <a:ext cx="4717200" cy="37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Proxima Nova"/>
                <a:ea typeface="Proxima Nova"/>
                <a:cs typeface="Proxima Nova"/>
                <a:sym typeface="Proxima Nova"/>
              </a:rPr>
              <a:t>It’s important that you have thought about philosophical issues before you go into the exam. Write your view on these key areas of philosophy of Mind, giving persuasive reasons for your answer.</a:t>
            </a:r>
            <a:endParaRPr sz="1000">
              <a:latin typeface="Proxima Nova"/>
              <a:ea typeface="Proxima Nova"/>
              <a:cs typeface="Proxima Nova"/>
              <a:sym typeface="Proxima Nova"/>
            </a:endParaRPr>
          </a:p>
        </p:txBody>
      </p:sp>
      <p:sp>
        <p:nvSpPr>
          <p:cNvPr id="389" name="Google Shape;389;p33"/>
          <p:cNvSpPr txBox="1"/>
          <p:nvPr/>
        </p:nvSpPr>
        <p:spPr>
          <a:xfrm>
            <a:off x="208550" y="3142750"/>
            <a:ext cx="2898000" cy="602700"/>
          </a:xfrm>
          <a:prstGeom prst="rect">
            <a:avLst/>
          </a:prstGeom>
          <a:solidFill>
            <a:srgbClr val="EFEFE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Proxima Nova"/>
                <a:ea typeface="Proxima Nova"/>
                <a:cs typeface="Proxima Nova"/>
                <a:sym typeface="Proxima Nova"/>
              </a:rPr>
              <a:t>Don’t forget to check your knowledge of Metaphysics of Mind against the revision checklist, this is based on the AQA specification:</a:t>
            </a:r>
            <a:endParaRPr sz="1000">
              <a:latin typeface="Proxima Nova"/>
              <a:ea typeface="Proxima Nova"/>
              <a:cs typeface="Proxima Nova"/>
              <a:sym typeface="Proxima Nova"/>
            </a:endParaRPr>
          </a:p>
        </p:txBody>
      </p:sp>
      <p:sp>
        <p:nvSpPr>
          <p:cNvPr id="390" name="Google Shape;390;p33"/>
          <p:cNvSpPr/>
          <p:nvPr/>
        </p:nvSpPr>
        <p:spPr>
          <a:xfrm rot="-1137635">
            <a:off x="264000" y="3709416"/>
            <a:ext cx="258527" cy="376265"/>
          </a:xfrm>
          <a:prstGeom prst="downArrow">
            <a:avLst>
              <a:gd name="adj1" fmla="val 50000"/>
              <a:gd name="adj2" fmla="val 50000"/>
            </a:avLst>
          </a:prstGeom>
          <a:solidFill>
            <a:srgbClr val="666666"/>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3"/>
          <p:cNvSpPr txBox="1"/>
          <p:nvPr/>
        </p:nvSpPr>
        <p:spPr>
          <a:xfrm>
            <a:off x="209825" y="839600"/>
            <a:ext cx="2898000" cy="21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Proxima Nova"/>
                <a:ea typeface="Proxima Nova"/>
                <a:cs typeface="Proxima Nova"/>
                <a:sym typeface="Proxima Nova"/>
              </a:rPr>
              <a:t>You can divide the Metaphysics of Mind topic down into 10 ‘chunks’ of knowledge. More detail is on the revision checklist.</a:t>
            </a:r>
            <a:endParaRPr sz="1000">
              <a:latin typeface="Proxima Nova"/>
              <a:ea typeface="Proxima Nova"/>
              <a:cs typeface="Proxima Nova"/>
              <a:sym typeface="Proxima Nova"/>
            </a:endParaRPr>
          </a:p>
          <a:p>
            <a:pPr marL="457200" lvl="0" indent="-292100" algn="l" rtl="0">
              <a:spcBef>
                <a:spcPts val="0"/>
              </a:spcBef>
              <a:spcAft>
                <a:spcPts val="0"/>
              </a:spcAft>
              <a:buSzPts val="1000"/>
              <a:buFont typeface="Proxima Nova"/>
              <a:buAutoNum type="arabicParenR"/>
            </a:pPr>
            <a:r>
              <a:rPr lang="en-GB" sz="1000">
                <a:latin typeface="Proxima Nova"/>
                <a:ea typeface="Proxima Nova"/>
                <a:cs typeface="Proxima Nova"/>
                <a:sym typeface="Proxima Nova"/>
              </a:rPr>
              <a:t>Mental states</a:t>
            </a:r>
            <a:endParaRPr sz="1000">
              <a:latin typeface="Proxima Nova"/>
              <a:ea typeface="Proxima Nova"/>
              <a:cs typeface="Proxima Nova"/>
              <a:sym typeface="Proxima Nova"/>
            </a:endParaRPr>
          </a:p>
          <a:p>
            <a:pPr marL="457200" lvl="0" indent="-292100" algn="l" rtl="0">
              <a:spcBef>
                <a:spcPts val="0"/>
              </a:spcBef>
              <a:spcAft>
                <a:spcPts val="0"/>
              </a:spcAft>
              <a:buSzPts val="1000"/>
              <a:buFont typeface="Proxima Nova"/>
              <a:buAutoNum type="arabicParenR"/>
            </a:pPr>
            <a:r>
              <a:rPr lang="en-GB" sz="1000">
                <a:latin typeface="Proxima Nova"/>
                <a:ea typeface="Proxima Nova"/>
                <a:cs typeface="Proxima Nova"/>
                <a:sym typeface="Proxima Nova"/>
              </a:rPr>
              <a:t>Substance dualism</a:t>
            </a:r>
            <a:endParaRPr sz="1000">
              <a:latin typeface="Proxima Nova"/>
              <a:ea typeface="Proxima Nova"/>
              <a:cs typeface="Proxima Nova"/>
              <a:sym typeface="Proxima Nova"/>
            </a:endParaRPr>
          </a:p>
          <a:p>
            <a:pPr marL="457200" lvl="0" indent="-292100" algn="l" rtl="0">
              <a:spcBef>
                <a:spcPts val="0"/>
              </a:spcBef>
              <a:spcAft>
                <a:spcPts val="0"/>
              </a:spcAft>
              <a:buSzPts val="1000"/>
              <a:buFont typeface="Proxima Nova"/>
              <a:buAutoNum type="arabicParenR"/>
            </a:pPr>
            <a:r>
              <a:rPr lang="en-GB" sz="1000">
                <a:latin typeface="Proxima Nova"/>
                <a:ea typeface="Proxima Nova"/>
                <a:cs typeface="Proxima Nova"/>
                <a:sym typeface="Proxima Nova"/>
              </a:rPr>
              <a:t>Property dualism - zombies</a:t>
            </a:r>
            <a:endParaRPr sz="1000">
              <a:latin typeface="Proxima Nova"/>
              <a:ea typeface="Proxima Nova"/>
              <a:cs typeface="Proxima Nova"/>
              <a:sym typeface="Proxima Nova"/>
            </a:endParaRPr>
          </a:p>
          <a:p>
            <a:pPr marL="457200" lvl="0" indent="-292100" algn="l" rtl="0">
              <a:spcBef>
                <a:spcPts val="0"/>
              </a:spcBef>
              <a:spcAft>
                <a:spcPts val="0"/>
              </a:spcAft>
              <a:buSzPts val="1000"/>
              <a:buFont typeface="Proxima Nova"/>
              <a:buAutoNum type="arabicParenR"/>
            </a:pPr>
            <a:r>
              <a:rPr lang="en-GB" sz="1000">
                <a:latin typeface="Proxima Nova"/>
                <a:ea typeface="Proxima Nova"/>
                <a:cs typeface="Proxima Nova"/>
                <a:sym typeface="Proxima Nova"/>
              </a:rPr>
              <a:t>Property dualism - knowledge/Mary</a:t>
            </a:r>
            <a:endParaRPr sz="1000">
              <a:latin typeface="Proxima Nova"/>
              <a:ea typeface="Proxima Nova"/>
              <a:cs typeface="Proxima Nova"/>
              <a:sym typeface="Proxima Nova"/>
            </a:endParaRPr>
          </a:p>
          <a:p>
            <a:pPr marL="457200" lvl="0" indent="-292100" algn="l" rtl="0">
              <a:spcBef>
                <a:spcPts val="0"/>
              </a:spcBef>
              <a:spcAft>
                <a:spcPts val="0"/>
              </a:spcAft>
              <a:buSzPts val="1000"/>
              <a:buFont typeface="Proxima Nova"/>
              <a:buAutoNum type="arabicParenR"/>
            </a:pPr>
            <a:r>
              <a:rPr lang="en-GB" sz="1000">
                <a:latin typeface="Proxima Nova"/>
                <a:ea typeface="Proxima Nova"/>
                <a:cs typeface="Proxima Nova"/>
                <a:sym typeface="Proxima Nova"/>
              </a:rPr>
              <a:t>Issues with dualism</a:t>
            </a:r>
            <a:endParaRPr sz="1000">
              <a:latin typeface="Proxima Nova"/>
              <a:ea typeface="Proxima Nova"/>
              <a:cs typeface="Proxima Nova"/>
              <a:sym typeface="Proxima Nova"/>
            </a:endParaRPr>
          </a:p>
          <a:p>
            <a:pPr marL="457200" lvl="0" indent="-292100" algn="l" rtl="0">
              <a:spcBef>
                <a:spcPts val="0"/>
              </a:spcBef>
              <a:spcAft>
                <a:spcPts val="0"/>
              </a:spcAft>
              <a:buSzPts val="1000"/>
              <a:buFont typeface="Proxima Nova"/>
              <a:buAutoNum type="arabicParenR"/>
            </a:pPr>
            <a:r>
              <a:rPr lang="en-GB" sz="1000">
                <a:latin typeface="Proxima Nova"/>
                <a:ea typeface="Proxima Nova"/>
                <a:cs typeface="Proxima Nova"/>
                <a:sym typeface="Proxima Nova"/>
              </a:rPr>
              <a:t>Behaviourism</a:t>
            </a:r>
            <a:endParaRPr sz="1000">
              <a:latin typeface="Proxima Nova"/>
              <a:ea typeface="Proxima Nova"/>
              <a:cs typeface="Proxima Nova"/>
              <a:sym typeface="Proxima Nova"/>
            </a:endParaRPr>
          </a:p>
          <a:p>
            <a:pPr marL="457200" lvl="0" indent="-292100" algn="l" rtl="0">
              <a:spcBef>
                <a:spcPts val="0"/>
              </a:spcBef>
              <a:spcAft>
                <a:spcPts val="0"/>
              </a:spcAft>
              <a:buSzPts val="1000"/>
              <a:buFont typeface="Proxima Nova"/>
              <a:buAutoNum type="arabicParenR"/>
            </a:pPr>
            <a:r>
              <a:rPr lang="en-GB" sz="1000">
                <a:latin typeface="Proxima Nova"/>
                <a:ea typeface="Proxima Nova"/>
                <a:cs typeface="Proxima Nova"/>
                <a:sym typeface="Proxima Nova"/>
              </a:rPr>
              <a:t>Issues with behaviourism</a:t>
            </a:r>
            <a:endParaRPr sz="1000">
              <a:latin typeface="Proxima Nova"/>
              <a:ea typeface="Proxima Nova"/>
              <a:cs typeface="Proxima Nova"/>
              <a:sym typeface="Proxima Nova"/>
            </a:endParaRPr>
          </a:p>
          <a:p>
            <a:pPr marL="457200" lvl="0" indent="-292100" algn="l" rtl="0">
              <a:spcBef>
                <a:spcPts val="0"/>
              </a:spcBef>
              <a:spcAft>
                <a:spcPts val="0"/>
              </a:spcAft>
              <a:buSzPts val="1000"/>
              <a:buFont typeface="Proxima Nova"/>
              <a:buAutoNum type="arabicParenR"/>
            </a:pPr>
            <a:r>
              <a:rPr lang="en-GB" sz="1000">
                <a:latin typeface="Proxima Nova"/>
                <a:ea typeface="Proxima Nova"/>
                <a:cs typeface="Proxima Nova"/>
                <a:sym typeface="Proxima Nova"/>
              </a:rPr>
              <a:t>Mind-brain type identity theory</a:t>
            </a:r>
            <a:endParaRPr sz="1000">
              <a:latin typeface="Proxima Nova"/>
              <a:ea typeface="Proxima Nova"/>
              <a:cs typeface="Proxima Nova"/>
              <a:sym typeface="Proxima Nova"/>
            </a:endParaRPr>
          </a:p>
          <a:p>
            <a:pPr marL="457200" lvl="0" indent="-292100" algn="l" rtl="0">
              <a:spcBef>
                <a:spcPts val="0"/>
              </a:spcBef>
              <a:spcAft>
                <a:spcPts val="0"/>
              </a:spcAft>
              <a:buSzPts val="1000"/>
              <a:buFont typeface="Proxima Nova"/>
              <a:buAutoNum type="arabicParenR"/>
            </a:pPr>
            <a:r>
              <a:rPr lang="en-GB" sz="1000">
                <a:latin typeface="Proxima Nova"/>
                <a:ea typeface="Proxima Nova"/>
                <a:cs typeface="Proxima Nova"/>
                <a:sym typeface="Proxima Nova"/>
              </a:rPr>
              <a:t>Eliminative materialism</a:t>
            </a:r>
            <a:endParaRPr sz="1000">
              <a:latin typeface="Proxima Nova"/>
              <a:ea typeface="Proxima Nova"/>
              <a:cs typeface="Proxima Nova"/>
              <a:sym typeface="Proxima Nova"/>
            </a:endParaRPr>
          </a:p>
          <a:p>
            <a:pPr marL="457200" lvl="0" indent="-292100" algn="l" rtl="0">
              <a:spcBef>
                <a:spcPts val="0"/>
              </a:spcBef>
              <a:spcAft>
                <a:spcPts val="0"/>
              </a:spcAft>
              <a:buSzPts val="1000"/>
              <a:buFont typeface="Proxima Nova"/>
              <a:buAutoNum type="arabicParenR"/>
            </a:pPr>
            <a:r>
              <a:rPr lang="en-GB" sz="1000">
                <a:latin typeface="Proxima Nova"/>
                <a:ea typeface="Proxima Nova"/>
                <a:cs typeface="Proxima Nova"/>
                <a:sym typeface="Proxima Nova"/>
              </a:rPr>
              <a:t>Functionalism</a:t>
            </a:r>
            <a:endParaRPr sz="1000">
              <a:latin typeface="Proxima Nova"/>
              <a:ea typeface="Proxima Nova"/>
              <a:cs typeface="Proxima Nova"/>
              <a:sym typeface="Proxima Nova"/>
            </a:endParaRPr>
          </a:p>
        </p:txBody>
      </p:sp>
      <p:sp>
        <p:nvSpPr>
          <p:cNvPr id="392" name="Google Shape;392;p3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21</a:t>
            </a:fld>
            <a:endParaRPr/>
          </a:p>
        </p:txBody>
      </p:sp>
      <p:pic>
        <p:nvPicPr>
          <p:cNvPr id="393" name="Google Shape;393;p33"/>
          <p:cNvPicPr preferRelativeResize="0"/>
          <p:nvPr/>
        </p:nvPicPr>
        <p:blipFill rotWithShape="1">
          <a:blip r:embed="rId3">
            <a:alphaModFix/>
          </a:blip>
          <a:srcRect l="33988" t="28779" r="40325" b="10529"/>
          <a:stretch/>
        </p:blipFill>
        <p:spPr>
          <a:xfrm rot="-160593">
            <a:off x="701701" y="3985475"/>
            <a:ext cx="1914249" cy="2542750"/>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34"/>
          <p:cNvSpPr txBox="1"/>
          <p:nvPr/>
        </p:nvSpPr>
        <p:spPr>
          <a:xfrm>
            <a:off x="3648850" y="4551000"/>
            <a:ext cx="5394300" cy="2195400"/>
          </a:xfrm>
          <a:prstGeom prst="rect">
            <a:avLst/>
          </a:prstGeom>
          <a:noFill/>
          <a:ln w="952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solidFill>
                  <a:schemeClr val="dk1"/>
                </a:solidFill>
                <a:latin typeface="Proxima Nova"/>
                <a:ea typeface="Proxima Nova"/>
                <a:cs typeface="Proxima Nova"/>
                <a:sym typeface="Proxima Nova"/>
              </a:rPr>
              <a:t>Issues with the conceivability argument</a:t>
            </a:r>
            <a:endParaRPr sz="1100" b="1">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1) What is conceivable may not be metaphysically possible (Arnauld) &amp; The Masked man fallacy:</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2) What is metaphysically possible tells us nothing about the actual world:</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3) Mind without body is not conceivable:</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4) The dependence of mind on brain: </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5) Evolutionary history:</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p:txBody>
      </p:sp>
      <p:sp>
        <p:nvSpPr>
          <p:cNvPr id="399" name="Google Shape;399;p34"/>
          <p:cNvSpPr txBox="1"/>
          <p:nvPr/>
        </p:nvSpPr>
        <p:spPr>
          <a:xfrm>
            <a:off x="72850" y="4551000"/>
            <a:ext cx="3414300" cy="2195400"/>
          </a:xfrm>
          <a:prstGeom prst="rect">
            <a:avLst/>
          </a:prstGeom>
          <a:noFill/>
          <a:ln w="952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solidFill>
                  <a:schemeClr val="dk1"/>
                </a:solidFill>
                <a:latin typeface="Proxima Nova"/>
                <a:ea typeface="Proxima Nova"/>
                <a:cs typeface="Proxima Nova"/>
                <a:sym typeface="Proxima Nova"/>
              </a:rPr>
              <a:t>Issues with the indivisibility argument</a:t>
            </a:r>
            <a:endParaRPr sz="1100" b="1">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1) The mental is divisible (Hume and neuroscience):</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2) Not everything thought of as physical is divisible (Ryle):</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p:txBody>
      </p:sp>
      <p:sp>
        <p:nvSpPr>
          <p:cNvPr id="400" name="Google Shape;400;p34"/>
          <p:cNvSpPr/>
          <p:nvPr/>
        </p:nvSpPr>
        <p:spPr>
          <a:xfrm>
            <a:off x="72850" y="117650"/>
            <a:ext cx="7358428" cy="321274"/>
          </a:xfrm>
          <a:prstGeom prst="rect">
            <a:avLst/>
          </a:prstGeom>
        </p:spPr>
        <p:txBody>
          <a:bodyPr>
            <a:prstTxWarp prst="textPlain">
              <a:avLst/>
            </a:prstTxWarp>
          </a:bodyPr>
          <a:lstStyle/>
          <a:p>
            <a:pPr lvl="0" algn="ctr"/>
            <a:r>
              <a:rPr b="0" i="0">
                <a:ln w="9525" cap="flat" cmpd="sng">
                  <a:solidFill>
                    <a:srgbClr val="434343"/>
                  </a:solidFill>
                  <a:prstDash val="solid"/>
                  <a:round/>
                  <a:headEnd type="none" w="sm" len="sm"/>
                  <a:tailEnd type="none" w="sm" len="sm"/>
                </a:ln>
                <a:solidFill>
                  <a:srgbClr val="B7B7B7"/>
                </a:solidFill>
                <a:latin typeface="Arial"/>
              </a:rPr>
              <a:t>Metaphysics of Mind: Mental states &amp; Substance dualism</a:t>
            </a:r>
          </a:p>
        </p:txBody>
      </p:sp>
      <p:sp>
        <p:nvSpPr>
          <p:cNvPr id="401" name="Google Shape;401;p34"/>
          <p:cNvSpPr txBox="1"/>
          <p:nvPr/>
        </p:nvSpPr>
        <p:spPr>
          <a:xfrm>
            <a:off x="72850" y="523550"/>
            <a:ext cx="2279700" cy="209370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latin typeface="Proxima Nova"/>
                <a:ea typeface="Proxima Nova"/>
                <a:cs typeface="Proxima Nova"/>
                <a:sym typeface="Proxima Nova"/>
              </a:rPr>
              <a:t>Features of mental states</a:t>
            </a:r>
            <a:endParaRPr sz="1100" b="1">
              <a:latin typeface="Proxima Nova"/>
              <a:ea typeface="Proxima Nova"/>
              <a:cs typeface="Proxima Nova"/>
              <a:sym typeface="Proxima Nova"/>
            </a:endParaRPr>
          </a:p>
          <a:p>
            <a:pPr marL="0" lvl="0" indent="0" algn="l" rtl="0">
              <a:spcBef>
                <a:spcPts val="0"/>
              </a:spcBef>
              <a:spcAft>
                <a:spcPts val="0"/>
              </a:spcAft>
              <a:buNone/>
            </a:pPr>
            <a:r>
              <a:rPr lang="en-GB" sz="1000">
                <a:latin typeface="Proxima Nova"/>
                <a:ea typeface="Proxima Nova"/>
                <a:cs typeface="Proxima Nova"/>
                <a:sym typeface="Proxima Nova"/>
              </a:rPr>
              <a:t>Intentional properties:</a:t>
            </a: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r>
              <a:rPr lang="en-GB" sz="1000">
                <a:latin typeface="Proxima Nova"/>
                <a:ea typeface="Proxima Nova"/>
                <a:cs typeface="Proxima Nova"/>
                <a:sym typeface="Proxima Nova"/>
              </a:rPr>
              <a:t>Phenomenal properties (qualia):</a:t>
            </a:r>
            <a:endParaRPr sz="1000">
              <a:latin typeface="Proxima Nova"/>
              <a:ea typeface="Proxima Nova"/>
              <a:cs typeface="Proxima Nova"/>
              <a:sym typeface="Proxima Nova"/>
            </a:endParaRPr>
          </a:p>
        </p:txBody>
      </p:sp>
      <p:sp>
        <p:nvSpPr>
          <p:cNvPr id="402" name="Google Shape;402;p34"/>
          <p:cNvSpPr/>
          <p:nvPr/>
        </p:nvSpPr>
        <p:spPr>
          <a:xfrm>
            <a:off x="6682575" y="523550"/>
            <a:ext cx="2360400" cy="640800"/>
          </a:xfrm>
          <a:prstGeom prst="wedgeRoundRectCallout">
            <a:avLst>
              <a:gd name="adj1" fmla="val -55406"/>
              <a:gd name="adj2" fmla="val -20946"/>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000" i="1">
                <a:latin typeface="Proxima Nova"/>
                <a:ea typeface="Proxima Nova"/>
                <a:cs typeface="Proxima Nova"/>
                <a:sym typeface="Proxima Nova"/>
              </a:rPr>
              <a:t>“Strictly speaking, then, I am simply a thing which thinks - a mind, a soul, or intellect, or reason.”</a:t>
            </a:r>
            <a:endParaRPr sz="1000" i="1">
              <a:latin typeface="Proxima Nova"/>
              <a:ea typeface="Proxima Nova"/>
              <a:cs typeface="Proxima Nova"/>
              <a:sym typeface="Proxima Nova"/>
            </a:endParaRPr>
          </a:p>
          <a:p>
            <a:pPr marL="0" lvl="0" indent="0" algn="r" rtl="0">
              <a:spcBef>
                <a:spcPts val="0"/>
              </a:spcBef>
              <a:spcAft>
                <a:spcPts val="0"/>
              </a:spcAft>
              <a:buNone/>
            </a:pPr>
            <a:r>
              <a:rPr lang="en-GB" sz="1000">
                <a:latin typeface="Proxima Nova"/>
                <a:ea typeface="Proxima Nova"/>
                <a:cs typeface="Proxima Nova"/>
                <a:sym typeface="Proxima Nova"/>
              </a:rPr>
              <a:t>Descartes</a:t>
            </a:r>
            <a:endParaRPr sz="1000">
              <a:latin typeface="Proxima Nova"/>
              <a:ea typeface="Proxima Nova"/>
              <a:cs typeface="Proxima Nova"/>
              <a:sym typeface="Proxima Nova"/>
            </a:endParaRPr>
          </a:p>
        </p:txBody>
      </p:sp>
      <p:sp>
        <p:nvSpPr>
          <p:cNvPr id="403" name="Google Shape;403;p34"/>
          <p:cNvSpPr txBox="1"/>
          <p:nvPr/>
        </p:nvSpPr>
        <p:spPr>
          <a:xfrm>
            <a:off x="72850" y="2719675"/>
            <a:ext cx="4190700" cy="1728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latin typeface="Proxima Nova"/>
                <a:ea typeface="Proxima Nova"/>
                <a:cs typeface="Proxima Nova"/>
                <a:sym typeface="Proxima Nova"/>
              </a:rPr>
              <a:t>The indivisibility argument</a:t>
            </a:r>
            <a:endParaRPr sz="1100" b="1">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GB" sz="1000">
                <a:solidFill>
                  <a:schemeClr val="dk1"/>
                </a:solidFill>
                <a:latin typeface="Proxima Nova"/>
                <a:ea typeface="Proxima Nova"/>
                <a:cs typeface="Proxima Nova"/>
                <a:sym typeface="Proxima Nova"/>
              </a:rPr>
              <a:t>The indivisibility argument can be</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GB" sz="1000">
                <a:solidFill>
                  <a:schemeClr val="dk1"/>
                </a:solidFill>
                <a:latin typeface="Proxima Nova"/>
                <a:ea typeface="Proxima Nova"/>
                <a:cs typeface="Proxima Nova"/>
                <a:sym typeface="Proxima Nova"/>
              </a:rPr>
              <a:t>summarised as:</a:t>
            </a:r>
            <a:endParaRPr sz="1000">
              <a:solidFill>
                <a:schemeClr val="dk1"/>
              </a:solidFill>
              <a:latin typeface="Proxima Nova"/>
              <a:ea typeface="Proxima Nova"/>
              <a:cs typeface="Proxima Nova"/>
              <a:sym typeface="Proxima Nova"/>
            </a:endParaRPr>
          </a:p>
          <a:p>
            <a:pPr marL="0" lvl="0" indent="0" algn="l" rtl="0">
              <a:lnSpc>
                <a:spcPct val="150000"/>
              </a:lnSpc>
              <a:spcBef>
                <a:spcPts val="0"/>
              </a:spcBef>
              <a:spcAft>
                <a:spcPts val="0"/>
              </a:spcAft>
              <a:buClr>
                <a:schemeClr val="dk1"/>
              </a:buClr>
              <a:buSzPts val="1100"/>
              <a:buFont typeface="Arial"/>
              <a:buNone/>
            </a:pPr>
            <a:r>
              <a:rPr lang="en-GB" sz="1000">
                <a:solidFill>
                  <a:schemeClr val="dk1"/>
                </a:solidFill>
                <a:latin typeface="Proxima Nova"/>
                <a:ea typeface="Proxima Nova"/>
                <a:cs typeface="Proxima Nova"/>
                <a:sym typeface="Proxima Nova"/>
              </a:rPr>
              <a:t>P1:</a:t>
            </a:r>
            <a:endParaRPr sz="1000">
              <a:solidFill>
                <a:schemeClr val="dk1"/>
              </a:solidFill>
              <a:latin typeface="Proxima Nova"/>
              <a:ea typeface="Proxima Nova"/>
              <a:cs typeface="Proxima Nova"/>
              <a:sym typeface="Proxima Nova"/>
            </a:endParaRPr>
          </a:p>
          <a:p>
            <a:pPr marL="0" lvl="0" indent="0" algn="l" rtl="0">
              <a:lnSpc>
                <a:spcPct val="150000"/>
              </a:lnSpc>
              <a:spcBef>
                <a:spcPts val="0"/>
              </a:spcBef>
              <a:spcAft>
                <a:spcPts val="0"/>
              </a:spcAft>
              <a:buClr>
                <a:schemeClr val="dk1"/>
              </a:buClr>
              <a:buSzPts val="1100"/>
              <a:buFont typeface="Arial"/>
              <a:buNone/>
            </a:pPr>
            <a:r>
              <a:rPr lang="en-GB" sz="1000">
                <a:solidFill>
                  <a:schemeClr val="dk1"/>
                </a:solidFill>
                <a:latin typeface="Proxima Nova"/>
                <a:ea typeface="Proxima Nova"/>
                <a:cs typeface="Proxima Nova"/>
                <a:sym typeface="Proxima Nova"/>
              </a:rPr>
              <a:t>P2:</a:t>
            </a:r>
            <a:endParaRPr sz="1000">
              <a:solidFill>
                <a:schemeClr val="dk1"/>
              </a:solidFill>
              <a:latin typeface="Proxima Nova"/>
              <a:ea typeface="Proxima Nova"/>
              <a:cs typeface="Proxima Nova"/>
              <a:sym typeface="Proxima Nova"/>
            </a:endParaRPr>
          </a:p>
          <a:p>
            <a:pPr marL="0" lvl="0" indent="0" algn="l" rtl="0">
              <a:lnSpc>
                <a:spcPct val="150000"/>
              </a:lnSpc>
              <a:spcBef>
                <a:spcPts val="0"/>
              </a:spcBef>
              <a:spcAft>
                <a:spcPts val="0"/>
              </a:spcAft>
              <a:buClr>
                <a:schemeClr val="dk1"/>
              </a:buClr>
              <a:buSzPts val="1100"/>
              <a:buFont typeface="Arial"/>
              <a:buNone/>
            </a:pPr>
            <a:r>
              <a:rPr lang="en-GB" sz="1000">
                <a:solidFill>
                  <a:schemeClr val="dk1"/>
                </a:solidFill>
                <a:latin typeface="Proxima Nova"/>
                <a:ea typeface="Proxima Nova"/>
                <a:cs typeface="Proxima Nova"/>
                <a:sym typeface="Proxima Nova"/>
              </a:rPr>
              <a:t>C:</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p:txBody>
      </p:sp>
      <p:pic>
        <p:nvPicPr>
          <p:cNvPr id="404" name="Google Shape;404;p34"/>
          <p:cNvPicPr preferRelativeResize="0"/>
          <p:nvPr/>
        </p:nvPicPr>
        <p:blipFill>
          <a:blip r:embed="rId3">
            <a:alphaModFix/>
          </a:blip>
          <a:stretch>
            <a:fillRect/>
          </a:stretch>
        </p:blipFill>
        <p:spPr>
          <a:xfrm>
            <a:off x="5901073" y="481521"/>
            <a:ext cx="581550" cy="724867"/>
          </a:xfrm>
          <a:prstGeom prst="rect">
            <a:avLst/>
          </a:prstGeom>
          <a:noFill/>
          <a:ln>
            <a:noFill/>
          </a:ln>
        </p:spPr>
      </p:pic>
      <p:sp>
        <p:nvSpPr>
          <p:cNvPr id="405" name="Google Shape;405;p34"/>
          <p:cNvSpPr/>
          <p:nvPr/>
        </p:nvSpPr>
        <p:spPr>
          <a:xfrm>
            <a:off x="6682600" y="1291850"/>
            <a:ext cx="2360400" cy="1172400"/>
          </a:xfrm>
          <a:prstGeom prst="wedgeRoundRectCallout">
            <a:avLst>
              <a:gd name="adj1" fmla="val -55407"/>
              <a:gd name="adj2" fmla="val -33675"/>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000" i="1">
                <a:latin typeface="Proxima Nova"/>
                <a:ea typeface="Proxima Nova"/>
                <a:cs typeface="Proxima Nova"/>
                <a:sym typeface="Proxima Nova"/>
              </a:rPr>
              <a:t>“For we are not able to conceive of half of a mind as we can do of the smallest of all bodies; so that we  see that not only are their natures different but even in some respects contrary to one another.”</a:t>
            </a:r>
            <a:endParaRPr sz="1000" i="1">
              <a:latin typeface="Proxima Nova"/>
              <a:ea typeface="Proxima Nova"/>
              <a:cs typeface="Proxima Nova"/>
              <a:sym typeface="Proxima Nova"/>
            </a:endParaRPr>
          </a:p>
          <a:p>
            <a:pPr marL="0" lvl="0" indent="0" algn="r" rtl="0">
              <a:spcBef>
                <a:spcPts val="0"/>
              </a:spcBef>
              <a:spcAft>
                <a:spcPts val="0"/>
              </a:spcAft>
              <a:buNone/>
            </a:pPr>
            <a:r>
              <a:rPr lang="en-GB" sz="1000">
                <a:latin typeface="Proxima Nova"/>
                <a:ea typeface="Proxima Nova"/>
                <a:cs typeface="Proxima Nova"/>
                <a:sym typeface="Proxima Nova"/>
              </a:rPr>
              <a:t>Descartes</a:t>
            </a:r>
            <a:endParaRPr sz="1000">
              <a:latin typeface="Proxima Nova"/>
              <a:ea typeface="Proxima Nova"/>
              <a:cs typeface="Proxima Nova"/>
              <a:sym typeface="Proxima Nova"/>
            </a:endParaRPr>
          </a:p>
        </p:txBody>
      </p:sp>
      <p:sp>
        <p:nvSpPr>
          <p:cNvPr id="406" name="Google Shape;406;p34"/>
          <p:cNvSpPr/>
          <p:nvPr/>
        </p:nvSpPr>
        <p:spPr>
          <a:xfrm>
            <a:off x="3487025" y="1751175"/>
            <a:ext cx="1556400" cy="738300"/>
          </a:xfrm>
          <a:prstGeom prst="ellipse">
            <a:avLst/>
          </a:prstGeom>
          <a:solidFill>
            <a:srgbClr val="666666"/>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b="1">
                <a:solidFill>
                  <a:srgbClr val="FFFFFF"/>
                </a:solidFill>
                <a:latin typeface="Proxima Nova"/>
                <a:ea typeface="Proxima Nova"/>
                <a:cs typeface="Proxima Nova"/>
                <a:sym typeface="Proxima Nova"/>
              </a:rPr>
              <a:t>Key features of Descartes’ substance dualism</a:t>
            </a:r>
            <a:endParaRPr sz="1100" b="1">
              <a:solidFill>
                <a:srgbClr val="FFFFFF"/>
              </a:solidFill>
              <a:latin typeface="Proxima Nova"/>
              <a:ea typeface="Proxima Nova"/>
              <a:cs typeface="Proxima Nova"/>
              <a:sym typeface="Proxima Nova"/>
            </a:endParaRPr>
          </a:p>
        </p:txBody>
      </p:sp>
      <p:sp>
        <p:nvSpPr>
          <p:cNvPr id="407" name="Google Shape;407;p34"/>
          <p:cNvSpPr txBox="1"/>
          <p:nvPr/>
        </p:nvSpPr>
        <p:spPr>
          <a:xfrm>
            <a:off x="2352550" y="1062625"/>
            <a:ext cx="1296300" cy="58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Proxima Nova"/>
                <a:ea typeface="Proxima Nova"/>
                <a:cs typeface="Proxima Nova"/>
                <a:sym typeface="Proxima Nova"/>
              </a:rPr>
              <a:t>The mind is non-spatial and conscious. This is private and non-observable.</a:t>
            </a:r>
            <a:endParaRPr sz="1000">
              <a:latin typeface="Proxima Nova"/>
              <a:ea typeface="Proxima Nova"/>
              <a:cs typeface="Proxima Nova"/>
              <a:sym typeface="Proxima Nova"/>
            </a:endParaRPr>
          </a:p>
        </p:txBody>
      </p:sp>
      <p:sp>
        <p:nvSpPr>
          <p:cNvPr id="408" name="Google Shape;408;p34"/>
          <p:cNvSpPr txBox="1"/>
          <p:nvPr/>
        </p:nvSpPr>
        <p:spPr>
          <a:xfrm>
            <a:off x="3347525" y="481525"/>
            <a:ext cx="1835400" cy="58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Proxima Nova"/>
                <a:ea typeface="Proxima Nova"/>
                <a:cs typeface="Proxima Nova"/>
                <a:sym typeface="Proxima Nova"/>
              </a:rPr>
              <a:t>Descartes thought the mind is not the same as the brain.</a:t>
            </a:r>
            <a:endParaRPr sz="1000">
              <a:latin typeface="Proxima Nova"/>
              <a:ea typeface="Proxima Nova"/>
              <a:cs typeface="Proxima Nova"/>
              <a:sym typeface="Proxima Nova"/>
            </a:endParaRPr>
          </a:p>
        </p:txBody>
      </p:sp>
      <p:sp>
        <p:nvSpPr>
          <p:cNvPr id="409" name="Google Shape;409;p34"/>
          <p:cNvSpPr txBox="1"/>
          <p:nvPr/>
        </p:nvSpPr>
        <p:spPr>
          <a:xfrm>
            <a:off x="5043425" y="1105225"/>
            <a:ext cx="1440000" cy="58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Proxima Nova"/>
                <a:ea typeface="Proxima Nova"/>
                <a:cs typeface="Proxima Nova"/>
                <a:sym typeface="Proxima Nova"/>
              </a:rPr>
              <a:t>The body is located in time and space. It is material and publicly observable.</a:t>
            </a:r>
            <a:endParaRPr sz="1000">
              <a:latin typeface="Proxima Nova"/>
              <a:ea typeface="Proxima Nova"/>
              <a:cs typeface="Proxima Nova"/>
              <a:sym typeface="Proxima Nova"/>
            </a:endParaRPr>
          </a:p>
        </p:txBody>
      </p:sp>
      <p:cxnSp>
        <p:nvCxnSpPr>
          <p:cNvPr id="410" name="Google Shape;410;p34"/>
          <p:cNvCxnSpPr/>
          <p:nvPr/>
        </p:nvCxnSpPr>
        <p:spPr>
          <a:xfrm rot="10800000">
            <a:off x="3437013" y="1842100"/>
            <a:ext cx="154800" cy="98100"/>
          </a:xfrm>
          <a:prstGeom prst="straightConnector1">
            <a:avLst/>
          </a:prstGeom>
          <a:noFill/>
          <a:ln w="19050" cap="flat" cmpd="sng">
            <a:solidFill>
              <a:srgbClr val="434343"/>
            </a:solidFill>
            <a:prstDash val="solid"/>
            <a:round/>
            <a:headEnd type="none" w="med" len="med"/>
            <a:tailEnd type="triangle" w="med" len="med"/>
          </a:ln>
        </p:spPr>
      </p:cxnSp>
      <p:cxnSp>
        <p:nvCxnSpPr>
          <p:cNvPr id="411" name="Google Shape;411;p34"/>
          <p:cNvCxnSpPr/>
          <p:nvPr/>
        </p:nvCxnSpPr>
        <p:spPr>
          <a:xfrm rot="10800000">
            <a:off x="4258375" y="1523175"/>
            <a:ext cx="5100" cy="228000"/>
          </a:xfrm>
          <a:prstGeom prst="straightConnector1">
            <a:avLst/>
          </a:prstGeom>
          <a:noFill/>
          <a:ln w="19050" cap="flat" cmpd="sng">
            <a:solidFill>
              <a:srgbClr val="434343"/>
            </a:solidFill>
            <a:prstDash val="solid"/>
            <a:round/>
            <a:headEnd type="none" w="med" len="med"/>
            <a:tailEnd type="triangle" w="med" len="med"/>
          </a:ln>
        </p:spPr>
      </p:cxnSp>
      <p:cxnSp>
        <p:nvCxnSpPr>
          <p:cNvPr id="412" name="Google Shape;412;p34"/>
          <p:cNvCxnSpPr/>
          <p:nvPr/>
        </p:nvCxnSpPr>
        <p:spPr>
          <a:xfrm rot="10800000" flipH="1">
            <a:off x="4988238" y="1873975"/>
            <a:ext cx="139200" cy="99000"/>
          </a:xfrm>
          <a:prstGeom prst="straightConnector1">
            <a:avLst/>
          </a:prstGeom>
          <a:noFill/>
          <a:ln w="19050" cap="flat" cmpd="sng">
            <a:solidFill>
              <a:srgbClr val="434343"/>
            </a:solidFill>
            <a:prstDash val="solid"/>
            <a:round/>
            <a:headEnd type="none" w="med" len="med"/>
            <a:tailEnd type="triangle" w="med" len="med"/>
          </a:ln>
        </p:spPr>
      </p:cxnSp>
      <p:sp>
        <p:nvSpPr>
          <p:cNvPr id="413" name="Google Shape;413;p34"/>
          <p:cNvSpPr txBox="1"/>
          <p:nvPr/>
        </p:nvSpPr>
        <p:spPr>
          <a:xfrm>
            <a:off x="4380625" y="2719675"/>
            <a:ext cx="4662300" cy="1728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latin typeface="Proxima Nova"/>
                <a:ea typeface="Proxima Nova"/>
                <a:cs typeface="Proxima Nova"/>
                <a:sym typeface="Proxima Nova"/>
              </a:rPr>
              <a:t>The conceivability argument</a:t>
            </a:r>
            <a:endParaRPr sz="1100" b="1">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GB" sz="1000">
                <a:solidFill>
                  <a:schemeClr val="dk1"/>
                </a:solidFill>
                <a:latin typeface="Proxima Nova"/>
                <a:ea typeface="Proxima Nova"/>
                <a:cs typeface="Proxima Nova"/>
                <a:sym typeface="Proxima Nova"/>
              </a:rPr>
              <a:t>The conceivability argument can be</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GB" sz="1000">
                <a:solidFill>
                  <a:schemeClr val="dk1"/>
                </a:solidFill>
                <a:latin typeface="Proxima Nova"/>
                <a:ea typeface="Proxima Nova"/>
                <a:cs typeface="Proxima Nova"/>
                <a:sym typeface="Proxima Nova"/>
              </a:rPr>
              <a:t>summarised as:</a:t>
            </a:r>
            <a:endParaRPr sz="1000">
              <a:solidFill>
                <a:schemeClr val="dk1"/>
              </a:solidFill>
              <a:latin typeface="Proxima Nova"/>
              <a:ea typeface="Proxima Nova"/>
              <a:cs typeface="Proxima Nova"/>
              <a:sym typeface="Proxima Nova"/>
            </a:endParaRPr>
          </a:p>
          <a:p>
            <a:pPr marL="0" lvl="0" indent="0" algn="l" rtl="0">
              <a:lnSpc>
                <a:spcPct val="150000"/>
              </a:lnSpc>
              <a:spcBef>
                <a:spcPts val="0"/>
              </a:spcBef>
              <a:spcAft>
                <a:spcPts val="0"/>
              </a:spcAft>
              <a:buClr>
                <a:schemeClr val="dk1"/>
              </a:buClr>
              <a:buSzPts val="1100"/>
              <a:buFont typeface="Arial"/>
              <a:buNone/>
            </a:pPr>
            <a:r>
              <a:rPr lang="en-GB" sz="1000">
                <a:solidFill>
                  <a:schemeClr val="dk1"/>
                </a:solidFill>
                <a:latin typeface="Proxima Nova"/>
                <a:ea typeface="Proxima Nova"/>
                <a:cs typeface="Proxima Nova"/>
                <a:sym typeface="Proxima Nova"/>
              </a:rPr>
              <a:t>P1:</a:t>
            </a:r>
            <a:endParaRPr sz="1000">
              <a:solidFill>
                <a:schemeClr val="dk1"/>
              </a:solidFill>
              <a:latin typeface="Proxima Nova"/>
              <a:ea typeface="Proxima Nova"/>
              <a:cs typeface="Proxima Nova"/>
              <a:sym typeface="Proxima Nova"/>
            </a:endParaRPr>
          </a:p>
          <a:p>
            <a:pPr marL="0" lvl="0" indent="0" algn="l" rtl="0">
              <a:lnSpc>
                <a:spcPct val="150000"/>
              </a:lnSpc>
              <a:spcBef>
                <a:spcPts val="0"/>
              </a:spcBef>
              <a:spcAft>
                <a:spcPts val="0"/>
              </a:spcAft>
              <a:buClr>
                <a:schemeClr val="dk1"/>
              </a:buClr>
              <a:buSzPts val="1100"/>
              <a:buFont typeface="Arial"/>
              <a:buNone/>
            </a:pPr>
            <a:r>
              <a:rPr lang="en-GB" sz="1000">
                <a:solidFill>
                  <a:schemeClr val="dk1"/>
                </a:solidFill>
                <a:latin typeface="Proxima Nova"/>
                <a:ea typeface="Proxima Nova"/>
                <a:cs typeface="Proxima Nova"/>
                <a:sym typeface="Proxima Nova"/>
              </a:rPr>
              <a:t>P2:</a:t>
            </a:r>
            <a:endParaRPr sz="1000">
              <a:solidFill>
                <a:schemeClr val="dk1"/>
              </a:solidFill>
              <a:latin typeface="Proxima Nova"/>
              <a:ea typeface="Proxima Nova"/>
              <a:cs typeface="Proxima Nova"/>
              <a:sym typeface="Proxima Nova"/>
            </a:endParaRPr>
          </a:p>
          <a:p>
            <a:pPr marL="0" lvl="0" indent="0" algn="l" rtl="0">
              <a:lnSpc>
                <a:spcPct val="150000"/>
              </a:lnSpc>
              <a:spcBef>
                <a:spcPts val="0"/>
              </a:spcBef>
              <a:spcAft>
                <a:spcPts val="0"/>
              </a:spcAft>
              <a:buClr>
                <a:schemeClr val="dk1"/>
              </a:buClr>
              <a:buSzPts val="1100"/>
              <a:buFont typeface="Arial"/>
              <a:buNone/>
            </a:pPr>
            <a:r>
              <a:rPr lang="en-GB" sz="1000">
                <a:solidFill>
                  <a:schemeClr val="dk1"/>
                </a:solidFill>
                <a:latin typeface="Proxima Nova"/>
                <a:ea typeface="Proxima Nova"/>
                <a:cs typeface="Proxima Nova"/>
                <a:sym typeface="Proxima Nova"/>
              </a:rPr>
              <a:t>P3:</a:t>
            </a:r>
            <a:endParaRPr sz="1000">
              <a:solidFill>
                <a:schemeClr val="dk1"/>
              </a:solidFill>
              <a:latin typeface="Proxima Nova"/>
              <a:ea typeface="Proxima Nova"/>
              <a:cs typeface="Proxima Nova"/>
              <a:sym typeface="Proxima Nova"/>
            </a:endParaRPr>
          </a:p>
          <a:p>
            <a:pPr marL="0" lvl="0" indent="0" algn="l" rtl="0">
              <a:lnSpc>
                <a:spcPct val="150000"/>
              </a:lnSpc>
              <a:spcBef>
                <a:spcPts val="0"/>
              </a:spcBef>
              <a:spcAft>
                <a:spcPts val="0"/>
              </a:spcAft>
              <a:buClr>
                <a:schemeClr val="dk1"/>
              </a:buClr>
              <a:buSzPts val="1100"/>
              <a:buFont typeface="Arial"/>
              <a:buNone/>
            </a:pPr>
            <a:r>
              <a:rPr lang="en-GB" sz="1000">
                <a:solidFill>
                  <a:schemeClr val="dk1"/>
                </a:solidFill>
                <a:latin typeface="Proxima Nova"/>
                <a:ea typeface="Proxima Nova"/>
                <a:cs typeface="Proxima Nova"/>
                <a:sym typeface="Proxima Nova"/>
              </a:rPr>
              <a:t>C:</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p:txBody>
      </p:sp>
      <p:sp>
        <p:nvSpPr>
          <p:cNvPr id="414" name="Google Shape;414;p34"/>
          <p:cNvSpPr txBox="1"/>
          <p:nvPr/>
        </p:nvSpPr>
        <p:spPr>
          <a:xfrm>
            <a:off x="2353675" y="2815850"/>
            <a:ext cx="1835400" cy="1555500"/>
          </a:xfrm>
          <a:prstGeom prst="rect">
            <a:avLst/>
          </a:prstGeom>
          <a:solidFill>
            <a:srgbClr val="EFEFEF"/>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Descartes uses Leibniz’s law, which says...</a:t>
            </a:r>
            <a:endParaRPr/>
          </a:p>
        </p:txBody>
      </p:sp>
      <p:sp>
        <p:nvSpPr>
          <p:cNvPr id="415" name="Google Shape;415;p34"/>
          <p:cNvSpPr/>
          <p:nvPr/>
        </p:nvSpPr>
        <p:spPr>
          <a:xfrm rot="5400000">
            <a:off x="164250" y="4347638"/>
            <a:ext cx="269700" cy="317100"/>
          </a:xfrm>
          <a:prstGeom prst="rightArrow">
            <a:avLst>
              <a:gd name="adj1" fmla="val 50000"/>
              <a:gd name="adj2" fmla="val 50000"/>
            </a:avLst>
          </a:prstGeom>
          <a:solidFill>
            <a:srgbClr val="666666"/>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4"/>
          <p:cNvSpPr/>
          <p:nvPr/>
        </p:nvSpPr>
        <p:spPr>
          <a:xfrm rot="5400000">
            <a:off x="4531900" y="4347638"/>
            <a:ext cx="269700" cy="317100"/>
          </a:xfrm>
          <a:prstGeom prst="rightArrow">
            <a:avLst>
              <a:gd name="adj1" fmla="val 50000"/>
              <a:gd name="adj2" fmla="val 50000"/>
            </a:avLst>
          </a:prstGeom>
          <a:solidFill>
            <a:srgbClr val="666666"/>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4"/>
          <p:cNvSpPr txBox="1"/>
          <p:nvPr/>
        </p:nvSpPr>
        <p:spPr>
          <a:xfrm>
            <a:off x="7083400" y="2815850"/>
            <a:ext cx="1835400" cy="1555500"/>
          </a:xfrm>
          <a:prstGeom prst="rect">
            <a:avLst/>
          </a:prstGeom>
          <a:solidFill>
            <a:srgbClr val="EFEFEF"/>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Descartes’ argument relies on a distinction between logical, physical and metaphysical possibility...</a:t>
            </a:r>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5"/>
          <p:cNvSpPr txBox="1"/>
          <p:nvPr/>
        </p:nvSpPr>
        <p:spPr>
          <a:xfrm>
            <a:off x="5959175" y="1890750"/>
            <a:ext cx="3097500" cy="3216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latin typeface="Proxima Nova"/>
                <a:ea typeface="Proxima Nova"/>
                <a:cs typeface="Proxima Nova"/>
                <a:sym typeface="Proxima Nova"/>
              </a:rPr>
              <a:t>Issues with the knowledge/ Mary argument</a:t>
            </a:r>
            <a:endParaRPr sz="1100" b="1">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GB" sz="1000">
                <a:solidFill>
                  <a:schemeClr val="dk1"/>
                </a:solidFill>
                <a:latin typeface="Proxima Nova"/>
                <a:ea typeface="Proxima Nova"/>
                <a:cs typeface="Proxima Nova"/>
                <a:sym typeface="Proxima Nova"/>
              </a:rPr>
              <a:t>1) Mary gains no new propositional knowledge, only acquaintance knowledge</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GB" sz="1000">
                <a:solidFill>
                  <a:schemeClr val="dk1"/>
                </a:solidFill>
                <a:latin typeface="Proxima Nova"/>
                <a:ea typeface="Proxima Nova"/>
                <a:cs typeface="Proxima Nova"/>
                <a:sym typeface="Proxima Nova"/>
              </a:rPr>
              <a:t>2) All physical knowledge would include knowledge of qualia</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GB" sz="1000">
                <a:solidFill>
                  <a:schemeClr val="dk1"/>
                </a:solidFill>
                <a:latin typeface="Proxima Nova"/>
                <a:ea typeface="Proxima Nova"/>
                <a:cs typeface="Proxima Nova"/>
                <a:sym typeface="Proxima Nova"/>
              </a:rPr>
              <a:t>3) Mary gains new propositional knowledge</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GB" sz="1000">
                <a:solidFill>
                  <a:schemeClr val="dk1"/>
                </a:solidFill>
                <a:latin typeface="Proxima Nova"/>
                <a:ea typeface="Proxima Nova"/>
                <a:cs typeface="Proxima Nova"/>
                <a:sym typeface="Proxima Nova"/>
              </a:rPr>
              <a:t>4) Qualia do not exist and so Mary gains no new propositional knowledge</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p:txBody>
      </p:sp>
      <p:sp>
        <p:nvSpPr>
          <p:cNvPr id="423" name="Google Shape;423;p35"/>
          <p:cNvSpPr txBox="1"/>
          <p:nvPr/>
        </p:nvSpPr>
        <p:spPr>
          <a:xfrm>
            <a:off x="87325" y="1842900"/>
            <a:ext cx="3158400" cy="3216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latin typeface="Proxima Nova"/>
                <a:ea typeface="Proxima Nova"/>
                <a:cs typeface="Proxima Nova"/>
                <a:sym typeface="Proxima Nova"/>
              </a:rPr>
              <a:t>Issues with the zombie argument</a:t>
            </a:r>
            <a:endParaRPr sz="1100" b="1">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GB" sz="1000">
                <a:solidFill>
                  <a:schemeClr val="dk1"/>
                </a:solidFill>
                <a:latin typeface="Proxima Nova"/>
                <a:ea typeface="Proxima Nova"/>
                <a:cs typeface="Proxima Nova"/>
                <a:sym typeface="Proxima Nova"/>
              </a:rPr>
              <a:t>1) A zombie is not conceivable</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GB" sz="1000">
                <a:solidFill>
                  <a:schemeClr val="dk1"/>
                </a:solidFill>
                <a:latin typeface="Proxima Nova"/>
                <a:ea typeface="Proxima Nova"/>
                <a:cs typeface="Proxima Nova"/>
                <a:sym typeface="Proxima Nova"/>
              </a:rPr>
              <a:t>2) What is metaphysically possible tells us nothing about the actual world</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GB" sz="1000">
                <a:solidFill>
                  <a:schemeClr val="dk1"/>
                </a:solidFill>
                <a:latin typeface="Proxima Nova"/>
                <a:ea typeface="Proxima Nova"/>
                <a:cs typeface="Proxima Nova"/>
                <a:sym typeface="Proxima Nova"/>
              </a:rPr>
              <a:t>3) What is conceivable need not be metaphysically possible</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p:txBody>
      </p:sp>
      <p:sp>
        <p:nvSpPr>
          <p:cNvPr id="424" name="Google Shape;424;p35"/>
          <p:cNvSpPr txBox="1"/>
          <p:nvPr/>
        </p:nvSpPr>
        <p:spPr>
          <a:xfrm>
            <a:off x="72850" y="492700"/>
            <a:ext cx="4291200" cy="1235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latin typeface="Proxima Nova"/>
                <a:ea typeface="Proxima Nova"/>
                <a:cs typeface="Proxima Nova"/>
                <a:sym typeface="Proxima Nova"/>
              </a:rPr>
              <a:t>                 The philosophical zombies argument</a:t>
            </a:r>
            <a:endParaRPr sz="1100" b="1">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r>
              <a:rPr lang="en-GB" sz="1000">
                <a:latin typeface="Proxima Nova"/>
                <a:ea typeface="Proxima Nova"/>
                <a:cs typeface="Proxima Nova"/>
                <a:sym typeface="Proxima Nova"/>
              </a:rPr>
              <a:t>C</a:t>
            </a:r>
            <a:endParaRPr sz="1000">
              <a:latin typeface="Proxima Nova"/>
              <a:ea typeface="Proxima Nova"/>
              <a:cs typeface="Proxima Nova"/>
              <a:sym typeface="Proxima Nova"/>
            </a:endParaRPr>
          </a:p>
        </p:txBody>
      </p:sp>
      <p:sp>
        <p:nvSpPr>
          <p:cNvPr id="425" name="Google Shape;425;p35"/>
          <p:cNvSpPr txBox="1"/>
          <p:nvPr/>
        </p:nvSpPr>
        <p:spPr>
          <a:xfrm>
            <a:off x="4464750" y="492700"/>
            <a:ext cx="4561500" cy="1235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latin typeface="Proxima Nova"/>
                <a:ea typeface="Proxima Nova"/>
                <a:cs typeface="Proxima Nova"/>
                <a:sym typeface="Proxima Nova"/>
              </a:rPr>
              <a:t>The knowledge/ Mary argument </a:t>
            </a:r>
            <a:endParaRPr sz="1100" b="1">
              <a:latin typeface="Proxima Nova"/>
              <a:ea typeface="Proxima Nova"/>
              <a:cs typeface="Proxima Nova"/>
              <a:sym typeface="Proxima Nova"/>
            </a:endParaRPr>
          </a:p>
          <a:p>
            <a:pPr marL="0" lvl="0" indent="0" algn="l" rtl="0">
              <a:spcBef>
                <a:spcPts val="0"/>
              </a:spcBef>
              <a:spcAft>
                <a:spcPts val="0"/>
              </a:spcAft>
              <a:buNone/>
            </a:pPr>
            <a:endParaRPr sz="1100" b="1">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p:txBody>
      </p:sp>
      <p:sp>
        <p:nvSpPr>
          <p:cNvPr id="426" name="Google Shape;426;p35"/>
          <p:cNvSpPr/>
          <p:nvPr/>
        </p:nvSpPr>
        <p:spPr>
          <a:xfrm>
            <a:off x="72850" y="117650"/>
            <a:ext cx="4983930" cy="321274"/>
          </a:xfrm>
          <a:prstGeom prst="rect">
            <a:avLst/>
          </a:prstGeom>
        </p:spPr>
        <p:txBody>
          <a:bodyPr>
            <a:prstTxWarp prst="textPlain">
              <a:avLst/>
            </a:prstTxWarp>
          </a:bodyPr>
          <a:lstStyle/>
          <a:p>
            <a:pPr lvl="0" algn="ctr"/>
            <a:r>
              <a:rPr b="0" i="0">
                <a:ln w="9525" cap="flat" cmpd="sng">
                  <a:solidFill>
                    <a:srgbClr val="434343"/>
                  </a:solidFill>
                  <a:prstDash val="solid"/>
                  <a:round/>
                  <a:headEnd type="none" w="sm" len="sm"/>
                  <a:tailEnd type="none" w="sm" len="sm"/>
                </a:ln>
                <a:solidFill>
                  <a:srgbClr val="B7B7B7"/>
                </a:solidFill>
                <a:latin typeface="Arial"/>
              </a:rPr>
              <a:t>Metaphysics of Mind: Property dualism</a:t>
            </a:r>
          </a:p>
        </p:txBody>
      </p:sp>
      <p:sp>
        <p:nvSpPr>
          <p:cNvPr id="427" name="Google Shape;427;p35"/>
          <p:cNvSpPr txBox="1"/>
          <p:nvPr/>
        </p:nvSpPr>
        <p:spPr>
          <a:xfrm>
            <a:off x="3316050" y="1727800"/>
            <a:ext cx="2572800" cy="333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latin typeface="Proxima Nova"/>
                <a:ea typeface="Proxima Nova"/>
                <a:cs typeface="Proxima Nova"/>
                <a:sym typeface="Proxima Nova"/>
              </a:rPr>
              <a:t>Key features of property dualism</a:t>
            </a:r>
            <a:endParaRPr sz="1100" b="1">
              <a:latin typeface="Proxima Nova"/>
              <a:ea typeface="Proxima Nova"/>
              <a:cs typeface="Proxima Nova"/>
              <a:sym typeface="Proxima Nova"/>
            </a:endParaRPr>
          </a:p>
          <a:p>
            <a:pPr marL="0" lvl="0" indent="0" algn="l" rtl="0">
              <a:spcBef>
                <a:spcPts val="0"/>
              </a:spcBef>
              <a:spcAft>
                <a:spcPts val="0"/>
              </a:spcAft>
              <a:buNone/>
            </a:pPr>
            <a:r>
              <a:rPr lang="en-GB" sz="1000">
                <a:latin typeface="Proxima Nova"/>
                <a:ea typeface="Proxima Nova"/>
                <a:cs typeface="Proxima Nova"/>
                <a:sym typeface="Proxima Nova"/>
              </a:rPr>
              <a:t>Property dualists believe that there is one….</a:t>
            </a: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r>
              <a:rPr lang="en-GB" sz="1000">
                <a:latin typeface="Proxima Nova"/>
                <a:ea typeface="Proxima Nova"/>
                <a:cs typeface="Proxima Nova"/>
                <a:sym typeface="Proxima Nova"/>
              </a:rPr>
              <a:t>But they still remain dualists as they claim that the brain has non-physical...</a:t>
            </a: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r>
              <a:rPr lang="en-GB" sz="1000">
                <a:latin typeface="Proxima Nova"/>
                <a:ea typeface="Proxima Nova"/>
                <a:cs typeface="Proxima Nova"/>
                <a:sym typeface="Proxima Nova"/>
              </a:rPr>
              <a:t>The theory refers to consciousness as real but not….</a:t>
            </a: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r>
              <a:rPr lang="en-GB" sz="1000">
                <a:latin typeface="Proxima Nova"/>
                <a:ea typeface="Proxima Nova"/>
                <a:cs typeface="Proxima Nova"/>
                <a:sym typeface="Proxima Nova"/>
              </a:rPr>
              <a:t>Mental properties are seen as….</a:t>
            </a: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r>
              <a:rPr lang="en-GB" sz="1000">
                <a:latin typeface="Proxima Nova"/>
                <a:ea typeface="Proxima Nova"/>
                <a:cs typeface="Proxima Nova"/>
                <a:sym typeface="Proxima Nova"/>
              </a:rPr>
              <a:t>These emergent properties are irreducible to….</a:t>
            </a: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r>
              <a:rPr lang="en-GB" sz="1000">
                <a:latin typeface="Proxima Nova"/>
                <a:ea typeface="Proxima Nova"/>
                <a:cs typeface="Proxima Nova"/>
                <a:sym typeface="Proxima Nova"/>
              </a:rPr>
              <a:t>It appears better able to accommodate scientific evidence because…</a:t>
            </a: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p:txBody>
      </p:sp>
      <p:pic>
        <p:nvPicPr>
          <p:cNvPr id="428" name="Google Shape;428;p35"/>
          <p:cNvPicPr preferRelativeResize="0"/>
          <p:nvPr/>
        </p:nvPicPr>
        <p:blipFill>
          <a:blip r:embed="rId3">
            <a:alphaModFix/>
          </a:blip>
          <a:stretch>
            <a:fillRect/>
          </a:stretch>
        </p:blipFill>
        <p:spPr>
          <a:xfrm>
            <a:off x="151225" y="541375"/>
            <a:ext cx="490050" cy="856150"/>
          </a:xfrm>
          <a:prstGeom prst="rect">
            <a:avLst/>
          </a:prstGeom>
          <a:noFill/>
          <a:ln>
            <a:noFill/>
          </a:ln>
        </p:spPr>
      </p:pic>
      <p:pic>
        <p:nvPicPr>
          <p:cNvPr id="429" name="Google Shape;429;p35"/>
          <p:cNvPicPr preferRelativeResize="0"/>
          <p:nvPr/>
        </p:nvPicPr>
        <p:blipFill>
          <a:blip r:embed="rId4">
            <a:alphaModFix/>
          </a:blip>
          <a:stretch>
            <a:fillRect/>
          </a:stretch>
        </p:blipFill>
        <p:spPr>
          <a:xfrm>
            <a:off x="8236576" y="492697"/>
            <a:ext cx="789675" cy="754200"/>
          </a:xfrm>
          <a:prstGeom prst="rect">
            <a:avLst/>
          </a:prstGeom>
          <a:noFill/>
          <a:ln>
            <a:noFill/>
          </a:ln>
        </p:spPr>
      </p:pic>
      <p:sp>
        <p:nvSpPr>
          <p:cNvPr id="430" name="Google Shape;430;p35"/>
          <p:cNvSpPr/>
          <p:nvPr/>
        </p:nvSpPr>
        <p:spPr>
          <a:xfrm rot="5400000">
            <a:off x="261400" y="1597338"/>
            <a:ext cx="269700" cy="317100"/>
          </a:xfrm>
          <a:prstGeom prst="rightArrow">
            <a:avLst>
              <a:gd name="adj1" fmla="val 50000"/>
              <a:gd name="adj2" fmla="val 50000"/>
            </a:avLst>
          </a:prstGeom>
          <a:solidFill>
            <a:srgbClr val="666666"/>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5"/>
          <p:cNvSpPr/>
          <p:nvPr/>
        </p:nvSpPr>
        <p:spPr>
          <a:xfrm rot="5400000">
            <a:off x="8623025" y="1597338"/>
            <a:ext cx="269700" cy="317100"/>
          </a:xfrm>
          <a:prstGeom prst="rightArrow">
            <a:avLst>
              <a:gd name="adj1" fmla="val 50000"/>
              <a:gd name="adj2" fmla="val 50000"/>
            </a:avLst>
          </a:prstGeom>
          <a:solidFill>
            <a:srgbClr val="666666"/>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432" name="Google Shape;432;p35"/>
          <p:cNvGraphicFramePr/>
          <p:nvPr/>
        </p:nvGraphicFramePr>
        <p:xfrm>
          <a:off x="72850" y="5174000"/>
          <a:ext cx="8983800" cy="1565550"/>
        </p:xfrm>
        <a:graphic>
          <a:graphicData uri="http://schemas.openxmlformats.org/drawingml/2006/table">
            <a:tbl>
              <a:tblPr>
                <a:noFill/>
                <a:tableStyleId>{7E12B2C3-BC1A-4337-93E4-47F60628E3AB}</a:tableStyleId>
              </a:tblPr>
              <a:tblGrid>
                <a:gridCol w="2994600">
                  <a:extLst>
                    <a:ext uri="{9D8B030D-6E8A-4147-A177-3AD203B41FA5}">
                      <a16:colId xmlns:a16="http://schemas.microsoft.com/office/drawing/2014/main" val="20000"/>
                    </a:ext>
                  </a:extLst>
                </a:gridCol>
                <a:gridCol w="2994600">
                  <a:extLst>
                    <a:ext uri="{9D8B030D-6E8A-4147-A177-3AD203B41FA5}">
                      <a16:colId xmlns:a16="http://schemas.microsoft.com/office/drawing/2014/main" val="20001"/>
                    </a:ext>
                  </a:extLst>
                </a:gridCol>
                <a:gridCol w="2994600">
                  <a:extLst>
                    <a:ext uri="{9D8B030D-6E8A-4147-A177-3AD203B41FA5}">
                      <a16:colId xmlns:a16="http://schemas.microsoft.com/office/drawing/2014/main" val="20002"/>
                    </a:ext>
                  </a:extLst>
                </a:gridCol>
              </a:tblGrid>
              <a:tr h="1565550">
                <a:tc>
                  <a:txBody>
                    <a:bodyPr/>
                    <a:lstStyle/>
                    <a:p>
                      <a:pPr marL="0" lvl="0" indent="0" algn="l" rtl="0">
                        <a:spcBef>
                          <a:spcPts val="0"/>
                        </a:spcBef>
                        <a:spcAft>
                          <a:spcPts val="0"/>
                        </a:spcAft>
                        <a:buNone/>
                      </a:pPr>
                      <a:r>
                        <a:rPr lang="en-GB" sz="1100" b="1">
                          <a:solidFill>
                            <a:schemeClr val="dk1"/>
                          </a:solidFill>
                          <a:latin typeface="Proxima Nova"/>
                          <a:ea typeface="Proxima Nova"/>
                          <a:cs typeface="Proxima Nova"/>
                          <a:sym typeface="Proxima Nova"/>
                        </a:rPr>
                        <a:t>Issues with dualism, including...</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The problem of other minds</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Ryle’s category mistake</a:t>
                      </a:r>
                      <a:endParaRPr sz="1000">
                        <a:solidFill>
                          <a:schemeClr val="dk1"/>
                        </a:solidFill>
                        <a:latin typeface="Proxima Nova"/>
                        <a:ea typeface="Proxima Nova"/>
                        <a:cs typeface="Proxima Nova"/>
                        <a:sym typeface="Proxima Nova"/>
                      </a:endParaRPr>
                    </a:p>
                  </a:txBody>
                  <a:tcPr marL="91425" marR="91425" marT="91425" marB="91425">
                    <a:lnL w="19050" cap="flat" cmpd="sng">
                      <a:solidFill>
                        <a:srgbClr val="000000"/>
                      </a:solidFill>
                      <a:prstDash val="dash"/>
                      <a:round/>
                      <a:headEnd type="none" w="sm" len="sm"/>
                      <a:tailEnd type="none" w="sm" len="sm"/>
                    </a:lnL>
                    <a:lnR w="19050" cap="flat" cmpd="sng">
                      <a:solidFill>
                        <a:srgbClr val="000000"/>
                      </a:solidFill>
                      <a:prstDash val="dash"/>
                      <a:round/>
                      <a:headEnd type="none" w="sm" len="sm"/>
                      <a:tailEnd type="none" w="sm" len="sm"/>
                    </a:lnR>
                    <a:lnT w="19050" cap="flat" cmpd="sng">
                      <a:solidFill>
                        <a:srgbClr val="000000"/>
                      </a:solidFill>
                      <a:prstDash val="dash"/>
                      <a:round/>
                      <a:headEnd type="none" w="sm" len="sm"/>
                      <a:tailEnd type="none" w="sm" len="sm"/>
                    </a:lnT>
                    <a:lnB w="19050" cap="flat" cmpd="sng">
                      <a:solidFill>
                        <a:srgbClr val="000000"/>
                      </a:solidFill>
                      <a:prstDash val="dash"/>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GB" sz="1100" b="1">
                          <a:solidFill>
                            <a:schemeClr val="dk1"/>
                          </a:solidFill>
                          <a:latin typeface="Proxima Nova"/>
                          <a:ea typeface="Proxima Nova"/>
                          <a:cs typeface="Proxima Nova"/>
                          <a:sym typeface="Proxima Nova"/>
                        </a:rPr>
                        <a:t>Issues facing interactionist dualism</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GB" sz="1000">
                          <a:solidFill>
                            <a:schemeClr val="dk1"/>
                          </a:solidFill>
                          <a:latin typeface="Proxima Nova"/>
                          <a:ea typeface="Proxima Nova"/>
                          <a:cs typeface="Proxima Nova"/>
                          <a:sym typeface="Proxima Nova"/>
                        </a:rPr>
                        <a:t>Conceptual interaction problem</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GB" sz="1000">
                          <a:solidFill>
                            <a:schemeClr val="dk1"/>
                          </a:solidFill>
                          <a:latin typeface="Proxima Nova"/>
                          <a:ea typeface="Proxima Nova"/>
                          <a:cs typeface="Proxima Nova"/>
                          <a:sym typeface="Proxima Nova"/>
                        </a:rPr>
                        <a:t>The empirical interaction problem</a:t>
                      </a:r>
                      <a:endParaRPr/>
                    </a:p>
                  </a:txBody>
                  <a:tcPr marL="91425" marR="91425" marT="91425" marB="91425">
                    <a:lnL w="19050" cap="flat" cmpd="sng">
                      <a:solidFill>
                        <a:srgbClr val="000000"/>
                      </a:solidFill>
                      <a:prstDash val="dash"/>
                      <a:round/>
                      <a:headEnd type="none" w="sm" len="sm"/>
                      <a:tailEnd type="none" w="sm" len="sm"/>
                    </a:lnL>
                    <a:lnR w="19050" cap="flat" cmpd="sng">
                      <a:solidFill>
                        <a:srgbClr val="000000"/>
                      </a:solidFill>
                      <a:prstDash val="dash"/>
                      <a:round/>
                      <a:headEnd type="none" w="sm" len="sm"/>
                      <a:tailEnd type="none" w="sm" len="sm"/>
                    </a:lnR>
                    <a:lnT w="19050" cap="flat" cmpd="sng">
                      <a:solidFill>
                        <a:srgbClr val="000000"/>
                      </a:solidFill>
                      <a:prstDash val="dash"/>
                      <a:round/>
                      <a:headEnd type="none" w="sm" len="sm"/>
                      <a:tailEnd type="none" w="sm" len="sm"/>
                    </a:lnT>
                    <a:lnB w="19050" cap="flat" cmpd="sng">
                      <a:solidFill>
                        <a:srgbClr val="000000"/>
                      </a:solidFill>
                      <a:prstDash val="dash"/>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GB" sz="1100" b="1">
                          <a:solidFill>
                            <a:schemeClr val="dk1"/>
                          </a:solidFill>
                          <a:latin typeface="Proxima Nova"/>
                          <a:ea typeface="Proxima Nova"/>
                          <a:cs typeface="Proxima Nova"/>
                          <a:sym typeface="Proxima Nova"/>
                        </a:rPr>
                        <a:t>Issues facing epiphenomenalist dualism</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Introspective self-knowledge</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Phenomenology of mental life</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GB" sz="1000">
                          <a:solidFill>
                            <a:schemeClr val="dk1"/>
                          </a:solidFill>
                          <a:latin typeface="Proxima Nova"/>
                          <a:ea typeface="Proxima Nova"/>
                          <a:cs typeface="Proxima Nova"/>
                          <a:sym typeface="Proxima Nova"/>
                        </a:rPr>
                        <a:t>Natural selection/ evolution</a:t>
                      </a:r>
                      <a:endParaRPr sz="1000">
                        <a:solidFill>
                          <a:schemeClr val="dk1"/>
                        </a:solidFill>
                        <a:latin typeface="Proxima Nova"/>
                        <a:ea typeface="Proxima Nova"/>
                        <a:cs typeface="Proxima Nova"/>
                        <a:sym typeface="Proxima Nova"/>
                      </a:endParaRPr>
                    </a:p>
                  </a:txBody>
                  <a:tcPr marL="91425" marR="91425" marT="91425" marB="91425">
                    <a:lnL w="19050" cap="flat" cmpd="sng">
                      <a:solidFill>
                        <a:srgbClr val="000000"/>
                      </a:solidFill>
                      <a:prstDash val="dash"/>
                      <a:round/>
                      <a:headEnd type="none" w="sm" len="sm"/>
                      <a:tailEnd type="none" w="sm" len="sm"/>
                    </a:lnL>
                    <a:lnR w="19050" cap="flat" cmpd="sng">
                      <a:solidFill>
                        <a:srgbClr val="000000"/>
                      </a:solidFill>
                      <a:prstDash val="dash"/>
                      <a:round/>
                      <a:headEnd type="none" w="sm" len="sm"/>
                      <a:tailEnd type="none" w="sm" len="sm"/>
                    </a:lnR>
                    <a:lnT w="19050" cap="flat" cmpd="sng">
                      <a:solidFill>
                        <a:srgbClr val="000000"/>
                      </a:solidFill>
                      <a:prstDash val="dash"/>
                      <a:round/>
                      <a:headEnd type="none" w="sm" len="sm"/>
                      <a:tailEnd type="none" w="sm" len="sm"/>
                    </a:lnT>
                    <a:lnB w="19050" cap="flat" cmpd="sng">
                      <a:solidFill>
                        <a:srgbClr val="000000"/>
                      </a:solidFill>
                      <a:prstDash val="dash"/>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graphicFrame>
        <p:nvGraphicFramePr>
          <p:cNvPr id="437" name="Google Shape;437;p36"/>
          <p:cNvGraphicFramePr/>
          <p:nvPr/>
        </p:nvGraphicFramePr>
        <p:xfrm>
          <a:off x="186550" y="1469425"/>
          <a:ext cx="4524850" cy="2752915"/>
        </p:xfrm>
        <a:graphic>
          <a:graphicData uri="http://schemas.openxmlformats.org/drawingml/2006/table">
            <a:tbl>
              <a:tblPr>
                <a:noFill/>
                <a:tableStyleId>{7E12B2C3-BC1A-4337-93E4-47F60628E3AB}</a:tableStyleId>
              </a:tblPr>
              <a:tblGrid>
                <a:gridCol w="2262425">
                  <a:extLst>
                    <a:ext uri="{9D8B030D-6E8A-4147-A177-3AD203B41FA5}">
                      <a16:colId xmlns:a16="http://schemas.microsoft.com/office/drawing/2014/main" val="20000"/>
                    </a:ext>
                  </a:extLst>
                </a:gridCol>
                <a:gridCol w="2262425">
                  <a:extLst>
                    <a:ext uri="{9D8B030D-6E8A-4147-A177-3AD203B41FA5}">
                      <a16:colId xmlns:a16="http://schemas.microsoft.com/office/drawing/2014/main" val="20001"/>
                    </a:ext>
                  </a:extLst>
                </a:gridCol>
              </a:tblGrid>
              <a:tr h="317875">
                <a:tc>
                  <a:txBody>
                    <a:bodyPr/>
                    <a:lstStyle/>
                    <a:p>
                      <a:pPr marL="0" lvl="0" indent="0" algn="l" rtl="0">
                        <a:spcBef>
                          <a:spcPts val="0"/>
                        </a:spcBef>
                        <a:spcAft>
                          <a:spcPts val="0"/>
                        </a:spcAft>
                        <a:buClr>
                          <a:schemeClr val="dk1"/>
                        </a:buClr>
                        <a:buSzPts val="1100"/>
                        <a:buFont typeface="Arial"/>
                        <a:buNone/>
                      </a:pPr>
                      <a:r>
                        <a:rPr lang="en-GB" sz="1100" b="1">
                          <a:solidFill>
                            <a:schemeClr val="dk1"/>
                          </a:solidFill>
                          <a:latin typeface="Proxima Nova"/>
                          <a:ea typeface="Proxima Nova"/>
                          <a:cs typeface="Proxima Nova"/>
                          <a:sym typeface="Proxima Nova"/>
                        </a:rPr>
                        <a:t>Hempel’s hard behaviourism</a:t>
                      </a:r>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GB" sz="1100" b="1">
                          <a:solidFill>
                            <a:schemeClr val="dk1"/>
                          </a:solidFill>
                          <a:latin typeface="Proxima Nova"/>
                          <a:ea typeface="Proxima Nova"/>
                          <a:cs typeface="Proxima Nova"/>
                          <a:sym typeface="Proxima Nova"/>
                        </a:rPr>
                        <a:t>Ryle’s soft behaviourism</a:t>
                      </a:r>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extLst>
                  <a:ext uri="{0D108BD9-81ED-4DB2-BD59-A6C34878D82A}">
                    <a16:rowId xmlns:a16="http://schemas.microsoft.com/office/drawing/2014/main" val="10000"/>
                  </a:ext>
                </a:extLst>
              </a:tr>
              <a:tr h="745750">
                <a:tc rowSpan="2">
                  <a:txBody>
                    <a:bodyPr/>
                    <a:lstStyle/>
                    <a:p>
                      <a:pPr marL="0" lvl="0" indent="0" algn="l" rtl="0">
                        <a:spcBef>
                          <a:spcPts val="0"/>
                        </a:spcBef>
                        <a:spcAft>
                          <a:spcPts val="0"/>
                        </a:spcAft>
                        <a:buNone/>
                      </a:pPr>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rowSpan="2">
                  <a:txBody>
                    <a:bodyPr/>
                    <a:lstStyle/>
                    <a:p>
                      <a:pPr marL="0" lvl="0" indent="0" algn="l" rtl="0">
                        <a:spcBef>
                          <a:spcPts val="0"/>
                        </a:spcBef>
                        <a:spcAft>
                          <a:spcPts val="0"/>
                        </a:spcAft>
                        <a:buNone/>
                      </a:pPr>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extLst>
                  <a:ext uri="{0D108BD9-81ED-4DB2-BD59-A6C34878D82A}">
                    <a16:rowId xmlns:a16="http://schemas.microsoft.com/office/drawing/2014/main" val="10001"/>
                  </a:ext>
                </a:extLst>
              </a:tr>
              <a:tr h="1656675">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bl>
          </a:graphicData>
        </a:graphic>
      </p:graphicFrame>
      <p:sp>
        <p:nvSpPr>
          <p:cNvPr id="438" name="Google Shape;438;p36"/>
          <p:cNvSpPr/>
          <p:nvPr/>
        </p:nvSpPr>
        <p:spPr>
          <a:xfrm>
            <a:off x="72850" y="117650"/>
            <a:ext cx="8854338" cy="321274"/>
          </a:xfrm>
          <a:prstGeom prst="rect">
            <a:avLst/>
          </a:prstGeom>
        </p:spPr>
        <p:txBody>
          <a:bodyPr>
            <a:prstTxWarp prst="textPlain">
              <a:avLst/>
            </a:prstTxWarp>
          </a:bodyPr>
          <a:lstStyle/>
          <a:p>
            <a:pPr lvl="0" algn="ctr"/>
            <a:r>
              <a:rPr b="0" i="0">
                <a:ln w="9525" cap="flat" cmpd="sng">
                  <a:solidFill>
                    <a:srgbClr val="434343"/>
                  </a:solidFill>
                  <a:prstDash val="solid"/>
                  <a:round/>
                  <a:headEnd type="none" w="sm" len="sm"/>
                  <a:tailEnd type="none" w="sm" len="sm"/>
                </a:ln>
                <a:solidFill>
                  <a:srgbClr val="B7B7B7"/>
                </a:solidFill>
                <a:latin typeface="Arial"/>
              </a:rPr>
              <a:t>Metaphysics of Mind: Behaviourism &amp; Mind-brain type identity theory</a:t>
            </a:r>
          </a:p>
        </p:txBody>
      </p:sp>
      <p:sp>
        <p:nvSpPr>
          <p:cNvPr id="439" name="Google Shape;439;p36"/>
          <p:cNvSpPr/>
          <p:nvPr/>
        </p:nvSpPr>
        <p:spPr>
          <a:xfrm>
            <a:off x="72850" y="438925"/>
            <a:ext cx="3383100" cy="3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solidFill>
                  <a:schemeClr val="dk1"/>
                </a:solidFill>
                <a:latin typeface="Proxima Nova"/>
                <a:ea typeface="Proxima Nova"/>
                <a:cs typeface="Proxima Nova"/>
                <a:sym typeface="Proxima Nova"/>
              </a:rPr>
              <a:t>Philosophical behaviourism</a:t>
            </a:r>
            <a:endParaRPr sz="1100" b="1">
              <a:solidFill>
                <a:schemeClr val="dk1"/>
              </a:solidFill>
              <a:latin typeface="Proxima Nova"/>
              <a:ea typeface="Proxima Nova"/>
              <a:cs typeface="Proxima Nova"/>
              <a:sym typeface="Proxima Nova"/>
            </a:endParaRPr>
          </a:p>
        </p:txBody>
      </p:sp>
      <p:sp>
        <p:nvSpPr>
          <p:cNvPr id="440" name="Google Shape;440;p36"/>
          <p:cNvSpPr txBox="1"/>
          <p:nvPr/>
        </p:nvSpPr>
        <p:spPr>
          <a:xfrm>
            <a:off x="72850" y="637225"/>
            <a:ext cx="4488900" cy="86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Behaviourists solve the problem of other minds by suggesting…</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They suggest that talk about minds is….</a:t>
            </a:r>
            <a:endParaRPr sz="1000">
              <a:solidFill>
                <a:schemeClr val="dk1"/>
              </a:solidFill>
              <a:latin typeface="Proxima Nova"/>
              <a:ea typeface="Proxima Nova"/>
              <a:cs typeface="Proxima Nova"/>
              <a:sym typeface="Proxima Nova"/>
            </a:endParaRPr>
          </a:p>
        </p:txBody>
      </p:sp>
      <p:sp>
        <p:nvSpPr>
          <p:cNvPr id="441" name="Google Shape;441;p36"/>
          <p:cNvSpPr/>
          <p:nvPr/>
        </p:nvSpPr>
        <p:spPr>
          <a:xfrm>
            <a:off x="4838825" y="438925"/>
            <a:ext cx="3383100" cy="3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solidFill>
                  <a:schemeClr val="dk1"/>
                </a:solidFill>
                <a:latin typeface="Proxima Nova"/>
                <a:ea typeface="Proxima Nova"/>
                <a:cs typeface="Proxima Nova"/>
                <a:sym typeface="Proxima Nova"/>
              </a:rPr>
              <a:t>Mind-brain type identity theory</a:t>
            </a:r>
            <a:endParaRPr sz="1100" b="1">
              <a:solidFill>
                <a:schemeClr val="dk1"/>
              </a:solidFill>
              <a:latin typeface="Proxima Nova"/>
              <a:ea typeface="Proxima Nova"/>
              <a:cs typeface="Proxima Nova"/>
              <a:sym typeface="Proxima Nova"/>
            </a:endParaRPr>
          </a:p>
        </p:txBody>
      </p:sp>
      <p:sp>
        <p:nvSpPr>
          <p:cNvPr id="442" name="Google Shape;442;p36"/>
          <p:cNvSpPr/>
          <p:nvPr/>
        </p:nvSpPr>
        <p:spPr>
          <a:xfrm>
            <a:off x="412675" y="1924550"/>
            <a:ext cx="1778400" cy="507000"/>
          </a:xfrm>
          <a:prstGeom prst="wedgeRoundRectCallout">
            <a:avLst>
              <a:gd name="adj1" fmla="val -56177"/>
              <a:gd name="adj2" fmla="val -3699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000" i="1">
                <a:latin typeface="Proxima Nova"/>
                <a:ea typeface="Proxima Nova"/>
                <a:cs typeface="Proxima Nova"/>
                <a:sym typeface="Proxima Nova"/>
              </a:rPr>
              <a:t>“Psychology is an integral part of physics.”</a:t>
            </a:r>
            <a:endParaRPr sz="1000" i="1">
              <a:latin typeface="Proxima Nova"/>
              <a:ea typeface="Proxima Nova"/>
              <a:cs typeface="Proxima Nova"/>
              <a:sym typeface="Proxima Nova"/>
            </a:endParaRPr>
          </a:p>
          <a:p>
            <a:pPr marL="0" lvl="0" indent="0" algn="r" rtl="0">
              <a:spcBef>
                <a:spcPts val="0"/>
              </a:spcBef>
              <a:spcAft>
                <a:spcPts val="0"/>
              </a:spcAft>
              <a:buNone/>
            </a:pPr>
            <a:r>
              <a:rPr lang="en-GB" sz="1000">
                <a:latin typeface="Proxima Nova"/>
                <a:ea typeface="Proxima Nova"/>
                <a:cs typeface="Proxima Nova"/>
                <a:sym typeface="Proxima Nova"/>
              </a:rPr>
              <a:t>Hempel</a:t>
            </a:r>
            <a:endParaRPr sz="1000">
              <a:latin typeface="Proxima Nova"/>
              <a:ea typeface="Proxima Nova"/>
              <a:cs typeface="Proxima Nova"/>
              <a:sym typeface="Proxima Nova"/>
            </a:endParaRPr>
          </a:p>
        </p:txBody>
      </p:sp>
      <p:sp>
        <p:nvSpPr>
          <p:cNvPr id="443" name="Google Shape;443;p36"/>
          <p:cNvSpPr/>
          <p:nvPr/>
        </p:nvSpPr>
        <p:spPr>
          <a:xfrm>
            <a:off x="2583000" y="3010375"/>
            <a:ext cx="1989000" cy="1069800"/>
          </a:xfrm>
          <a:prstGeom prst="wedgeRoundRectCallout">
            <a:avLst>
              <a:gd name="adj1" fmla="val 39275"/>
              <a:gd name="adj2" fmla="val -74936"/>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000" i="1">
                <a:latin typeface="Proxima Nova"/>
                <a:ea typeface="Proxima Nova"/>
                <a:cs typeface="Proxima Nova"/>
                <a:sym typeface="Proxima Nova"/>
              </a:rPr>
              <a:t>“To possess a dispositional property is not to be in a particular state...it is to be bound or liable to a particular state when a particular condition is realised.”</a:t>
            </a:r>
            <a:endParaRPr sz="1000" i="1">
              <a:latin typeface="Proxima Nova"/>
              <a:ea typeface="Proxima Nova"/>
              <a:cs typeface="Proxima Nova"/>
              <a:sym typeface="Proxima Nova"/>
            </a:endParaRPr>
          </a:p>
          <a:p>
            <a:pPr marL="0" lvl="0" indent="0" algn="r" rtl="0">
              <a:spcBef>
                <a:spcPts val="0"/>
              </a:spcBef>
              <a:spcAft>
                <a:spcPts val="0"/>
              </a:spcAft>
              <a:buNone/>
            </a:pPr>
            <a:r>
              <a:rPr lang="en-GB" sz="1000">
                <a:latin typeface="Proxima Nova"/>
                <a:ea typeface="Proxima Nova"/>
                <a:cs typeface="Proxima Nova"/>
                <a:sym typeface="Proxima Nova"/>
              </a:rPr>
              <a:t>Ryle</a:t>
            </a:r>
            <a:endParaRPr sz="1000">
              <a:latin typeface="Proxima Nova"/>
              <a:ea typeface="Proxima Nova"/>
              <a:cs typeface="Proxima Nova"/>
              <a:sym typeface="Proxima Nova"/>
            </a:endParaRPr>
          </a:p>
        </p:txBody>
      </p:sp>
      <p:sp>
        <p:nvSpPr>
          <p:cNvPr id="444" name="Google Shape;444;p36"/>
          <p:cNvSpPr/>
          <p:nvPr/>
        </p:nvSpPr>
        <p:spPr>
          <a:xfrm>
            <a:off x="72850" y="4226150"/>
            <a:ext cx="3383100" cy="3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solidFill>
                  <a:schemeClr val="dk1"/>
                </a:solidFill>
                <a:latin typeface="Proxima Nova"/>
                <a:ea typeface="Proxima Nova"/>
                <a:cs typeface="Proxima Nova"/>
                <a:sym typeface="Proxima Nova"/>
              </a:rPr>
              <a:t>Issues facing philosophical behaviourism</a:t>
            </a:r>
            <a:endParaRPr sz="1100" b="1">
              <a:solidFill>
                <a:schemeClr val="dk1"/>
              </a:solidFill>
              <a:latin typeface="Proxima Nova"/>
              <a:ea typeface="Proxima Nova"/>
              <a:cs typeface="Proxima Nova"/>
              <a:sym typeface="Proxima Nova"/>
            </a:endParaRPr>
          </a:p>
        </p:txBody>
      </p:sp>
      <p:sp>
        <p:nvSpPr>
          <p:cNvPr id="445" name="Google Shape;445;p36"/>
          <p:cNvSpPr/>
          <p:nvPr/>
        </p:nvSpPr>
        <p:spPr>
          <a:xfrm>
            <a:off x="2059875" y="5256650"/>
            <a:ext cx="778200" cy="507000"/>
          </a:xfrm>
          <a:prstGeom prst="ellipse">
            <a:avLst/>
          </a:prstGeom>
          <a:solidFill>
            <a:srgbClr val="666666"/>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000" b="1">
                <a:solidFill>
                  <a:srgbClr val="FFFFFF"/>
                </a:solidFill>
                <a:latin typeface="Proxima Nova"/>
                <a:ea typeface="Proxima Nova"/>
                <a:cs typeface="Proxima Nova"/>
                <a:sym typeface="Proxima Nova"/>
              </a:rPr>
              <a:t>Issues</a:t>
            </a:r>
            <a:endParaRPr sz="1000" b="1">
              <a:solidFill>
                <a:srgbClr val="FFFFFF"/>
              </a:solidFill>
              <a:latin typeface="Proxima Nova"/>
              <a:ea typeface="Proxima Nova"/>
              <a:cs typeface="Proxima Nova"/>
              <a:sym typeface="Proxima Nova"/>
            </a:endParaRPr>
          </a:p>
        </p:txBody>
      </p:sp>
      <p:cxnSp>
        <p:nvCxnSpPr>
          <p:cNvPr id="446" name="Google Shape;446;p36"/>
          <p:cNvCxnSpPr/>
          <p:nvPr/>
        </p:nvCxnSpPr>
        <p:spPr>
          <a:xfrm rot="10800000" flipH="1">
            <a:off x="2450325" y="4969850"/>
            <a:ext cx="7800" cy="286800"/>
          </a:xfrm>
          <a:prstGeom prst="straightConnector1">
            <a:avLst/>
          </a:prstGeom>
          <a:noFill/>
          <a:ln w="19050" cap="flat" cmpd="sng">
            <a:solidFill>
              <a:srgbClr val="434343"/>
            </a:solidFill>
            <a:prstDash val="solid"/>
            <a:round/>
            <a:headEnd type="none" w="med" len="med"/>
            <a:tailEnd type="triangle" w="med" len="med"/>
          </a:ln>
        </p:spPr>
      </p:cxnSp>
      <p:cxnSp>
        <p:nvCxnSpPr>
          <p:cNvPr id="447" name="Google Shape;447;p36"/>
          <p:cNvCxnSpPr/>
          <p:nvPr/>
        </p:nvCxnSpPr>
        <p:spPr>
          <a:xfrm flipH="1">
            <a:off x="2404875" y="5763650"/>
            <a:ext cx="14700" cy="363900"/>
          </a:xfrm>
          <a:prstGeom prst="straightConnector1">
            <a:avLst/>
          </a:prstGeom>
          <a:noFill/>
          <a:ln w="19050" cap="flat" cmpd="sng">
            <a:solidFill>
              <a:srgbClr val="434343"/>
            </a:solidFill>
            <a:prstDash val="solid"/>
            <a:round/>
            <a:headEnd type="none" w="med" len="med"/>
            <a:tailEnd type="triangle" w="med" len="med"/>
          </a:ln>
        </p:spPr>
      </p:cxnSp>
      <p:cxnSp>
        <p:nvCxnSpPr>
          <p:cNvPr id="448" name="Google Shape;448;p36"/>
          <p:cNvCxnSpPr/>
          <p:nvPr/>
        </p:nvCxnSpPr>
        <p:spPr>
          <a:xfrm rot="10800000">
            <a:off x="1745775" y="5450775"/>
            <a:ext cx="314100" cy="11700"/>
          </a:xfrm>
          <a:prstGeom prst="straightConnector1">
            <a:avLst/>
          </a:prstGeom>
          <a:noFill/>
          <a:ln w="19050" cap="flat" cmpd="sng">
            <a:solidFill>
              <a:srgbClr val="434343"/>
            </a:solidFill>
            <a:prstDash val="solid"/>
            <a:round/>
            <a:headEnd type="none" w="med" len="med"/>
            <a:tailEnd type="triangle" w="med" len="med"/>
          </a:ln>
        </p:spPr>
      </p:cxnSp>
      <p:cxnSp>
        <p:nvCxnSpPr>
          <p:cNvPr id="449" name="Google Shape;449;p36"/>
          <p:cNvCxnSpPr/>
          <p:nvPr/>
        </p:nvCxnSpPr>
        <p:spPr>
          <a:xfrm>
            <a:off x="2838075" y="5453625"/>
            <a:ext cx="403800" cy="50700"/>
          </a:xfrm>
          <a:prstGeom prst="straightConnector1">
            <a:avLst/>
          </a:prstGeom>
          <a:noFill/>
          <a:ln w="19050" cap="flat" cmpd="sng">
            <a:solidFill>
              <a:srgbClr val="434343"/>
            </a:solidFill>
            <a:prstDash val="solid"/>
            <a:round/>
            <a:headEnd type="none" w="med" len="med"/>
            <a:tailEnd type="triangle" w="med" len="med"/>
          </a:ln>
        </p:spPr>
      </p:cxnSp>
      <p:sp>
        <p:nvSpPr>
          <p:cNvPr id="450" name="Google Shape;450;p36"/>
          <p:cNvSpPr/>
          <p:nvPr/>
        </p:nvSpPr>
        <p:spPr>
          <a:xfrm>
            <a:off x="7095366" y="760225"/>
            <a:ext cx="1953600" cy="614700"/>
          </a:xfrm>
          <a:prstGeom prst="wedgeRectCallout">
            <a:avLst>
              <a:gd name="adj1" fmla="val -58112"/>
              <a:gd name="adj2" fmla="val 10530"/>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Qualitative identity</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p:txBody>
      </p:sp>
      <p:sp>
        <p:nvSpPr>
          <p:cNvPr id="451" name="Google Shape;451;p36"/>
          <p:cNvSpPr/>
          <p:nvPr/>
        </p:nvSpPr>
        <p:spPr>
          <a:xfrm>
            <a:off x="4903625" y="760225"/>
            <a:ext cx="1953600" cy="614700"/>
          </a:xfrm>
          <a:prstGeom prst="wedgeRectCallout">
            <a:avLst>
              <a:gd name="adj1" fmla="val 58192"/>
              <a:gd name="adj2" fmla="val -24243"/>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Numerical identity</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p:txBody>
      </p:sp>
      <p:sp>
        <p:nvSpPr>
          <p:cNvPr id="452" name="Google Shape;452;p36"/>
          <p:cNvSpPr txBox="1"/>
          <p:nvPr/>
        </p:nvSpPr>
        <p:spPr>
          <a:xfrm>
            <a:off x="4903625" y="1374925"/>
            <a:ext cx="4147200" cy="860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GB" sz="1000">
                <a:solidFill>
                  <a:schemeClr val="dk1"/>
                </a:solidFill>
                <a:latin typeface="Proxima Nova"/>
                <a:ea typeface="Proxima Nova"/>
                <a:cs typeface="Proxima Nova"/>
                <a:sym typeface="Proxima Nova"/>
              </a:rPr>
              <a:t>Key features of the theory include…</a:t>
            </a:r>
            <a:endParaRPr sz="1000">
              <a:solidFill>
                <a:schemeClr val="dk1"/>
              </a:solidFill>
              <a:latin typeface="Proxima Nova"/>
              <a:ea typeface="Proxima Nova"/>
              <a:cs typeface="Proxima Nova"/>
              <a:sym typeface="Proxima Nova"/>
            </a:endParaRPr>
          </a:p>
          <a:p>
            <a:pPr marL="457200" lvl="0" indent="-292100" algn="l" rtl="0">
              <a:lnSpc>
                <a:spcPct val="150000"/>
              </a:lnSpc>
              <a:spcBef>
                <a:spcPts val="0"/>
              </a:spcBef>
              <a:spcAft>
                <a:spcPts val="0"/>
              </a:spcAft>
              <a:buClr>
                <a:schemeClr val="dk1"/>
              </a:buClr>
              <a:buSzPts val="1000"/>
              <a:buFont typeface="Proxima Nova"/>
              <a:buChar char="●"/>
            </a:pPr>
            <a:endParaRPr sz="1000">
              <a:solidFill>
                <a:schemeClr val="dk1"/>
              </a:solidFill>
              <a:latin typeface="Proxima Nova"/>
              <a:ea typeface="Proxima Nova"/>
              <a:cs typeface="Proxima Nova"/>
              <a:sym typeface="Proxima Nova"/>
            </a:endParaRPr>
          </a:p>
          <a:p>
            <a:pPr marL="457200" lvl="0" indent="-292100" algn="l" rtl="0">
              <a:lnSpc>
                <a:spcPct val="150000"/>
              </a:lnSpc>
              <a:spcBef>
                <a:spcPts val="0"/>
              </a:spcBef>
              <a:spcAft>
                <a:spcPts val="0"/>
              </a:spcAft>
              <a:buClr>
                <a:schemeClr val="dk1"/>
              </a:buClr>
              <a:buSzPts val="1000"/>
              <a:buFont typeface="Proxima Nova"/>
              <a:buChar char="●"/>
            </a:pPr>
            <a:endParaRPr sz="1000">
              <a:solidFill>
                <a:schemeClr val="dk1"/>
              </a:solidFill>
              <a:latin typeface="Proxima Nova"/>
              <a:ea typeface="Proxima Nova"/>
              <a:cs typeface="Proxima Nova"/>
              <a:sym typeface="Proxima Nova"/>
            </a:endParaRPr>
          </a:p>
          <a:p>
            <a:pPr marL="457200" lvl="0" indent="-292100" algn="l" rtl="0">
              <a:lnSpc>
                <a:spcPct val="150000"/>
              </a:lnSpc>
              <a:spcBef>
                <a:spcPts val="0"/>
              </a:spcBef>
              <a:spcAft>
                <a:spcPts val="0"/>
              </a:spcAft>
              <a:buClr>
                <a:schemeClr val="dk1"/>
              </a:buClr>
              <a:buSzPts val="1000"/>
              <a:buFont typeface="Proxima Nova"/>
              <a:buChar char="●"/>
            </a:pPr>
            <a:endParaRPr sz="1000">
              <a:solidFill>
                <a:schemeClr val="dk1"/>
              </a:solidFill>
              <a:latin typeface="Proxima Nova"/>
              <a:ea typeface="Proxima Nova"/>
              <a:cs typeface="Proxima Nova"/>
              <a:sym typeface="Proxima Nova"/>
            </a:endParaRPr>
          </a:p>
          <a:p>
            <a:pPr marL="457200" lvl="0" indent="-292100" algn="l" rtl="0">
              <a:lnSpc>
                <a:spcPct val="150000"/>
              </a:lnSpc>
              <a:spcBef>
                <a:spcPts val="0"/>
              </a:spcBef>
              <a:spcAft>
                <a:spcPts val="0"/>
              </a:spcAft>
              <a:buClr>
                <a:schemeClr val="dk1"/>
              </a:buClr>
              <a:buSzPts val="1000"/>
              <a:buFont typeface="Proxima Nova"/>
              <a:buChar char="●"/>
            </a:pPr>
            <a:endParaRPr sz="1000">
              <a:solidFill>
                <a:schemeClr val="dk1"/>
              </a:solidFill>
              <a:latin typeface="Proxima Nova"/>
              <a:ea typeface="Proxima Nova"/>
              <a:cs typeface="Proxima Nova"/>
              <a:sym typeface="Proxima Nova"/>
            </a:endParaRPr>
          </a:p>
          <a:p>
            <a:pPr marL="457200" lvl="0" indent="-292100" algn="l" rtl="0">
              <a:lnSpc>
                <a:spcPct val="150000"/>
              </a:lnSpc>
              <a:spcBef>
                <a:spcPts val="0"/>
              </a:spcBef>
              <a:spcAft>
                <a:spcPts val="0"/>
              </a:spcAft>
              <a:buClr>
                <a:schemeClr val="dk1"/>
              </a:buClr>
              <a:buSzPts val="1000"/>
              <a:buFont typeface="Proxima Nova"/>
              <a:buChar char="●"/>
            </a:pPr>
            <a:endParaRPr sz="1000">
              <a:solidFill>
                <a:schemeClr val="dk1"/>
              </a:solidFill>
              <a:latin typeface="Proxima Nova"/>
              <a:ea typeface="Proxima Nova"/>
              <a:cs typeface="Proxima Nova"/>
              <a:sym typeface="Proxima Nova"/>
            </a:endParaRPr>
          </a:p>
        </p:txBody>
      </p:sp>
      <p:sp>
        <p:nvSpPr>
          <p:cNvPr id="453" name="Google Shape;453;p36"/>
          <p:cNvSpPr/>
          <p:nvPr/>
        </p:nvSpPr>
        <p:spPr>
          <a:xfrm>
            <a:off x="4903625" y="2850325"/>
            <a:ext cx="3383100" cy="3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solidFill>
                  <a:schemeClr val="dk1"/>
                </a:solidFill>
                <a:latin typeface="Proxima Nova"/>
                <a:ea typeface="Proxima Nova"/>
                <a:cs typeface="Proxima Nova"/>
                <a:sym typeface="Proxima Nova"/>
              </a:rPr>
              <a:t>Issues facing mind-brain type identity theory</a:t>
            </a:r>
            <a:endParaRPr sz="1100" b="1">
              <a:solidFill>
                <a:schemeClr val="dk1"/>
              </a:solidFill>
              <a:latin typeface="Proxima Nova"/>
              <a:ea typeface="Proxima Nova"/>
              <a:cs typeface="Proxima Nova"/>
              <a:sym typeface="Proxima Nova"/>
            </a:endParaRPr>
          </a:p>
        </p:txBody>
      </p:sp>
      <p:sp>
        <p:nvSpPr>
          <p:cNvPr id="454" name="Google Shape;454;p36"/>
          <p:cNvSpPr/>
          <p:nvPr/>
        </p:nvSpPr>
        <p:spPr>
          <a:xfrm>
            <a:off x="4896275" y="3171625"/>
            <a:ext cx="4089000" cy="747300"/>
          </a:xfrm>
          <a:prstGeom prst="wedgeRoundRectCallout">
            <a:avLst>
              <a:gd name="adj1" fmla="val 53025"/>
              <a:gd name="adj2" fmla="val -16912"/>
              <a:gd name="adj3" fmla="val 0"/>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Putnam suggests that talk about the brain doesn’t mean the same as talk about the mind</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p:txBody>
      </p:sp>
      <p:sp>
        <p:nvSpPr>
          <p:cNvPr id="455" name="Google Shape;455;p36"/>
          <p:cNvSpPr/>
          <p:nvPr/>
        </p:nvSpPr>
        <p:spPr>
          <a:xfrm>
            <a:off x="4932725" y="4080175"/>
            <a:ext cx="4089000" cy="747300"/>
          </a:xfrm>
          <a:prstGeom prst="wedgeRoundRectCallout">
            <a:avLst>
              <a:gd name="adj1" fmla="val -52084"/>
              <a:gd name="adj2" fmla="val -36637"/>
              <a:gd name="adj3" fmla="val 0"/>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Applying Leibniz’s law - The spatial location problem</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p:txBody>
      </p:sp>
      <p:sp>
        <p:nvSpPr>
          <p:cNvPr id="456" name="Google Shape;456;p36"/>
          <p:cNvSpPr/>
          <p:nvPr/>
        </p:nvSpPr>
        <p:spPr>
          <a:xfrm>
            <a:off x="4896275" y="4945838"/>
            <a:ext cx="4089000" cy="860700"/>
          </a:xfrm>
          <a:prstGeom prst="wedgeRoundRectCallout">
            <a:avLst>
              <a:gd name="adj1" fmla="val 52865"/>
              <a:gd name="adj2" fmla="val -26149"/>
              <a:gd name="adj3" fmla="val 0"/>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Dualist arguments appealing to evidence of introspection</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p:txBody>
      </p:sp>
      <p:sp>
        <p:nvSpPr>
          <p:cNvPr id="457" name="Google Shape;457;p36"/>
          <p:cNvSpPr/>
          <p:nvPr/>
        </p:nvSpPr>
        <p:spPr>
          <a:xfrm>
            <a:off x="4896275" y="5924900"/>
            <a:ext cx="4089000" cy="860700"/>
          </a:xfrm>
          <a:prstGeom prst="wedgeRoundRectCallout">
            <a:avLst>
              <a:gd name="adj1" fmla="val -52557"/>
              <a:gd name="adj2" fmla="val -26441"/>
              <a:gd name="adj3" fmla="val 0"/>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Block emphasises the chauvinism of the type identity theory</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p:txBody>
      </p:sp>
      <p:pic>
        <p:nvPicPr>
          <p:cNvPr id="458" name="Google Shape;458;p36"/>
          <p:cNvPicPr preferRelativeResize="0"/>
          <p:nvPr/>
        </p:nvPicPr>
        <p:blipFill>
          <a:blip r:embed="rId3">
            <a:alphaModFix/>
          </a:blip>
          <a:stretch>
            <a:fillRect/>
          </a:stretch>
        </p:blipFill>
        <p:spPr>
          <a:xfrm>
            <a:off x="72850" y="6278600"/>
            <a:ext cx="569179" cy="507000"/>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37"/>
          <p:cNvSpPr/>
          <p:nvPr/>
        </p:nvSpPr>
        <p:spPr>
          <a:xfrm>
            <a:off x="72850" y="117650"/>
            <a:ext cx="7942690" cy="321274"/>
          </a:xfrm>
          <a:prstGeom prst="rect">
            <a:avLst/>
          </a:prstGeom>
        </p:spPr>
        <p:txBody>
          <a:bodyPr>
            <a:prstTxWarp prst="textPlain">
              <a:avLst/>
            </a:prstTxWarp>
          </a:bodyPr>
          <a:lstStyle/>
          <a:p>
            <a:pPr lvl="0" algn="ctr"/>
            <a:r>
              <a:rPr b="0" i="0">
                <a:ln w="9525" cap="flat" cmpd="sng">
                  <a:solidFill>
                    <a:srgbClr val="434343"/>
                  </a:solidFill>
                  <a:prstDash val="solid"/>
                  <a:round/>
                  <a:headEnd type="none" w="sm" len="sm"/>
                  <a:tailEnd type="none" w="sm" len="sm"/>
                </a:ln>
                <a:solidFill>
                  <a:srgbClr val="B7B7B7"/>
                </a:solidFill>
                <a:latin typeface="Arial"/>
              </a:rPr>
              <a:t>Metaphysics of Mind: Eliminative materialism &amp; Functionalism</a:t>
            </a:r>
          </a:p>
        </p:txBody>
      </p:sp>
      <p:pic>
        <p:nvPicPr>
          <p:cNvPr id="464" name="Google Shape;464;p37"/>
          <p:cNvPicPr preferRelativeResize="0"/>
          <p:nvPr/>
        </p:nvPicPr>
        <p:blipFill>
          <a:blip r:embed="rId3">
            <a:alphaModFix/>
          </a:blip>
          <a:stretch>
            <a:fillRect/>
          </a:stretch>
        </p:blipFill>
        <p:spPr>
          <a:xfrm>
            <a:off x="227927" y="1360976"/>
            <a:ext cx="1129625" cy="877124"/>
          </a:xfrm>
          <a:prstGeom prst="rect">
            <a:avLst/>
          </a:prstGeom>
          <a:noFill/>
          <a:ln>
            <a:noFill/>
          </a:ln>
        </p:spPr>
      </p:pic>
      <p:sp>
        <p:nvSpPr>
          <p:cNvPr id="465" name="Google Shape;465;p37"/>
          <p:cNvSpPr/>
          <p:nvPr/>
        </p:nvSpPr>
        <p:spPr>
          <a:xfrm>
            <a:off x="1638800" y="1299450"/>
            <a:ext cx="3106500" cy="2352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b="1">
                <a:latin typeface="Proxima Nova"/>
                <a:ea typeface="Proxima Nova"/>
                <a:cs typeface="Proxima Nova"/>
                <a:sym typeface="Proxima Nova"/>
              </a:rPr>
              <a:t>Key features of Eliminative materialism</a:t>
            </a:r>
            <a:endParaRPr sz="1100" b="1">
              <a:latin typeface="Proxima Nova"/>
              <a:ea typeface="Proxima Nova"/>
              <a:cs typeface="Proxima Nova"/>
              <a:sym typeface="Proxima Nova"/>
            </a:endParaRPr>
          </a:p>
          <a:p>
            <a:pPr marL="0" lvl="0" indent="0" algn="l" rtl="0">
              <a:spcBef>
                <a:spcPts val="0"/>
              </a:spcBef>
              <a:spcAft>
                <a:spcPts val="0"/>
              </a:spcAft>
              <a:buNone/>
            </a:pPr>
            <a:r>
              <a:rPr lang="en-GB" sz="1000">
                <a:latin typeface="Proxima Nova"/>
                <a:ea typeface="Proxima Nova"/>
                <a:cs typeface="Proxima Nova"/>
                <a:sym typeface="Proxima Nova"/>
              </a:rPr>
              <a:t>A rejection of folk psychology -</a:t>
            </a: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r>
              <a:rPr lang="en-GB" sz="1000">
                <a:latin typeface="Proxima Nova"/>
                <a:ea typeface="Proxima Nova"/>
                <a:cs typeface="Proxima Nova"/>
                <a:sym typeface="Proxima Nova"/>
              </a:rPr>
              <a:t>Elimination rather than reduction -</a:t>
            </a: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r>
              <a:rPr lang="en-GB" sz="1000">
                <a:latin typeface="Proxima Nova"/>
                <a:ea typeface="Proxima Nova"/>
                <a:cs typeface="Proxima Nova"/>
                <a:sym typeface="Proxima Nova"/>
              </a:rPr>
              <a:t> </a:t>
            </a: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r>
              <a:rPr lang="en-GB" sz="1000">
                <a:latin typeface="Proxima Nova"/>
                <a:ea typeface="Proxima Nova"/>
                <a:cs typeface="Proxima Nova"/>
                <a:sym typeface="Proxima Nova"/>
              </a:rPr>
              <a:t>The development of neuroscience -</a:t>
            </a: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p:txBody>
      </p:sp>
      <p:sp>
        <p:nvSpPr>
          <p:cNvPr id="466" name="Google Shape;466;p37"/>
          <p:cNvSpPr/>
          <p:nvPr/>
        </p:nvSpPr>
        <p:spPr>
          <a:xfrm>
            <a:off x="126262" y="2367625"/>
            <a:ext cx="1370100" cy="1261800"/>
          </a:xfrm>
          <a:prstGeom prst="wedgeRoundRectCallout">
            <a:avLst>
              <a:gd name="adj1" fmla="val 57864"/>
              <a:gd name="adj2" fmla="val -21069"/>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000" i="1">
                <a:latin typeface="Proxima Nova"/>
                <a:ea typeface="Proxima Nova"/>
                <a:cs typeface="Proxima Nova"/>
                <a:sym typeface="Proxima Nova"/>
              </a:rPr>
              <a:t>“Our common sense conception of psychological phenomena constitutes a radically false theory…”</a:t>
            </a:r>
            <a:endParaRPr sz="1000" i="1">
              <a:latin typeface="Proxima Nova"/>
              <a:ea typeface="Proxima Nova"/>
              <a:cs typeface="Proxima Nova"/>
              <a:sym typeface="Proxima Nova"/>
            </a:endParaRPr>
          </a:p>
          <a:p>
            <a:pPr marL="0" lvl="0" indent="0" algn="r" rtl="0">
              <a:spcBef>
                <a:spcPts val="0"/>
              </a:spcBef>
              <a:spcAft>
                <a:spcPts val="0"/>
              </a:spcAft>
              <a:buNone/>
            </a:pPr>
            <a:r>
              <a:rPr lang="en-GB" sz="1000">
                <a:latin typeface="Proxima Nova"/>
                <a:ea typeface="Proxima Nova"/>
                <a:cs typeface="Proxima Nova"/>
                <a:sym typeface="Proxima Nova"/>
              </a:rPr>
              <a:t>Paul Churchland</a:t>
            </a:r>
            <a:endParaRPr sz="1000">
              <a:latin typeface="Proxima Nova"/>
              <a:ea typeface="Proxima Nova"/>
              <a:cs typeface="Proxima Nova"/>
              <a:sym typeface="Proxima Nova"/>
            </a:endParaRPr>
          </a:p>
        </p:txBody>
      </p:sp>
      <p:sp>
        <p:nvSpPr>
          <p:cNvPr id="467" name="Google Shape;467;p37"/>
          <p:cNvSpPr/>
          <p:nvPr/>
        </p:nvSpPr>
        <p:spPr>
          <a:xfrm>
            <a:off x="155300" y="3758950"/>
            <a:ext cx="4590000" cy="1674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b="1">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100" b="1">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100" b="1">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GB" sz="1100" b="1">
                <a:solidFill>
                  <a:schemeClr val="dk1"/>
                </a:solidFill>
                <a:latin typeface="Proxima Nova"/>
                <a:ea typeface="Proxima Nova"/>
                <a:cs typeface="Proxima Nova"/>
                <a:sym typeface="Proxima Nova"/>
              </a:rPr>
              <a:t>Key features of Functionalism</a:t>
            </a:r>
            <a:endParaRPr sz="1100" b="1">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Reducing mental states to functional roles</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Advantages over behaviourism</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GB" sz="1000">
                <a:solidFill>
                  <a:schemeClr val="dk1"/>
                </a:solidFill>
                <a:latin typeface="Proxima Nova"/>
                <a:ea typeface="Proxima Nova"/>
                <a:cs typeface="Proxima Nova"/>
                <a:sym typeface="Proxima Nova"/>
              </a:rPr>
              <a:t>Advantages over identity theory</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100" b="1">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100" b="1">
              <a:solidFill>
                <a:schemeClr val="dk1"/>
              </a:solidFill>
              <a:latin typeface="Proxima Nova"/>
              <a:ea typeface="Proxima Nova"/>
              <a:cs typeface="Proxima Nova"/>
              <a:sym typeface="Proxima Nova"/>
            </a:endParaRPr>
          </a:p>
        </p:txBody>
      </p:sp>
      <p:sp>
        <p:nvSpPr>
          <p:cNvPr id="468" name="Google Shape;468;p37"/>
          <p:cNvSpPr/>
          <p:nvPr/>
        </p:nvSpPr>
        <p:spPr>
          <a:xfrm>
            <a:off x="1877450" y="5539850"/>
            <a:ext cx="2867700" cy="1155000"/>
          </a:xfrm>
          <a:prstGeom prst="wedgeRoundRectCallout">
            <a:avLst>
              <a:gd name="adj1" fmla="val -59432"/>
              <a:gd name="adj2" fmla="val -6269"/>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000" i="1">
                <a:latin typeface="Proxima Nova"/>
                <a:ea typeface="Proxima Nova"/>
                <a:cs typeface="Proxima Nova"/>
                <a:sym typeface="Proxima Nova"/>
              </a:rPr>
              <a:t>“I shall, in short, argue that pain is not a brain state, in the sense of a physical-chemical state of the brain...but another kind of state entirely. I propose the hypothesis that pain, or the state of being in pain, is a functional state of a whole organism.” </a:t>
            </a:r>
            <a:endParaRPr sz="1000" i="1">
              <a:latin typeface="Proxima Nova"/>
              <a:ea typeface="Proxima Nova"/>
              <a:cs typeface="Proxima Nova"/>
              <a:sym typeface="Proxima Nova"/>
            </a:endParaRPr>
          </a:p>
          <a:p>
            <a:pPr marL="0" lvl="0" indent="0" algn="r" rtl="0">
              <a:spcBef>
                <a:spcPts val="0"/>
              </a:spcBef>
              <a:spcAft>
                <a:spcPts val="0"/>
              </a:spcAft>
              <a:buNone/>
            </a:pPr>
            <a:r>
              <a:rPr lang="en-GB" sz="1000">
                <a:latin typeface="Proxima Nova"/>
                <a:ea typeface="Proxima Nova"/>
                <a:cs typeface="Proxima Nova"/>
                <a:sym typeface="Proxima Nova"/>
              </a:rPr>
              <a:t>Putnam</a:t>
            </a:r>
            <a:endParaRPr sz="1000">
              <a:latin typeface="Proxima Nova"/>
              <a:ea typeface="Proxima Nova"/>
              <a:cs typeface="Proxima Nova"/>
              <a:sym typeface="Proxima Nova"/>
            </a:endParaRPr>
          </a:p>
        </p:txBody>
      </p:sp>
      <p:pic>
        <p:nvPicPr>
          <p:cNvPr id="469" name="Google Shape;469;p37"/>
          <p:cNvPicPr preferRelativeResize="0"/>
          <p:nvPr/>
        </p:nvPicPr>
        <p:blipFill rotWithShape="1">
          <a:blip r:embed="rId4">
            <a:alphaModFix/>
          </a:blip>
          <a:srcRect l="48320"/>
          <a:stretch/>
        </p:blipFill>
        <p:spPr>
          <a:xfrm>
            <a:off x="475775" y="5558115"/>
            <a:ext cx="881775" cy="1136635"/>
          </a:xfrm>
          <a:prstGeom prst="rect">
            <a:avLst/>
          </a:prstGeom>
          <a:noFill/>
          <a:ln>
            <a:noFill/>
          </a:ln>
        </p:spPr>
      </p:pic>
      <p:sp>
        <p:nvSpPr>
          <p:cNvPr id="470" name="Google Shape;470;p37"/>
          <p:cNvSpPr/>
          <p:nvPr/>
        </p:nvSpPr>
        <p:spPr>
          <a:xfrm>
            <a:off x="126250" y="549025"/>
            <a:ext cx="2260800" cy="643500"/>
          </a:xfrm>
          <a:prstGeom prst="rect">
            <a:avLst/>
          </a:prstGeom>
          <a:noFill/>
          <a:ln w="19050"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b="1">
                <a:latin typeface="Proxima Nova"/>
                <a:ea typeface="Proxima Nova"/>
                <a:cs typeface="Proxima Nova"/>
                <a:sym typeface="Proxima Nova"/>
              </a:rPr>
              <a:t>Eliminative materialism is...</a:t>
            </a:r>
            <a:endParaRPr sz="1100" b="1">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p:txBody>
      </p:sp>
      <p:sp>
        <p:nvSpPr>
          <p:cNvPr id="471" name="Google Shape;471;p37"/>
          <p:cNvSpPr/>
          <p:nvPr/>
        </p:nvSpPr>
        <p:spPr>
          <a:xfrm>
            <a:off x="2484350" y="549050"/>
            <a:ext cx="2260800" cy="643500"/>
          </a:xfrm>
          <a:prstGeom prst="rect">
            <a:avLst/>
          </a:prstGeom>
          <a:noFill/>
          <a:ln w="19050"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b="1">
                <a:latin typeface="Proxima Nova"/>
                <a:ea typeface="Proxima Nova"/>
                <a:cs typeface="Proxima Nova"/>
                <a:sym typeface="Proxima Nova"/>
              </a:rPr>
              <a:t>Functionalism is...</a:t>
            </a:r>
            <a:endParaRPr sz="1100" b="1">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p:txBody>
      </p:sp>
      <p:graphicFrame>
        <p:nvGraphicFramePr>
          <p:cNvPr id="472" name="Google Shape;472;p37"/>
          <p:cNvGraphicFramePr/>
          <p:nvPr/>
        </p:nvGraphicFramePr>
        <p:xfrm>
          <a:off x="4869900" y="3897875"/>
          <a:ext cx="4087550" cy="2865000"/>
        </p:xfrm>
        <a:graphic>
          <a:graphicData uri="http://schemas.openxmlformats.org/drawingml/2006/table">
            <a:tbl>
              <a:tblPr>
                <a:noFill/>
                <a:tableStyleId>{7E12B2C3-BC1A-4337-93E4-47F60628E3AB}</a:tableStyleId>
              </a:tblPr>
              <a:tblGrid>
                <a:gridCol w="1188750">
                  <a:extLst>
                    <a:ext uri="{9D8B030D-6E8A-4147-A177-3AD203B41FA5}">
                      <a16:colId xmlns:a16="http://schemas.microsoft.com/office/drawing/2014/main" val="20000"/>
                    </a:ext>
                  </a:extLst>
                </a:gridCol>
                <a:gridCol w="2898800">
                  <a:extLst>
                    <a:ext uri="{9D8B030D-6E8A-4147-A177-3AD203B41FA5}">
                      <a16:colId xmlns:a16="http://schemas.microsoft.com/office/drawing/2014/main" val="20001"/>
                    </a:ext>
                  </a:extLst>
                </a:gridCol>
              </a:tblGrid>
              <a:tr h="245925">
                <a:tc>
                  <a:txBody>
                    <a:bodyPr/>
                    <a:lstStyle/>
                    <a:p>
                      <a:pPr marL="0" lvl="0" indent="0" algn="l" rtl="0">
                        <a:spcBef>
                          <a:spcPts val="0"/>
                        </a:spcBef>
                        <a:spcAft>
                          <a:spcPts val="0"/>
                        </a:spcAft>
                        <a:buNone/>
                      </a:pPr>
                      <a:r>
                        <a:rPr lang="en-GB" sz="1000">
                          <a:latin typeface="Proxima Nova"/>
                          <a:ea typeface="Proxima Nova"/>
                          <a:cs typeface="Proxima Nova"/>
                          <a:sym typeface="Proxima Nova"/>
                        </a:rPr>
                        <a:t>Issue</a:t>
                      </a:r>
                      <a:endParaRPr sz="1000">
                        <a:latin typeface="Proxima Nova"/>
                        <a:ea typeface="Proxima Nova"/>
                        <a:cs typeface="Proxima Nova"/>
                        <a:sym typeface="Proxima Nova"/>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r>
                        <a:rPr lang="en-GB" sz="1000">
                          <a:latin typeface="Proxima Nova"/>
                          <a:ea typeface="Proxima Nova"/>
                          <a:cs typeface="Proxima Nova"/>
                          <a:sym typeface="Proxima Nova"/>
                        </a:rPr>
                        <a:t>Explanation</a:t>
                      </a:r>
                      <a:endParaRPr sz="1000">
                        <a:latin typeface="Proxima Nova"/>
                        <a:ea typeface="Proxima Nova"/>
                        <a:cs typeface="Proxima Nova"/>
                        <a:sym typeface="Proxima Nova"/>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0"/>
                  </a:ext>
                </a:extLst>
              </a:tr>
              <a:tr h="762500">
                <a:tc>
                  <a:txBody>
                    <a:bodyPr/>
                    <a:lstStyle/>
                    <a:p>
                      <a:pPr marL="0" lvl="0" indent="0" algn="l" rtl="0">
                        <a:spcBef>
                          <a:spcPts val="0"/>
                        </a:spcBef>
                        <a:spcAft>
                          <a:spcPts val="0"/>
                        </a:spcAft>
                        <a:buNone/>
                      </a:pPr>
                      <a:r>
                        <a:rPr lang="en-GB" sz="1000">
                          <a:latin typeface="Proxima Nova"/>
                          <a:ea typeface="Proxima Nova"/>
                          <a:cs typeface="Proxima Nova"/>
                          <a:sym typeface="Proxima Nova"/>
                        </a:rPr>
                        <a:t>The possibility of a functional duplicate with inverted qualia</a:t>
                      </a:r>
                      <a:endParaRPr sz="1000">
                        <a:latin typeface="Proxima Nova"/>
                        <a:ea typeface="Proxima Nova"/>
                        <a:cs typeface="Proxima Nova"/>
                        <a:sym typeface="Proxima Nova"/>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Proxima Nova"/>
                        <a:ea typeface="Proxima Nova"/>
                        <a:cs typeface="Proxima Nova"/>
                        <a:sym typeface="Proxima Nova"/>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1"/>
                  </a:ext>
                </a:extLst>
              </a:tr>
              <a:tr h="792925">
                <a:tc>
                  <a:txBody>
                    <a:bodyPr/>
                    <a:lstStyle/>
                    <a:p>
                      <a:pPr marL="0" lvl="0" indent="0" algn="l" rtl="0">
                        <a:spcBef>
                          <a:spcPts val="0"/>
                        </a:spcBef>
                        <a:spcAft>
                          <a:spcPts val="0"/>
                        </a:spcAft>
                        <a:buNone/>
                      </a:pPr>
                      <a:r>
                        <a:rPr lang="en-GB" sz="1000">
                          <a:latin typeface="Proxima Nova"/>
                          <a:ea typeface="Proxima Nova"/>
                          <a:cs typeface="Proxima Nova"/>
                          <a:sym typeface="Proxima Nova"/>
                        </a:rPr>
                        <a:t>The knowledge/Mary argument can be applied to functional facts</a:t>
                      </a:r>
                      <a:endParaRPr sz="1000">
                        <a:latin typeface="Proxima Nova"/>
                        <a:ea typeface="Proxima Nova"/>
                        <a:cs typeface="Proxima Nova"/>
                        <a:sym typeface="Proxima Nova"/>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Proxima Nova"/>
                        <a:ea typeface="Proxima Nova"/>
                        <a:cs typeface="Proxima Nova"/>
                        <a:sym typeface="Proxima Nova"/>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2"/>
                  </a:ext>
                </a:extLst>
              </a:tr>
              <a:tr h="762500">
                <a:tc>
                  <a:txBody>
                    <a:bodyPr/>
                    <a:lstStyle/>
                    <a:p>
                      <a:pPr marL="0" lvl="0" indent="0" algn="l" rtl="0">
                        <a:spcBef>
                          <a:spcPts val="0"/>
                        </a:spcBef>
                        <a:spcAft>
                          <a:spcPts val="0"/>
                        </a:spcAft>
                        <a:buNone/>
                      </a:pPr>
                      <a:r>
                        <a:rPr lang="en-GB" sz="1000">
                          <a:latin typeface="Proxima Nova"/>
                          <a:ea typeface="Proxima Nova"/>
                          <a:cs typeface="Proxima Nova"/>
                          <a:sym typeface="Proxima Nova"/>
                        </a:rPr>
                        <a:t>The possibility of a functional duplicate with no qualia</a:t>
                      </a:r>
                      <a:endParaRPr sz="1000">
                        <a:latin typeface="Proxima Nova"/>
                        <a:ea typeface="Proxima Nova"/>
                        <a:cs typeface="Proxima Nova"/>
                        <a:sym typeface="Proxima Nova"/>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Proxima Nova"/>
                        <a:ea typeface="Proxima Nova"/>
                        <a:cs typeface="Proxima Nova"/>
                        <a:sym typeface="Proxima Nova"/>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aphicFrame>
        <p:nvGraphicFramePr>
          <p:cNvPr id="473" name="Google Shape;473;p37"/>
          <p:cNvGraphicFramePr/>
          <p:nvPr/>
        </p:nvGraphicFramePr>
        <p:xfrm>
          <a:off x="4887750" y="750875"/>
          <a:ext cx="4087550" cy="2835050"/>
        </p:xfrm>
        <a:graphic>
          <a:graphicData uri="http://schemas.openxmlformats.org/drawingml/2006/table">
            <a:tbl>
              <a:tblPr>
                <a:noFill/>
                <a:tableStyleId>{7E12B2C3-BC1A-4337-93E4-47F60628E3AB}</a:tableStyleId>
              </a:tblPr>
              <a:tblGrid>
                <a:gridCol w="1188750">
                  <a:extLst>
                    <a:ext uri="{9D8B030D-6E8A-4147-A177-3AD203B41FA5}">
                      <a16:colId xmlns:a16="http://schemas.microsoft.com/office/drawing/2014/main" val="20000"/>
                    </a:ext>
                  </a:extLst>
                </a:gridCol>
                <a:gridCol w="2898800">
                  <a:extLst>
                    <a:ext uri="{9D8B030D-6E8A-4147-A177-3AD203B41FA5}">
                      <a16:colId xmlns:a16="http://schemas.microsoft.com/office/drawing/2014/main" val="20001"/>
                    </a:ext>
                  </a:extLst>
                </a:gridCol>
              </a:tblGrid>
              <a:tr h="245925">
                <a:tc>
                  <a:txBody>
                    <a:bodyPr/>
                    <a:lstStyle/>
                    <a:p>
                      <a:pPr marL="0" lvl="0" indent="0" algn="l" rtl="0">
                        <a:spcBef>
                          <a:spcPts val="0"/>
                        </a:spcBef>
                        <a:spcAft>
                          <a:spcPts val="0"/>
                        </a:spcAft>
                        <a:buNone/>
                      </a:pPr>
                      <a:r>
                        <a:rPr lang="en-GB" sz="1000">
                          <a:latin typeface="Proxima Nova"/>
                          <a:ea typeface="Proxima Nova"/>
                          <a:cs typeface="Proxima Nova"/>
                          <a:sym typeface="Proxima Nova"/>
                        </a:rPr>
                        <a:t>Issue</a:t>
                      </a:r>
                      <a:endParaRPr sz="1000">
                        <a:latin typeface="Proxima Nova"/>
                        <a:ea typeface="Proxima Nova"/>
                        <a:cs typeface="Proxima Nova"/>
                        <a:sym typeface="Proxima Nova"/>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r>
                        <a:rPr lang="en-GB" sz="1000">
                          <a:latin typeface="Proxima Nova"/>
                          <a:ea typeface="Proxima Nova"/>
                          <a:cs typeface="Proxima Nova"/>
                          <a:sym typeface="Proxima Nova"/>
                        </a:rPr>
                        <a:t>Explanation</a:t>
                      </a:r>
                      <a:endParaRPr sz="1000">
                        <a:latin typeface="Proxima Nova"/>
                        <a:ea typeface="Proxima Nova"/>
                        <a:cs typeface="Proxima Nova"/>
                        <a:sym typeface="Proxima Nova"/>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0"/>
                  </a:ext>
                </a:extLst>
              </a:tr>
              <a:tr h="762500">
                <a:tc>
                  <a:txBody>
                    <a:bodyPr/>
                    <a:lstStyle/>
                    <a:p>
                      <a:pPr marL="0" lvl="0" indent="0" algn="l" rtl="0">
                        <a:spcBef>
                          <a:spcPts val="0"/>
                        </a:spcBef>
                        <a:spcAft>
                          <a:spcPts val="0"/>
                        </a:spcAft>
                        <a:buNone/>
                      </a:pPr>
                      <a:r>
                        <a:rPr lang="en-GB" sz="1000">
                          <a:latin typeface="Proxima Nova"/>
                          <a:ea typeface="Proxima Nova"/>
                          <a:cs typeface="Proxima Nova"/>
                          <a:sym typeface="Proxima Nova"/>
                        </a:rPr>
                        <a:t>The certainty about the reality of mental states</a:t>
                      </a:r>
                      <a:endParaRPr sz="1000">
                        <a:latin typeface="Proxima Nova"/>
                        <a:ea typeface="Proxima Nova"/>
                        <a:cs typeface="Proxima Nova"/>
                        <a:sym typeface="Proxima Nova"/>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Proxima Nova"/>
                        <a:ea typeface="Proxima Nova"/>
                        <a:cs typeface="Proxima Nova"/>
                        <a:sym typeface="Proxima Nova"/>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1"/>
                  </a:ext>
                </a:extLst>
              </a:tr>
              <a:tr h="792925">
                <a:tc>
                  <a:txBody>
                    <a:bodyPr/>
                    <a:lstStyle/>
                    <a:p>
                      <a:pPr marL="0" lvl="0" indent="0" algn="l" rtl="0">
                        <a:spcBef>
                          <a:spcPts val="0"/>
                        </a:spcBef>
                        <a:spcAft>
                          <a:spcPts val="0"/>
                        </a:spcAft>
                        <a:buNone/>
                      </a:pPr>
                      <a:r>
                        <a:rPr lang="en-GB" sz="1000">
                          <a:latin typeface="Proxima Nova"/>
                          <a:ea typeface="Proxima Nova"/>
                          <a:cs typeface="Proxima Nova"/>
                          <a:sym typeface="Proxima Nova"/>
                        </a:rPr>
                        <a:t>Folk psychology has good predictive and explanatory power</a:t>
                      </a:r>
                      <a:endParaRPr sz="1000">
                        <a:latin typeface="Proxima Nova"/>
                        <a:ea typeface="Proxima Nova"/>
                        <a:cs typeface="Proxima Nova"/>
                        <a:sym typeface="Proxima Nova"/>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Proxima Nova"/>
                        <a:ea typeface="Proxima Nova"/>
                        <a:cs typeface="Proxima Nova"/>
                        <a:sym typeface="Proxima Nova"/>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2"/>
                  </a:ext>
                </a:extLst>
              </a:tr>
              <a:tr h="762500">
                <a:tc>
                  <a:txBody>
                    <a:bodyPr/>
                    <a:lstStyle/>
                    <a:p>
                      <a:pPr marL="0" lvl="0" indent="0" algn="l" rtl="0">
                        <a:spcBef>
                          <a:spcPts val="0"/>
                        </a:spcBef>
                        <a:spcAft>
                          <a:spcPts val="0"/>
                        </a:spcAft>
                        <a:buNone/>
                      </a:pPr>
                      <a:r>
                        <a:rPr lang="en-GB" sz="1000">
                          <a:latin typeface="Proxima Nova"/>
                          <a:ea typeface="Proxima Nova"/>
                          <a:cs typeface="Proxima Nova"/>
                          <a:sym typeface="Proxima Nova"/>
                        </a:rPr>
                        <a:t>Eliminative materialism as a theory is self-refuting</a:t>
                      </a:r>
                      <a:endParaRPr sz="1000">
                        <a:latin typeface="Proxima Nova"/>
                        <a:ea typeface="Proxima Nova"/>
                        <a:cs typeface="Proxima Nova"/>
                        <a:sym typeface="Proxima Nova"/>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Proxima Nova"/>
                        <a:ea typeface="Proxima Nova"/>
                        <a:cs typeface="Proxima Nova"/>
                        <a:sym typeface="Proxima Nova"/>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474" name="Google Shape;474;p37"/>
          <p:cNvSpPr/>
          <p:nvPr/>
        </p:nvSpPr>
        <p:spPr>
          <a:xfrm>
            <a:off x="4911175" y="3629425"/>
            <a:ext cx="4040700" cy="26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100" b="1">
                <a:solidFill>
                  <a:schemeClr val="dk1"/>
                </a:solidFill>
                <a:latin typeface="Proxima Nova"/>
                <a:ea typeface="Proxima Nova"/>
                <a:cs typeface="Proxima Nova"/>
                <a:sym typeface="Proxima Nova"/>
              </a:rPr>
              <a:t>Issues facing functionalism</a:t>
            </a:r>
            <a:endParaRPr sz="1100" b="1">
              <a:solidFill>
                <a:schemeClr val="dk1"/>
              </a:solidFill>
              <a:latin typeface="Proxima Nova"/>
              <a:ea typeface="Proxima Nova"/>
              <a:cs typeface="Proxima Nova"/>
              <a:sym typeface="Proxima Nova"/>
            </a:endParaRPr>
          </a:p>
        </p:txBody>
      </p:sp>
      <p:sp>
        <p:nvSpPr>
          <p:cNvPr id="475" name="Google Shape;475;p37"/>
          <p:cNvSpPr/>
          <p:nvPr/>
        </p:nvSpPr>
        <p:spPr>
          <a:xfrm>
            <a:off x="4911175" y="460650"/>
            <a:ext cx="4040700" cy="26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100" b="1">
                <a:solidFill>
                  <a:schemeClr val="dk1"/>
                </a:solidFill>
                <a:latin typeface="Proxima Nova"/>
                <a:ea typeface="Proxima Nova"/>
                <a:cs typeface="Proxima Nova"/>
                <a:sym typeface="Proxima Nova"/>
              </a:rPr>
              <a:t>Issues facing eliminative materialism</a:t>
            </a:r>
            <a:endParaRPr sz="1100" b="1">
              <a:solidFill>
                <a:schemeClr val="dk1"/>
              </a:solidFill>
              <a:latin typeface="Proxima Nova"/>
              <a:ea typeface="Proxima Nova"/>
              <a:cs typeface="Proxima Nova"/>
              <a:sym typeface="Proxima Nova"/>
            </a:endParaRPr>
          </a:p>
        </p:txBody>
      </p:sp>
      <p:sp>
        <p:nvSpPr>
          <p:cNvPr id="476" name="Google Shape;476;p37"/>
          <p:cNvSpPr/>
          <p:nvPr/>
        </p:nvSpPr>
        <p:spPr>
          <a:xfrm rot="-2436">
            <a:off x="4446599" y="3215593"/>
            <a:ext cx="423300" cy="301200"/>
          </a:xfrm>
          <a:prstGeom prst="rightArrow">
            <a:avLst>
              <a:gd name="adj1" fmla="val 50000"/>
              <a:gd name="adj2" fmla="val 50000"/>
            </a:avLst>
          </a:prstGeom>
          <a:solidFill>
            <a:srgbClr val="666666"/>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7"/>
          <p:cNvSpPr/>
          <p:nvPr/>
        </p:nvSpPr>
        <p:spPr>
          <a:xfrm rot="-2436">
            <a:off x="4446599" y="5165968"/>
            <a:ext cx="423300" cy="301200"/>
          </a:xfrm>
          <a:prstGeom prst="rightArrow">
            <a:avLst>
              <a:gd name="adj1" fmla="val 50000"/>
              <a:gd name="adj2" fmla="val 50000"/>
            </a:avLst>
          </a:prstGeom>
          <a:solidFill>
            <a:srgbClr val="666666"/>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38"/>
          <p:cNvSpPr/>
          <p:nvPr/>
        </p:nvSpPr>
        <p:spPr>
          <a:xfrm>
            <a:off x="4301750" y="197775"/>
            <a:ext cx="4719300" cy="6435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b="1">
                <a:latin typeface="Proxima Nova"/>
                <a:ea typeface="Proxima Nova"/>
                <a:cs typeface="Proxima Nova"/>
                <a:sym typeface="Proxima Nova"/>
              </a:rPr>
              <a:t>Exam technique focus:</a:t>
            </a:r>
            <a:endParaRPr b="1">
              <a:latin typeface="Proxima Nova"/>
              <a:ea typeface="Proxima Nova"/>
              <a:cs typeface="Proxima Nova"/>
              <a:sym typeface="Proxima Nova"/>
            </a:endParaRPr>
          </a:p>
          <a:p>
            <a:pPr marL="0" lvl="0" indent="0" algn="ctr" rtl="0">
              <a:spcBef>
                <a:spcPts val="0"/>
              </a:spcBef>
              <a:spcAft>
                <a:spcPts val="0"/>
              </a:spcAft>
              <a:buNone/>
            </a:pPr>
            <a:r>
              <a:rPr lang="en-GB" b="1">
                <a:latin typeface="Proxima Nova"/>
                <a:ea typeface="Proxima Nova"/>
                <a:cs typeface="Proxima Nova"/>
                <a:sym typeface="Proxima Nova"/>
              </a:rPr>
              <a:t>25 mark questions</a:t>
            </a:r>
            <a:endParaRPr b="1">
              <a:latin typeface="Proxima Nova"/>
              <a:ea typeface="Proxima Nova"/>
              <a:cs typeface="Proxima Nova"/>
              <a:sym typeface="Proxima Nova"/>
            </a:endParaRPr>
          </a:p>
          <a:p>
            <a:pPr marL="0" lvl="0" indent="0" algn="l" rtl="0">
              <a:spcBef>
                <a:spcPts val="0"/>
              </a:spcBef>
              <a:spcAft>
                <a:spcPts val="0"/>
              </a:spcAft>
              <a:buNone/>
            </a:pPr>
            <a:endParaRPr b="1">
              <a:latin typeface="Proxima Nova"/>
              <a:ea typeface="Proxima Nova"/>
              <a:cs typeface="Proxima Nova"/>
              <a:sym typeface="Proxima Nova"/>
            </a:endParaRPr>
          </a:p>
          <a:p>
            <a:pPr marL="0" lvl="0" indent="0" algn="l" rtl="0">
              <a:spcBef>
                <a:spcPts val="0"/>
              </a:spcBef>
              <a:spcAft>
                <a:spcPts val="0"/>
              </a:spcAft>
              <a:buNone/>
            </a:pPr>
            <a:r>
              <a:rPr lang="en-GB" sz="1100">
                <a:latin typeface="Proxima Nova"/>
                <a:ea typeface="Proxima Nova"/>
                <a:cs typeface="Proxima Nova"/>
                <a:sym typeface="Proxima Nova"/>
              </a:rPr>
              <a:t>25 mark questions </a:t>
            </a:r>
            <a:r>
              <a:rPr lang="en-GB" sz="1100">
                <a:solidFill>
                  <a:schemeClr val="dk1"/>
                </a:solidFill>
                <a:latin typeface="Proxima Nova"/>
                <a:ea typeface="Proxima Nova"/>
                <a:cs typeface="Proxima Nova"/>
                <a:sym typeface="Proxima Nova"/>
              </a:rPr>
              <a:t>are primarily based on evaluation and have a much bigger proportion of marks for weighing up arguments and reaching a conclusion. They </a:t>
            </a:r>
            <a:r>
              <a:rPr lang="en-GB" sz="1100">
                <a:latin typeface="Proxima Nova"/>
                <a:ea typeface="Proxima Nova"/>
                <a:cs typeface="Proxima Nova"/>
                <a:sym typeface="Proxima Nova"/>
              </a:rPr>
              <a:t>test your capacity to develop an argument in defence of your own judgement.</a:t>
            </a:r>
            <a:endParaRPr sz="1100">
              <a:latin typeface="Proxima Nova"/>
              <a:ea typeface="Proxima Nova"/>
              <a:cs typeface="Proxima Nova"/>
              <a:sym typeface="Proxima Nova"/>
            </a:endParaRPr>
          </a:p>
          <a:p>
            <a:pPr marL="0" lvl="0" indent="0" algn="l" rtl="0">
              <a:spcBef>
                <a:spcPts val="0"/>
              </a:spcBef>
              <a:spcAft>
                <a:spcPts val="0"/>
              </a:spcAft>
              <a:buNone/>
            </a:pPr>
            <a:endParaRPr sz="600">
              <a:latin typeface="Proxima Nova"/>
              <a:ea typeface="Proxima Nova"/>
              <a:cs typeface="Proxima Nova"/>
              <a:sym typeface="Proxima Nova"/>
            </a:endParaRPr>
          </a:p>
          <a:p>
            <a:pPr marL="0" lvl="0" indent="0" algn="l" rtl="0">
              <a:spcBef>
                <a:spcPts val="0"/>
              </a:spcBef>
              <a:spcAft>
                <a:spcPts val="0"/>
              </a:spcAft>
              <a:buNone/>
            </a:pPr>
            <a:r>
              <a:rPr lang="en-GB" sz="1100">
                <a:latin typeface="Proxima Nova"/>
                <a:ea typeface="Proxima Nova"/>
                <a:cs typeface="Proxima Nova"/>
                <a:sym typeface="Proxima Nova"/>
              </a:rPr>
              <a:t>AQA give the following criteria for the highest marks:</a:t>
            </a:r>
            <a:endParaRPr sz="1100">
              <a:latin typeface="Proxima Nova"/>
              <a:ea typeface="Proxima Nova"/>
              <a:cs typeface="Proxima Nova"/>
              <a:sym typeface="Proxima Nova"/>
            </a:endParaRPr>
          </a:p>
          <a:p>
            <a:pPr marL="0" lvl="0" indent="0" algn="l" rtl="0">
              <a:spcBef>
                <a:spcPts val="0"/>
              </a:spcBef>
              <a:spcAft>
                <a:spcPts val="0"/>
              </a:spcAft>
              <a:buNone/>
            </a:pPr>
            <a:r>
              <a:rPr lang="en-GB" sz="1100">
                <a:latin typeface="Proxima Nova"/>
                <a:ea typeface="Proxima Nova"/>
                <a:cs typeface="Proxima Nova"/>
                <a:sym typeface="Proxima Nova"/>
              </a:rPr>
              <a:t> </a:t>
            </a: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r>
              <a:rPr lang="en-GB" sz="1100">
                <a:latin typeface="Proxima Nova"/>
                <a:ea typeface="Proxima Nova"/>
                <a:cs typeface="Proxima Nova"/>
                <a:sym typeface="Proxima Nova"/>
              </a:rPr>
              <a:t>Here’s an exemplar introduction to question 4 on the left:</a:t>
            </a: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r>
              <a:rPr lang="en-GB" sz="1050">
                <a:solidFill>
                  <a:srgbClr val="666666"/>
                </a:solidFill>
                <a:latin typeface="Comic Sans MS"/>
                <a:ea typeface="Comic Sans MS"/>
                <a:cs typeface="Comic Sans MS"/>
                <a:sym typeface="Comic Sans MS"/>
              </a:rPr>
              <a:t>The problem of other minds is the sceptical question of what we can know about other minds, commonly used as an argument against dualism. Firstly, Wittgenstein raises the epistemological issue that we lack any firm basis for postulating the very existence of other minds. Secondly, he highlights a conceptual issue of whether we can even form the concept of other minds via his private language argument. Superficially, the behaviourist claim that minds are reducible to behaviours appears to solve the problem of other minds, as one can believe a person is minded if one can observe what another person says and does. However, this argument is misguided, neglecting to account for the circularity of behaviourist claims, as well as the more plausible ‘Super-Spartans’ example which suggests that there may be a particular mental state, or indeed mind, without any behavioural manifestation.</a:t>
            </a:r>
            <a:endParaRPr sz="1050">
              <a:solidFill>
                <a:srgbClr val="666666"/>
              </a:solidFill>
              <a:latin typeface="Comic Sans MS"/>
              <a:ea typeface="Comic Sans MS"/>
              <a:cs typeface="Comic Sans MS"/>
              <a:sym typeface="Comic Sans MS"/>
            </a:endParaRPr>
          </a:p>
          <a:p>
            <a:pPr marL="0" lvl="0" indent="0" algn="l" rtl="0">
              <a:spcBef>
                <a:spcPts val="0"/>
              </a:spcBef>
              <a:spcAft>
                <a:spcPts val="0"/>
              </a:spcAft>
              <a:buNone/>
            </a:pPr>
            <a:endParaRPr sz="1000">
              <a:latin typeface="Comic Sans MS"/>
              <a:ea typeface="Comic Sans MS"/>
              <a:cs typeface="Comic Sans MS"/>
              <a:sym typeface="Comic Sans MS"/>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p:txBody>
      </p:sp>
      <p:sp>
        <p:nvSpPr>
          <p:cNvPr id="483" name="Google Shape;483;p38"/>
          <p:cNvSpPr/>
          <p:nvPr/>
        </p:nvSpPr>
        <p:spPr>
          <a:xfrm>
            <a:off x="72850" y="110350"/>
            <a:ext cx="4131045" cy="321274"/>
          </a:xfrm>
          <a:prstGeom prst="rect">
            <a:avLst/>
          </a:prstGeom>
        </p:spPr>
        <p:txBody>
          <a:bodyPr>
            <a:prstTxWarp prst="textPlain">
              <a:avLst/>
            </a:prstTxWarp>
          </a:bodyPr>
          <a:lstStyle/>
          <a:p>
            <a:pPr lvl="0" algn="ctr"/>
            <a:r>
              <a:rPr b="0" i="0">
                <a:ln w="9525" cap="flat" cmpd="sng">
                  <a:solidFill>
                    <a:srgbClr val="434343"/>
                  </a:solidFill>
                  <a:prstDash val="solid"/>
                  <a:round/>
                  <a:headEnd type="none" w="sm" len="sm"/>
                  <a:tailEnd type="none" w="sm" len="sm"/>
                </a:ln>
                <a:solidFill>
                  <a:srgbClr val="B7B7B7"/>
                </a:solidFill>
                <a:latin typeface="Arial"/>
              </a:rPr>
              <a:t>Metaphysics of MInd: Practice questions</a:t>
            </a:r>
          </a:p>
        </p:txBody>
      </p:sp>
      <p:sp>
        <p:nvSpPr>
          <p:cNvPr id="484" name="Google Shape;484;p3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26</a:t>
            </a:fld>
            <a:endParaRPr/>
          </a:p>
        </p:txBody>
      </p:sp>
      <p:sp>
        <p:nvSpPr>
          <p:cNvPr id="485" name="Google Shape;485;p38"/>
          <p:cNvSpPr txBox="1"/>
          <p:nvPr/>
        </p:nvSpPr>
        <p:spPr>
          <a:xfrm>
            <a:off x="72850" y="324725"/>
            <a:ext cx="4257300" cy="6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u="sng">
                <a:latin typeface="Proxima Nova"/>
                <a:ea typeface="Proxima Nova"/>
                <a:cs typeface="Proxima Nova"/>
                <a:sym typeface="Proxima Nova"/>
              </a:rPr>
              <a:t>3 marks</a:t>
            </a:r>
            <a:endParaRPr sz="1100" u="sng">
              <a:latin typeface="Proxima Nova"/>
              <a:ea typeface="Proxima Nova"/>
              <a:cs typeface="Proxima Nova"/>
              <a:sym typeface="Proxima Nova"/>
            </a:endParaRPr>
          </a:p>
          <a:p>
            <a:pPr marL="457200" lvl="0" indent="-298450" algn="l" rtl="0">
              <a:lnSpc>
                <a:spcPct val="115000"/>
              </a:lnSpc>
              <a:spcBef>
                <a:spcPts val="0"/>
              </a:spcBef>
              <a:spcAft>
                <a:spcPts val="0"/>
              </a:spcAft>
              <a:buClr>
                <a:schemeClr val="dk1"/>
              </a:buClr>
              <a:buSzPts val="1100"/>
              <a:buFont typeface="Proxima Nova"/>
              <a:buAutoNum type="arabicPeriod"/>
            </a:pPr>
            <a:r>
              <a:rPr lang="en-GB" sz="1100">
                <a:solidFill>
                  <a:schemeClr val="dk1"/>
                </a:solidFill>
                <a:latin typeface="Proxima Nova"/>
                <a:ea typeface="Proxima Nova"/>
                <a:cs typeface="Proxima Nova"/>
                <a:sym typeface="Proxima Nova"/>
              </a:rPr>
              <a:t>What is analytic reduction?</a:t>
            </a:r>
            <a:endParaRPr sz="1100">
              <a:solidFill>
                <a:schemeClr val="dk1"/>
              </a:solidFill>
              <a:latin typeface="Proxima Nova"/>
              <a:ea typeface="Proxima Nova"/>
              <a:cs typeface="Proxima Nova"/>
              <a:sym typeface="Proxima Nova"/>
            </a:endParaRPr>
          </a:p>
          <a:p>
            <a:pPr marL="457200" lvl="0" indent="-298450" algn="l" rtl="0">
              <a:lnSpc>
                <a:spcPct val="115000"/>
              </a:lnSpc>
              <a:spcBef>
                <a:spcPts val="0"/>
              </a:spcBef>
              <a:spcAft>
                <a:spcPts val="0"/>
              </a:spcAft>
              <a:buClr>
                <a:schemeClr val="dk1"/>
              </a:buClr>
              <a:buSzPts val="1100"/>
              <a:buFont typeface="Proxima Nova"/>
              <a:buAutoNum type="arabicPeriod"/>
            </a:pPr>
            <a:r>
              <a:rPr lang="en-GB" sz="1100">
                <a:solidFill>
                  <a:schemeClr val="dk1"/>
                </a:solidFill>
                <a:latin typeface="Proxima Nova"/>
                <a:ea typeface="Proxima Nova"/>
                <a:cs typeface="Proxima Nova"/>
                <a:sym typeface="Proxima Nova"/>
              </a:rPr>
              <a:t>Briefly explain what is meant by contingent identity.</a:t>
            </a:r>
            <a:endParaRPr sz="1100">
              <a:solidFill>
                <a:schemeClr val="dk1"/>
              </a:solidFill>
              <a:latin typeface="Proxima Nova"/>
              <a:ea typeface="Proxima Nova"/>
              <a:cs typeface="Proxima Nova"/>
              <a:sym typeface="Proxima Nova"/>
            </a:endParaRPr>
          </a:p>
          <a:p>
            <a:pPr marL="457200" lvl="0" indent="-298450" algn="l" rtl="0">
              <a:lnSpc>
                <a:spcPct val="115000"/>
              </a:lnSpc>
              <a:spcBef>
                <a:spcPts val="0"/>
              </a:spcBef>
              <a:spcAft>
                <a:spcPts val="0"/>
              </a:spcAft>
              <a:buClr>
                <a:schemeClr val="dk1"/>
              </a:buClr>
              <a:buSzPts val="1100"/>
              <a:buFont typeface="Proxima Nova"/>
              <a:buAutoNum type="arabicPeriod"/>
            </a:pPr>
            <a:r>
              <a:rPr lang="en-GB" sz="1100">
                <a:solidFill>
                  <a:schemeClr val="dk1"/>
                </a:solidFill>
                <a:latin typeface="Proxima Nova"/>
                <a:ea typeface="Proxima Nova"/>
                <a:cs typeface="Proxima Nova"/>
                <a:sym typeface="Proxima Nova"/>
              </a:rPr>
              <a:t>What are automata?</a:t>
            </a:r>
            <a:endParaRPr sz="1100">
              <a:solidFill>
                <a:schemeClr val="dk1"/>
              </a:solidFill>
              <a:latin typeface="Proxima Nova"/>
              <a:ea typeface="Proxima Nova"/>
              <a:cs typeface="Proxima Nova"/>
              <a:sym typeface="Proxima Nova"/>
            </a:endParaRPr>
          </a:p>
          <a:p>
            <a:pPr marL="457200" lvl="0" indent="-298450" algn="l" rtl="0">
              <a:lnSpc>
                <a:spcPct val="115000"/>
              </a:lnSpc>
              <a:spcBef>
                <a:spcPts val="0"/>
              </a:spcBef>
              <a:spcAft>
                <a:spcPts val="0"/>
              </a:spcAft>
              <a:buClr>
                <a:schemeClr val="dk1"/>
              </a:buClr>
              <a:buSzPts val="1100"/>
              <a:buFont typeface="Proxima Nova"/>
              <a:buAutoNum type="arabicPeriod"/>
            </a:pPr>
            <a:r>
              <a:rPr lang="en-GB" sz="1100">
                <a:solidFill>
                  <a:schemeClr val="dk1"/>
                </a:solidFill>
                <a:latin typeface="Proxima Nova"/>
                <a:ea typeface="Proxima Nova"/>
                <a:cs typeface="Proxima Nova"/>
                <a:sym typeface="Proxima Nova"/>
              </a:rPr>
              <a:t>Briefly explain the problem of other minds.</a:t>
            </a:r>
            <a:endParaRPr sz="1100">
              <a:solidFill>
                <a:schemeClr val="dk1"/>
              </a:solidFill>
              <a:latin typeface="Proxima Nova"/>
              <a:ea typeface="Proxima Nova"/>
              <a:cs typeface="Proxima Nova"/>
              <a:sym typeface="Proxima Nova"/>
            </a:endParaRPr>
          </a:p>
          <a:p>
            <a:pPr marL="457200" lvl="0" indent="-298450" algn="l" rtl="0">
              <a:lnSpc>
                <a:spcPct val="115000"/>
              </a:lnSpc>
              <a:spcBef>
                <a:spcPts val="0"/>
              </a:spcBef>
              <a:spcAft>
                <a:spcPts val="0"/>
              </a:spcAft>
              <a:buClr>
                <a:schemeClr val="dk1"/>
              </a:buClr>
              <a:buSzPts val="1100"/>
              <a:buFont typeface="Proxima Nova"/>
              <a:buAutoNum type="arabicPeriod"/>
            </a:pPr>
            <a:r>
              <a:rPr lang="en-GB" sz="1100">
                <a:solidFill>
                  <a:schemeClr val="dk1"/>
                </a:solidFill>
                <a:latin typeface="Proxima Nova"/>
                <a:ea typeface="Proxima Nova"/>
                <a:cs typeface="Proxima Nova"/>
                <a:sym typeface="Proxima Nova"/>
              </a:rPr>
              <a:t>What is epiphenomenalism?</a:t>
            </a:r>
            <a:endParaRPr sz="11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GB" sz="1100" u="sng">
                <a:latin typeface="Proxima Nova"/>
                <a:ea typeface="Proxima Nova"/>
                <a:cs typeface="Proxima Nova"/>
                <a:sym typeface="Proxima Nova"/>
              </a:rPr>
              <a:t>5 marks</a:t>
            </a:r>
            <a:endParaRPr sz="1100" u="sng">
              <a:latin typeface="Proxima Nova"/>
              <a:ea typeface="Proxima Nova"/>
              <a:cs typeface="Proxima Nova"/>
              <a:sym typeface="Proxima Nova"/>
            </a:endParaRPr>
          </a:p>
          <a:p>
            <a:pPr marL="457200" lvl="0" indent="-298450" algn="l" rtl="0">
              <a:lnSpc>
                <a:spcPct val="115000"/>
              </a:lnSpc>
              <a:spcBef>
                <a:spcPts val="0"/>
              </a:spcBef>
              <a:spcAft>
                <a:spcPts val="0"/>
              </a:spcAft>
              <a:buClr>
                <a:schemeClr val="dk1"/>
              </a:buClr>
              <a:buSzPts val="1100"/>
              <a:buFont typeface="Proxima Nova"/>
              <a:buAutoNum type="arabicPeriod"/>
            </a:pPr>
            <a:r>
              <a:rPr lang="en-GB" sz="1100">
                <a:solidFill>
                  <a:schemeClr val="dk1"/>
                </a:solidFill>
                <a:latin typeface="Proxima Nova"/>
                <a:ea typeface="Proxima Nova"/>
                <a:cs typeface="Proxima Nova"/>
                <a:sym typeface="Proxima Nova"/>
              </a:rPr>
              <a:t>Explain how the argument from analogy can be used to solve the problem of other minds.</a:t>
            </a:r>
            <a:endParaRPr sz="1100">
              <a:solidFill>
                <a:schemeClr val="dk1"/>
              </a:solidFill>
              <a:latin typeface="Proxima Nova"/>
              <a:ea typeface="Proxima Nova"/>
              <a:cs typeface="Proxima Nova"/>
              <a:sym typeface="Proxima Nova"/>
            </a:endParaRPr>
          </a:p>
          <a:p>
            <a:pPr marL="457200" lvl="0" indent="-298450" algn="l" rtl="0">
              <a:lnSpc>
                <a:spcPct val="115000"/>
              </a:lnSpc>
              <a:spcBef>
                <a:spcPts val="0"/>
              </a:spcBef>
              <a:spcAft>
                <a:spcPts val="0"/>
              </a:spcAft>
              <a:buClr>
                <a:schemeClr val="dk1"/>
              </a:buClr>
              <a:buSzPts val="1100"/>
              <a:buFont typeface="Proxima Nova"/>
              <a:buAutoNum type="arabicPeriod"/>
            </a:pPr>
            <a:r>
              <a:rPr lang="en-GB" sz="1100">
                <a:solidFill>
                  <a:schemeClr val="dk1"/>
                </a:solidFill>
                <a:latin typeface="Proxima Nova"/>
                <a:ea typeface="Proxima Nova"/>
                <a:cs typeface="Proxima Nova"/>
                <a:sym typeface="Proxima Nova"/>
              </a:rPr>
              <a:t>Outline Descartes’ conceivability argument for substance dualism.</a:t>
            </a:r>
            <a:endParaRPr sz="1100">
              <a:solidFill>
                <a:schemeClr val="dk1"/>
              </a:solidFill>
              <a:latin typeface="Proxima Nova"/>
              <a:ea typeface="Proxima Nova"/>
              <a:cs typeface="Proxima Nova"/>
              <a:sym typeface="Proxima Nova"/>
            </a:endParaRPr>
          </a:p>
          <a:p>
            <a:pPr marL="457200" lvl="0" indent="-298450" algn="l" rtl="0">
              <a:lnSpc>
                <a:spcPct val="115000"/>
              </a:lnSpc>
              <a:spcBef>
                <a:spcPts val="0"/>
              </a:spcBef>
              <a:spcAft>
                <a:spcPts val="0"/>
              </a:spcAft>
              <a:buClr>
                <a:schemeClr val="dk1"/>
              </a:buClr>
              <a:buSzPts val="1100"/>
              <a:buFont typeface="Proxima Nova"/>
              <a:buAutoNum type="arabicPeriod"/>
            </a:pPr>
            <a:r>
              <a:rPr lang="en-GB" sz="1100">
                <a:solidFill>
                  <a:schemeClr val="dk1"/>
                </a:solidFill>
                <a:latin typeface="Proxima Nova"/>
                <a:ea typeface="Proxima Nova"/>
                <a:cs typeface="Proxima Nova"/>
                <a:sym typeface="Proxima Nova"/>
              </a:rPr>
              <a:t>Explain the difference between an ontological reduction and an analytic reduction.</a:t>
            </a:r>
            <a:endParaRPr sz="1100">
              <a:solidFill>
                <a:schemeClr val="dk1"/>
              </a:solidFill>
              <a:latin typeface="Proxima Nova"/>
              <a:ea typeface="Proxima Nova"/>
              <a:cs typeface="Proxima Nova"/>
              <a:sym typeface="Proxima Nova"/>
            </a:endParaRPr>
          </a:p>
          <a:p>
            <a:pPr marL="457200" lvl="0" indent="-298450" algn="l" rtl="0">
              <a:lnSpc>
                <a:spcPct val="115000"/>
              </a:lnSpc>
              <a:spcBef>
                <a:spcPts val="0"/>
              </a:spcBef>
              <a:spcAft>
                <a:spcPts val="0"/>
              </a:spcAft>
              <a:buClr>
                <a:schemeClr val="dk1"/>
              </a:buClr>
              <a:buSzPts val="1100"/>
              <a:buFont typeface="Proxima Nova"/>
              <a:buAutoNum type="arabicPeriod"/>
            </a:pPr>
            <a:r>
              <a:rPr lang="en-GB" sz="1100">
                <a:solidFill>
                  <a:schemeClr val="dk1"/>
                </a:solidFill>
                <a:latin typeface="Proxima Nova"/>
                <a:ea typeface="Proxima Nova"/>
                <a:cs typeface="Proxima Nova"/>
                <a:sym typeface="Proxima Nova"/>
              </a:rPr>
              <a:t>Outline the chinese room argument.</a:t>
            </a:r>
            <a:endParaRPr sz="1100">
              <a:solidFill>
                <a:schemeClr val="dk1"/>
              </a:solidFill>
              <a:latin typeface="Proxima Nova"/>
              <a:ea typeface="Proxima Nova"/>
              <a:cs typeface="Proxima Nova"/>
              <a:sym typeface="Proxima Nova"/>
            </a:endParaRPr>
          </a:p>
          <a:p>
            <a:pPr marL="457200" lvl="0" indent="-298450" algn="l" rtl="0">
              <a:lnSpc>
                <a:spcPct val="115000"/>
              </a:lnSpc>
              <a:spcBef>
                <a:spcPts val="0"/>
              </a:spcBef>
              <a:spcAft>
                <a:spcPts val="0"/>
              </a:spcAft>
              <a:buClr>
                <a:schemeClr val="dk1"/>
              </a:buClr>
              <a:buSzPts val="1100"/>
              <a:buFont typeface="Proxima Nova"/>
              <a:buAutoNum type="arabicPeriod"/>
            </a:pPr>
            <a:r>
              <a:rPr lang="en-GB" sz="1100">
                <a:solidFill>
                  <a:schemeClr val="dk1"/>
                </a:solidFill>
                <a:latin typeface="Proxima Nova"/>
                <a:ea typeface="Proxima Nova"/>
                <a:cs typeface="Proxima Nova"/>
                <a:sym typeface="Proxima Nova"/>
              </a:rPr>
              <a:t>Explain Hempel’s argument for hard behaviourism.</a:t>
            </a:r>
            <a:endParaRPr sz="11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GB" sz="1100" u="sng">
                <a:latin typeface="Proxima Nova"/>
                <a:ea typeface="Proxima Nova"/>
                <a:cs typeface="Proxima Nova"/>
                <a:sym typeface="Proxima Nova"/>
              </a:rPr>
              <a:t>12 marks</a:t>
            </a:r>
            <a:endParaRPr sz="1100" u="sng">
              <a:latin typeface="Proxima Nova"/>
              <a:ea typeface="Proxima Nova"/>
              <a:cs typeface="Proxima Nova"/>
              <a:sym typeface="Proxima Nova"/>
            </a:endParaRPr>
          </a:p>
          <a:p>
            <a:pPr marL="457200" lvl="0" indent="-298450" algn="l" rtl="0">
              <a:lnSpc>
                <a:spcPct val="115000"/>
              </a:lnSpc>
              <a:spcBef>
                <a:spcPts val="0"/>
              </a:spcBef>
              <a:spcAft>
                <a:spcPts val="0"/>
              </a:spcAft>
              <a:buClr>
                <a:schemeClr val="dk1"/>
              </a:buClr>
              <a:buSzPts val="1100"/>
              <a:buFont typeface="Proxima Nova"/>
              <a:buAutoNum type="arabicPeriod"/>
            </a:pPr>
            <a:r>
              <a:rPr lang="en-GB" sz="1100">
                <a:solidFill>
                  <a:schemeClr val="dk1"/>
                </a:solidFill>
                <a:latin typeface="Proxima Nova"/>
                <a:ea typeface="Proxima Nova"/>
                <a:cs typeface="Proxima Nova"/>
                <a:sym typeface="Proxima Nova"/>
              </a:rPr>
              <a:t>Explain the physicalist claim that the mind is reducible to behaviour.</a:t>
            </a:r>
            <a:endParaRPr sz="1100">
              <a:solidFill>
                <a:schemeClr val="dk1"/>
              </a:solidFill>
              <a:latin typeface="Proxima Nova"/>
              <a:ea typeface="Proxima Nova"/>
              <a:cs typeface="Proxima Nova"/>
              <a:sym typeface="Proxima Nova"/>
            </a:endParaRPr>
          </a:p>
          <a:p>
            <a:pPr marL="457200" lvl="0" indent="-298450" algn="l" rtl="0">
              <a:lnSpc>
                <a:spcPct val="115000"/>
              </a:lnSpc>
              <a:spcBef>
                <a:spcPts val="0"/>
              </a:spcBef>
              <a:spcAft>
                <a:spcPts val="0"/>
              </a:spcAft>
              <a:buClr>
                <a:schemeClr val="dk1"/>
              </a:buClr>
              <a:buSzPts val="1100"/>
              <a:buFont typeface="Proxima Nova"/>
              <a:buAutoNum type="arabicPeriod"/>
            </a:pPr>
            <a:r>
              <a:rPr lang="en-GB" sz="1100">
                <a:solidFill>
                  <a:schemeClr val="dk1"/>
                </a:solidFill>
                <a:latin typeface="Proxima Nova"/>
                <a:ea typeface="Proxima Nova"/>
                <a:cs typeface="Proxima Nova"/>
                <a:sym typeface="Proxima Nova"/>
              </a:rPr>
              <a:t>Explain the issues that arise from philosophical behaviourism.</a:t>
            </a:r>
            <a:endParaRPr sz="1100">
              <a:solidFill>
                <a:schemeClr val="dk1"/>
              </a:solidFill>
              <a:latin typeface="Proxima Nova"/>
              <a:ea typeface="Proxima Nova"/>
              <a:cs typeface="Proxima Nova"/>
              <a:sym typeface="Proxima Nova"/>
            </a:endParaRPr>
          </a:p>
          <a:p>
            <a:pPr marL="457200" lvl="0" indent="-298450" algn="l" rtl="0">
              <a:lnSpc>
                <a:spcPct val="115000"/>
              </a:lnSpc>
              <a:spcBef>
                <a:spcPts val="0"/>
              </a:spcBef>
              <a:spcAft>
                <a:spcPts val="0"/>
              </a:spcAft>
              <a:buClr>
                <a:schemeClr val="dk1"/>
              </a:buClr>
              <a:buSzPts val="1100"/>
              <a:buFont typeface="Proxima Nova"/>
              <a:buAutoNum type="arabicPeriod"/>
            </a:pPr>
            <a:r>
              <a:rPr lang="en-GB" sz="1100">
                <a:solidFill>
                  <a:schemeClr val="dk1"/>
                </a:solidFill>
                <a:latin typeface="Proxima Nova"/>
                <a:ea typeface="Proxima Nova"/>
                <a:cs typeface="Proxima Nova"/>
                <a:sym typeface="Proxima Nova"/>
              </a:rPr>
              <a:t>Explain the criticism of eliminative materialism that says it is self-refuting. </a:t>
            </a:r>
            <a:endParaRPr sz="1100">
              <a:solidFill>
                <a:schemeClr val="dk1"/>
              </a:solidFill>
              <a:latin typeface="Proxima Nova"/>
              <a:ea typeface="Proxima Nova"/>
              <a:cs typeface="Proxima Nova"/>
              <a:sym typeface="Proxima Nova"/>
            </a:endParaRPr>
          </a:p>
          <a:p>
            <a:pPr marL="457200" lvl="0" indent="-298450" algn="l" rtl="0">
              <a:lnSpc>
                <a:spcPct val="115000"/>
              </a:lnSpc>
              <a:spcBef>
                <a:spcPts val="0"/>
              </a:spcBef>
              <a:spcAft>
                <a:spcPts val="0"/>
              </a:spcAft>
              <a:buClr>
                <a:schemeClr val="dk1"/>
              </a:buClr>
              <a:buSzPts val="1100"/>
              <a:buFont typeface="Proxima Nova"/>
              <a:buAutoNum type="arabicPeriod"/>
            </a:pPr>
            <a:r>
              <a:rPr lang="en-GB" sz="1100">
                <a:solidFill>
                  <a:schemeClr val="dk1"/>
                </a:solidFill>
                <a:latin typeface="Proxima Nova"/>
                <a:ea typeface="Proxima Nova"/>
                <a:cs typeface="Proxima Nova"/>
                <a:sym typeface="Proxima Nova"/>
              </a:rPr>
              <a:t>Outline functionalism and explain how the knowledge/Mary argument can be used in criticism of the theory.</a:t>
            </a:r>
            <a:endParaRPr sz="1100">
              <a:solidFill>
                <a:schemeClr val="dk1"/>
              </a:solidFill>
              <a:latin typeface="Proxima Nova"/>
              <a:ea typeface="Proxima Nova"/>
              <a:cs typeface="Proxima Nova"/>
              <a:sym typeface="Proxima Nova"/>
            </a:endParaRPr>
          </a:p>
          <a:p>
            <a:pPr marL="457200" lvl="0" indent="-298450" algn="l" rtl="0">
              <a:lnSpc>
                <a:spcPct val="115000"/>
              </a:lnSpc>
              <a:spcBef>
                <a:spcPts val="0"/>
              </a:spcBef>
              <a:spcAft>
                <a:spcPts val="0"/>
              </a:spcAft>
              <a:buClr>
                <a:schemeClr val="dk1"/>
              </a:buClr>
              <a:buSzPts val="1100"/>
              <a:buFont typeface="Proxima Nova"/>
              <a:buAutoNum type="arabicPeriod"/>
            </a:pPr>
            <a:r>
              <a:rPr lang="en-GB" sz="1100">
                <a:solidFill>
                  <a:schemeClr val="dk1"/>
                </a:solidFill>
                <a:latin typeface="Proxima Nova"/>
                <a:ea typeface="Proxima Nova"/>
                <a:cs typeface="Proxima Nova"/>
                <a:sym typeface="Proxima Nova"/>
              </a:rPr>
              <a:t>Explain how the possible asymmetry between self-knowledge and knowledge of other people’s mental states might challenge philosophical behaviourism.</a:t>
            </a:r>
            <a:endParaRPr sz="11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GB" sz="1100" u="sng">
                <a:latin typeface="Proxima Nova"/>
                <a:ea typeface="Proxima Nova"/>
                <a:cs typeface="Proxima Nova"/>
                <a:sym typeface="Proxima Nova"/>
              </a:rPr>
              <a:t>25 marks</a:t>
            </a:r>
            <a:endParaRPr sz="1100" u="sng">
              <a:latin typeface="Proxima Nova"/>
              <a:ea typeface="Proxima Nova"/>
              <a:cs typeface="Proxima Nova"/>
              <a:sym typeface="Proxima Nova"/>
            </a:endParaRPr>
          </a:p>
          <a:p>
            <a:pPr marL="457200" lvl="0" indent="-298450" algn="l" rtl="0">
              <a:lnSpc>
                <a:spcPct val="115000"/>
              </a:lnSpc>
              <a:spcBef>
                <a:spcPts val="0"/>
              </a:spcBef>
              <a:spcAft>
                <a:spcPts val="0"/>
              </a:spcAft>
              <a:buClr>
                <a:schemeClr val="dk1"/>
              </a:buClr>
              <a:buSzPts val="1100"/>
              <a:buFont typeface="Proxima Nova"/>
              <a:buAutoNum type="arabicParenR"/>
            </a:pPr>
            <a:r>
              <a:rPr lang="en-GB" sz="1100">
                <a:solidFill>
                  <a:schemeClr val="dk1"/>
                </a:solidFill>
                <a:latin typeface="Proxima Nova"/>
                <a:ea typeface="Proxima Nova"/>
                <a:cs typeface="Proxima Nova"/>
                <a:sym typeface="Proxima Nova"/>
              </a:rPr>
              <a:t>Can property dualism successfully survive its criticisms?</a:t>
            </a:r>
            <a:endParaRPr sz="1100">
              <a:solidFill>
                <a:schemeClr val="dk1"/>
              </a:solidFill>
              <a:latin typeface="Proxima Nova"/>
              <a:ea typeface="Proxima Nova"/>
              <a:cs typeface="Proxima Nova"/>
              <a:sym typeface="Proxima Nova"/>
            </a:endParaRPr>
          </a:p>
          <a:p>
            <a:pPr marL="457200" lvl="0" indent="-298450" algn="l" rtl="0">
              <a:lnSpc>
                <a:spcPct val="115000"/>
              </a:lnSpc>
              <a:spcBef>
                <a:spcPts val="0"/>
              </a:spcBef>
              <a:spcAft>
                <a:spcPts val="0"/>
              </a:spcAft>
              <a:buClr>
                <a:schemeClr val="dk1"/>
              </a:buClr>
              <a:buSzPts val="1100"/>
              <a:buFont typeface="Proxima Nova"/>
              <a:buAutoNum type="arabicParenR"/>
            </a:pPr>
            <a:r>
              <a:rPr lang="en-GB" sz="1100">
                <a:solidFill>
                  <a:schemeClr val="dk1"/>
                </a:solidFill>
                <a:latin typeface="Proxima Nova"/>
                <a:ea typeface="Proxima Nova"/>
                <a:cs typeface="Proxima Nova"/>
                <a:sym typeface="Proxima Nova"/>
              </a:rPr>
              <a:t>What can we know about other minds?</a:t>
            </a:r>
            <a:endParaRPr sz="1100">
              <a:solidFill>
                <a:schemeClr val="dk1"/>
              </a:solidFill>
              <a:latin typeface="Proxima Nova"/>
              <a:ea typeface="Proxima Nova"/>
              <a:cs typeface="Proxima Nova"/>
              <a:sym typeface="Proxima Nova"/>
            </a:endParaRPr>
          </a:p>
          <a:p>
            <a:pPr marL="457200" lvl="0" indent="-298450" algn="l" rtl="0">
              <a:lnSpc>
                <a:spcPct val="115000"/>
              </a:lnSpc>
              <a:spcBef>
                <a:spcPts val="0"/>
              </a:spcBef>
              <a:spcAft>
                <a:spcPts val="0"/>
              </a:spcAft>
              <a:buClr>
                <a:schemeClr val="dk1"/>
              </a:buClr>
              <a:buSzPts val="1100"/>
              <a:buFont typeface="Proxima Nova"/>
              <a:buAutoNum type="arabicParenR"/>
            </a:pPr>
            <a:r>
              <a:rPr lang="en-GB" sz="1100">
                <a:solidFill>
                  <a:schemeClr val="dk1"/>
                </a:solidFill>
                <a:latin typeface="Proxima Nova"/>
                <a:ea typeface="Proxima Nova"/>
                <a:cs typeface="Proxima Nova"/>
                <a:sym typeface="Proxima Nova"/>
              </a:rPr>
              <a:t>Does dualism make a category mistake?</a:t>
            </a:r>
            <a:endParaRPr sz="1100">
              <a:solidFill>
                <a:schemeClr val="dk1"/>
              </a:solidFill>
              <a:latin typeface="Proxima Nova"/>
              <a:ea typeface="Proxima Nova"/>
              <a:cs typeface="Proxima Nova"/>
              <a:sym typeface="Proxima Nova"/>
            </a:endParaRPr>
          </a:p>
          <a:p>
            <a:pPr marL="457200" lvl="0" indent="-298450" algn="l" rtl="0">
              <a:lnSpc>
                <a:spcPct val="115000"/>
              </a:lnSpc>
              <a:spcBef>
                <a:spcPts val="0"/>
              </a:spcBef>
              <a:spcAft>
                <a:spcPts val="0"/>
              </a:spcAft>
              <a:buClr>
                <a:schemeClr val="dk1"/>
              </a:buClr>
              <a:buSzPts val="1100"/>
              <a:buFont typeface="Proxima Nova"/>
              <a:buAutoNum type="arabicParenR"/>
            </a:pPr>
            <a:r>
              <a:rPr lang="en-GB" sz="1100">
                <a:solidFill>
                  <a:schemeClr val="dk1"/>
                </a:solidFill>
                <a:latin typeface="Proxima Nova"/>
                <a:ea typeface="Proxima Nova"/>
                <a:cs typeface="Proxima Nova"/>
                <a:sym typeface="Proxima Nova"/>
              </a:rPr>
              <a:t>Can philosophical behaviourism solve the problem of other minds? </a:t>
            </a:r>
            <a:endParaRPr sz="1100">
              <a:solidFill>
                <a:schemeClr val="dk1"/>
              </a:solidFill>
              <a:latin typeface="Proxima Nova"/>
              <a:ea typeface="Proxima Nova"/>
              <a:cs typeface="Proxima Nova"/>
              <a:sym typeface="Proxima Nova"/>
            </a:endParaRPr>
          </a:p>
          <a:p>
            <a:pPr marL="457200" lvl="0" indent="-298450" algn="l" rtl="0">
              <a:lnSpc>
                <a:spcPct val="115000"/>
              </a:lnSpc>
              <a:spcBef>
                <a:spcPts val="0"/>
              </a:spcBef>
              <a:spcAft>
                <a:spcPts val="0"/>
              </a:spcAft>
              <a:buClr>
                <a:schemeClr val="dk1"/>
              </a:buClr>
              <a:buSzPts val="1100"/>
              <a:buFont typeface="Proxima Nova"/>
              <a:buAutoNum type="arabicParenR"/>
            </a:pPr>
            <a:r>
              <a:rPr lang="en-GB" sz="1100">
                <a:solidFill>
                  <a:schemeClr val="dk1"/>
                </a:solidFill>
                <a:latin typeface="Proxima Nova"/>
                <a:ea typeface="Proxima Nova"/>
                <a:cs typeface="Proxima Nova"/>
                <a:sym typeface="Proxima Nova"/>
              </a:rPr>
              <a:t>Can mental states be reduced to functional roles?</a:t>
            </a:r>
            <a:endParaRPr sz="1100">
              <a:solidFill>
                <a:schemeClr val="dk1"/>
              </a:solidFill>
              <a:latin typeface="Proxima Nova"/>
              <a:ea typeface="Proxima Nova"/>
              <a:cs typeface="Proxima Nova"/>
              <a:sym typeface="Proxima Nova"/>
            </a:endParaRPr>
          </a:p>
        </p:txBody>
      </p:sp>
      <p:graphicFrame>
        <p:nvGraphicFramePr>
          <p:cNvPr id="486" name="Google Shape;486;p38"/>
          <p:cNvGraphicFramePr/>
          <p:nvPr/>
        </p:nvGraphicFramePr>
        <p:xfrm>
          <a:off x="4440875" y="1969325"/>
          <a:ext cx="4401275" cy="1810766"/>
        </p:xfrm>
        <a:graphic>
          <a:graphicData uri="http://schemas.openxmlformats.org/drawingml/2006/table">
            <a:tbl>
              <a:tblPr>
                <a:noFill/>
                <a:tableStyleId>{930154CA-40E0-4A68-9E46-FB8CCF257681}</a:tableStyleId>
              </a:tblPr>
              <a:tblGrid>
                <a:gridCol w="594175">
                  <a:extLst>
                    <a:ext uri="{9D8B030D-6E8A-4147-A177-3AD203B41FA5}">
                      <a16:colId xmlns:a16="http://schemas.microsoft.com/office/drawing/2014/main" val="20000"/>
                    </a:ext>
                  </a:extLst>
                </a:gridCol>
                <a:gridCol w="3807100">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en-GB" sz="900"/>
                        <a:t>Marks</a:t>
                      </a:r>
                      <a:endParaRPr sz="900"/>
                    </a:p>
                  </a:txBody>
                  <a:tcPr marL="63500" marR="63500" marT="63500" marB="63500">
                    <a:solidFill>
                      <a:srgbClr val="D9D9D9"/>
                    </a:solidFill>
                  </a:tcPr>
                </a:tc>
                <a:tc>
                  <a:txBody>
                    <a:bodyPr/>
                    <a:lstStyle/>
                    <a:p>
                      <a:pPr marL="0" lvl="0" indent="0" algn="l" rtl="0">
                        <a:spcBef>
                          <a:spcPts val="0"/>
                        </a:spcBef>
                        <a:spcAft>
                          <a:spcPts val="0"/>
                        </a:spcAft>
                        <a:buNone/>
                      </a:pPr>
                      <a:r>
                        <a:rPr lang="en-GB" sz="900"/>
                        <a:t>Level of response mark scheme</a:t>
                      </a:r>
                      <a:endParaRPr sz="900"/>
                    </a:p>
                  </a:txBody>
                  <a:tcPr marL="63500" marR="63500" marT="63500" marB="63500">
                    <a:solidFill>
                      <a:srgbClr val="D9D9D9"/>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GB" sz="900"/>
                        <a:t>21-25</a:t>
                      </a:r>
                      <a:endParaRPr sz="900"/>
                    </a:p>
                  </a:txBody>
                  <a:tcPr marL="63500" marR="63500" marT="63500" marB="63500"/>
                </a:tc>
                <a:tc>
                  <a:txBody>
                    <a:bodyPr/>
                    <a:lstStyle/>
                    <a:p>
                      <a:pPr marL="0" lvl="0" indent="0" algn="l" rtl="0">
                        <a:lnSpc>
                          <a:spcPct val="115000"/>
                        </a:lnSpc>
                        <a:spcBef>
                          <a:spcPts val="0"/>
                        </a:spcBef>
                        <a:spcAft>
                          <a:spcPts val="0"/>
                        </a:spcAft>
                        <a:buNone/>
                      </a:pPr>
                      <a:r>
                        <a:rPr lang="en-GB" sz="900"/>
                        <a:t>The student argues with clear intent throughout and the logic of the argument is sustained. The student demonstrates detailed and precise understanding throughout. The conclusion is clear, with the arguments in support of it stated precisely, integrated coherently and robustly defended. Arguments and counter-arguments are stated in their strongest forms. Reasoned judgements are made, on an ongoing basis and overall, about the weight to be given to each argument. Crucial arguments are clearly identified against less crucial ones. Philosophical language is used precisely throughout. </a:t>
                      </a:r>
                      <a:endParaRPr sz="900"/>
                    </a:p>
                  </a:txBody>
                  <a:tcPr marL="63500" marR="63500" marT="63500" marB="63500"/>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p:nvPr/>
        </p:nvSpPr>
        <p:spPr>
          <a:xfrm>
            <a:off x="72850" y="117650"/>
            <a:ext cx="4499141" cy="321274"/>
          </a:xfrm>
          <a:prstGeom prst="rect">
            <a:avLst/>
          </a:prstGeom>
        </p:spPr>
        <p:txBody>
          <a:bodyPr>
            <a:prstTxWarp prst="textPlain">
              <a:avLst/>
            </a:prstTxWarp>
          </a:bodyPr>
          <a:lstStyle/>
          <a:p>
            <a:pPr lvl="0" algn="ctr"/>
            <a:r>
              <a:rPr b="0" i="0">
                <a:ln w="9525" cap="flat" cmpd="sng">
                  <a:solidFill>
                    <a:srgbClr val="434343"/>
                  </a:solidFill>
                  <a:prstDash val="solid"/>
                  <a:round/>
                  <a:headEnd type="none" w="sm" len="sm"/>
                  <a:tailEnd type="none" w="sm" len="sm"/>
                </a:ln>
                <a:solidFill>
                  <a:srgbClr val="B7B7B7"/>
                </a:solidFill>
                <a:latin typeface="Arial"/>
              </a:rPr>
              <a:t>Epistemology: What is knowledge?</a:t>
            </a:r>
          </a:p>
        </p:txBody>
      </p:sp>
      <p:sp>
        <p:nvSpPr>
          <p:cNvPr id="82" name="Google Shape;82;p15"/>
          <p:cNvSpPr txBox="1"/>
          <p:nvPr/>
        </p:nvSpPr>
        <p:spPr>
          <a:xfrm>
            <a:off x="72850" y="475700"/>
            <a:ext cx="2557500" cy="275070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latin typeface="Proxima Nova"/>
                <a:ea typeface="Proxima Nova"/>
                <a:cs typeface="Proxima Nova"/>
                <a:sym typeface="Proxima Nova"/>
              </a:rPr>
              <a:t>Different types of knowledge</a:t>
            </a:r>
            <a:endParaRPr sz="1100" b="1">
              <a:latin typeface="Proxima Nova"/>
              <a:ea typeface="Proxima Nova"/>
              <a:cs typeface="Proxima Nova"/>
              <a:sym typeface="Proxima Nova"/>
            </a:endParaRPr>
          </a:p>
          <a:p>
            <a:pPr marL="0" lvl="0" indent="0" algn="l" rtl="0">
              <a:spcBef>
                <a:spcPts val="0"/>
              </a:spcBef>
              <a:spcAft>
                <a:spcPts val="0"/>
              </a:spcAft>
              <a:buNone/>
            </a:pPr>
            <a:r>
              <a:rPr lang="en-GB" sz="1000">
                <a:latin typeface="Proxima Nova"/>
                <a:ea typeface="Proxima Nova"/>
                <a:cs typeface="Proxima Nova"/>
                <a:sym typeface="Proxima Nova"/>
              </a:rPr>
              <a:t>Acquaintance knowledge:</a:t>
            </a: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r>
              <a:rPr lang="en-GB" sz="1000">
                <a:latin typeface="Proxima Nova"/>
                <a:ea typeface="Proxima Nova"/>
                <a:cs typeface="Proxima Nova"/>
                <a:sym typeface="Proxima Nova"/>
              </a:rPr>
              <a:t>Ability knowledge:</a:t>
            </a: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r>
              <a:rPr lang="en-GB" sz="1000">
                <a:latin typeface="Proxima Nova"/>
                <a:ea typeface="Proxima Nova"/>
                <a:cs typeface="Proxima Nova"/>
                <a:sym typeface="Proxima Nova"/>
              </a:rPr>
              <a:t>Propositional knowledge:</a:t>
            </a: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p:txBody>
      </p:sp>
      <p:sp>
        <p:nvSpPr>
          <p:cNvPr id="83" name="Google Shape;83;p15"/>
          <p:cNvSpPr txBox="1"/>
          <p:nvPr/>
        </p:nvSpPr>
        <p:spPr>
          <a:xfrm>
            <a:off x="72850" y="3316875"/>
            <a:ext cx="2557500" cy="347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latin typeface="Proxima Nova"/>
                <a:ea typeface="Proxima Nova"/>
                <a:cs typeface="Proxima Nova"/>
                <a:sym typeface="Proxima Nova"/>
              </a:rPr>
              <a:t>Definitions of knowledge according to...</a:t>
            </a:r>
            <a:endParaRPr sz="1100" b="1">
              <a:latin typeface="Proxima Nova"/>
              <a:ea typeface="Proxima Nova"/>
              <a:cs typeface="Proxima Nova"/>
              <a:sym typeface="Proxima Nova"/>
            </a:endParaRPr>
          </a:p>
          <a:p>
            <a:pPr marL="0" lvl="0" indent="0" algn="l" rtl="0">
              <a:spcBef>
                <a:spcPts val="0"/>
              </a:spcBef>
              <a:spcAft>
                <a:spcPts val="0"/>
              </a:spcAft>
              <a:buNone/>
            </a:pPr>
            <a:r>
              <a:rPr lang="en-GB" sz="1000">
                <a:latin typeface="Proxima Nova"/>
                <a:ea typeface="Proxima Nova"/>
                <a:cs typeface="Proxima Nova"/>
                <a:sym typeface="Proxima Nova"/>
              </a:rPr>
              <a:t>Locke:</a:t>
            </a: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r>
              <a:rPr lang="en-GB" sz="1000">
                <a:latin typeface="Proxima Nova"/>
                <a:ea typeface="Proxima Nova"/>
                <a:cs typeface="Proxima Nova"/>
                <a:sym typeface="Proxima Nova"/>
              </a:rPr>
              <a:t>Zagzebski:</a:t>
            </a: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r>
              <a:rPr lang="en-GB" sz="1000">
                <a:latin typeface="Proxima Nova"/>
                <a:ea typeface="Proxima Nova"/>
                <a:cs typeface="Proxima Nova"/>
                <a:sym typeface="Proxima Nova"/>
              </a:rPr>
              <a:t>Socrates:</a:t>
            </a: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r>
              <a:rPr lang="en-GB" sz="1000">
                <a:latin typeface="Proxima Nova"/>
                <a:ea typeface="Proxima Nova"/>
                <a:cs typeface="Proxima Nova"/>
                <a:sym typeface="Proxima Nova"/>
              </a:rPr>
              <a:t>Plato:</a:t>
            </a: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p:txBody>
      </p:sp>
      <p:sp>
        <p:nvSpPr>
          <p:cNvPr id="84" name="Google Shape;84;p15"/>
          <p:cNvSpPr/>
          <p:nvPr/>
        </p:nvSpPr>
        <p:spPr>
          <a:xfrm>
            <a:off x="2321475" y="3020400"/>
            <a:ext cx="263700" cy="408600"/>
          </a:xfrm>
          <a:prstGeom prst="downArrow">
            <a:avLst>
              <a:gd name="adj1" fmla="val 50000"/>
              <a:gd name="adj2" fmla="val 50000"/>
            </a:avLst>
          </a:prstGeom>
          <a:solidFill>
            <a:srgbClr val="999999"/>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txBox="1"/>
          <p:nvPr/>
        </p:nvSpPr>
        <p:spPr>
          <a:xfrm>
            <a:off x="2712200" y="475700"/>
            <a:ext cx="3477000" cy="275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latin typeface="Proxima Nova"/>
                <a:ea typeface="Proxima Nova"/>
                <a:cs typeface="Proxima Nova"/>
                <a:sym typeface="Proxima Nova"/>
              </a:rPr>
              <a:t>The Tripartite view</a:t>
            </a:r>
            <a:endParaRPr sz="1100" b="1">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GB" sz="1000">
                <a:solidFill>
                  <a:schemeClr val="dk1"/>
                </a:solidFill>
                <a:latin typeface="Proxima Nova"/>
                <a:ea typeface="Proxima Nova"/>
                <a:cs typeface="Proxima Nova"/>
                <a:sym typeface="Proxima Nova"/>
              </a:rPr>
              <a:t>Propositional knowledge is defined as justified true belief: </a:t>
            </a:r>
            <a:endParaRPr sz="1000">
              <a:solidFill>
                <a:schemeClr val="dk1"/>
              </a:solidFill>
              <a:latin typeface="Proxima Nova"/>
              <a:ea typeface="Proxima Nova"/>
              <a:cs typeface="Proxima Nova"/>
              <a:sym typeface="Proxima Nova"/>
            </a:endParaRPr>
          </a:p>
          <a:p>
            <a:pPr marL="457200" lvl="0" indent="0" algn="l" rtl="0">
              <a:lnSpc>
                <a:spcPct val="150000"/>
              </a:lnSpc>
              <a:spcBef>
                <a:spcPts val="0"/>
              </a:spcBef>
              <a:spcAft>
                <a:spcPts val="0"/>
              </a:spcAft>
              <a:buNone/>
            </a:pPr>
            <a:r>
              <a:rPr lang="en-GB" sz="1000">
                <a:solidFill>
                  <a:schemeClr val="dk1"/>
                </a:solidFill>
                <a:latin typeface="Proxima Nova"/>
                <a:ea typeface="Proxima Nova"/>
                <a:cs typeface="Proxima Nova"/>
                <a:sym typeface="Proxima Nova"/>
              </a:rPr>
              <a:t>S knows that p if and only if:</a:t>
            </a:r>
            <a:br>
              <a:rPr lang="en-GB" sz="1000">
                <a:solidFill>
                  <a:schemeClr val="dk1"/>
                </a:solidFill>
                <a:latin typeface="Proxima Nova"/>
                <a:ea typeface="Proxima Nova"/>
                <a:cs typeface="Proxima Nova"/>
                <a:sym typeface="Proxima Nova"/>
              </a:rPr>
            </a:br>
            <a:r>
              <a:rPr lang="en-GB" sz="1000">
                <a:solidFill>
                  <a:schemeClr val="dk1"/>
                </a:solidFill>
                <a:latin typeface="Proxima Nova"/>
                <a:ea typeface="Proxima Nova"/>
                <a:cs typeface="Proxima Nova"/>
                <a:sym typeface="Proxima Nova"/>
              </a:rPr>
              <a:t>1. </a:t>
            </a:r>
            <a:br>
              <a:rPr lang="en-GB" sz="1000">
                <a:solidFill>
                  <a:schemeClr val="dk1"/>
                </a:solidFill>
                <a:latin typeface="Proxima Nova"/>
                <a:ea typeface="Proxima Nova"/>
                <a:cs typeface="Proxima Nova"/>
                <a:sym typeface="Proxima Nova"/>
              </a:rPr>
            </a:br>
            <a:r>
              <a:rPr lang="en-GB" sz="1000">
                <a:solidFill>
                  <a:schemeClr val="dk1"/>
                </a:solidFill>
                <a:latin typeface="Proxima Nova"/>
                <a:ea typeface="Proxima Nova"/>
                <a:cs typeface="Proxima Nova"/>
                <a:sym typeface="Proxima Nova"/>
              </a:rPr>
              <a:t>2. </a:t>
            </a:r>
            <a:br>
              <a:rPr lang="en-GB" sz="1000">
                <a:solidFill>
                  <a:schemeClr val="dk1"/>
                </a:solidFill>
                <a:latin typeface="Proxima Nova"/>
                <a:ea typeface="Proxima Nova"/>
                <a:cs typeface="Proxima Nova"/>
                <a:sym typeface="Proxima Nova"/>
              </a:rPr>
            </a:br>
            <a:r>
              <a:rPr lang="en-GB" sz="1000">
                <a:solidFill>
                  <a:schemeClr val="dk1"/>
                </a:solidFill>
                <a:latin typeface="Proxima Nova"/>
                <a:ea typeface="Proxima Nova"/>
                <a:cs typeface="Proxima Nova"/>
                <a:sym typeface="Proxima Nova"/>
              </a:rPr>
              <a:t>3. </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p:txBody>
      </p:sp>
      <p:sp>
        <p:nvSpPr>
          <p:cNvPr id="86" name="Google Shape;86;p15"/>
          <p:cNvSpPr/>
          <p:nvPr/>
        </p:nvSpPr>
        <p:spPr>
          <a:xfrm>
            <a:off x="2847800" y="1848150"/>
            <a:ext cx="3205800" cy="705000"/>
          </a:xfrm>
          <a:prstGeom prst="wedgeRoundRectCallout">
            <a:avLst>
              <a:gd name="adj1" fmla="val 47176"/>
              <a:gd name="adj2" fmla="val -6544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000" i="1">
                <a:latin typeface="Proxima Nova"/>
                <a:ea typeface="Proxima Nova"/>
                <a:cs typeface="Proxima Nova"/>
                <a:sym typeface="Proxima Nova"/>
              </a:rPr>
              <a:t>“True beliefs are a fine thing and do all sorts of good…[but] they are not worth much until you tether them by working out the reason.”</a:t>
            </a:r>
            <a:endParaRPr sz="1000" i="1">
              <a:latin typeface="Proxima Nova"/>
              <a:ea typeface="Proxima Nova"/>
              <a:cs typeface="Proxima Nova"/>
              <a:sym typeface="Proxima Nova"/>
            </a:endParaRPr>
          </a:p>
          <a:p>
            <a:pPr marL="0" lvl="0" indent="0" algn="r" rtl="0">
              <a:spcBef>
                <a:spcPts val="0"/>
              </a:spcBef>
              <a:spcAft>
                <a:spcPts val="0"/>
              </a:spcAft>
              <a:buNone/>
            </a:pPr>
            <a:r>
              <a:rPr lang="en-GB" sz="1000">
                <a:latin typeface="Proxima Nova"/>
                <a:ea typeface="Proxima Nova"/>
                <a:cs typeface="Proxima Nova"/>
                <a:sym typeface="Proxima Nova"/>
              </a:rPr>
              <a:t>Socrates (Plato)</a:t>
            </a:r>
            <a:endParaRPr sz="1000">
              <a:latin typeface="Proxima Nova"/>
              <a:ea typeface="Proxima Nova"/>
              <a:cs typeface="Proxima Nova"/>
              <a:sym typeface="Proxima Nova"/>
            </a:endParaRPr>
          </a:p>
        </p:txBody>
      </p:sp>
      <p:sp>
        <p:nvSpPr>
          <p:cNvPr id="87" name="Google Shape;87;p15"/>
          <p:cNvSpPr txBox="1"/>
          <p:nvPr/>
        </p:nvSpPr>
        <p:spPr>
          <a:xfrm>
            <a:off x="6131450" y="117650"/>
            <a:ext cx="2900700" cy="2435400"/>
          </a:xfrm>
          <a:prstGeom prst="rect">
            <a:avLst/>
          </a:prstGeom>
          <a:noFill/>
          <a:ln w="952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latin typeface="Proxima Nova"/>
                <a:ea typeface="Proxima Nova"/>
                <a:cs typeface="Proxima Nova"/>
                <a:sym typeface="Proxima Nova"/>
              </a:rPr>
              <a:t>Issues: are the conditions individually necessary?</a:t>
            </a:r>
            <a:endParaRPr sz="1100" b="1">
              <a:latin typeface="Proxima Nova"/>
              <a:ea typeface="Proxima Nova"/>
              <a:cs typeface="Proxima Nova"/>
              <a:sym typeface="Proxima Nova"/>
            </a:endParaRPr>
          </a:p>
          <a:p>
            <a:pPr marL="457200" lvl="0" indent="0" algn="l" rtl="0">
              <a:lnSpc>
                <a:spcPct val="150000"/>
              </a:lnSpc>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p:txBody>
      </p:sp>
      <p:sp>
        <p:nvSpPr>
          <p:cNvPr id="88" name="Google Shape;88;p15"/>
          <p:cNvSpPr txBox="1"/>
          <p:nvPr/>
        </p:nvSpPr>
        <p:spPr>
          <a:xfrm>
            <a:off x="2712200" y="2665500"/>
            <a:ext cx="6320100" cy="1118400"/>
          </a:xfrm>
          <a:prstGeom prst="rect">
            <a:avLst/>
          </a:prstGeom>
          <a:noFill/>
          <a:ln w="952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latin typeface="Proxima Nova"/>
                <a:ea typeface="Proxima Nova"/>
                <a:cs typeface="Proxima Nova"/>
                <a:sym typeface="Proxima Nova"/>
              </a:rPr>
              <a:t>Issues: are the conditions jointly sufficient?</a:t>
            </a:r>
            <a:endParaRPr sz="1100" b="1">
              <a:latin typeface="Proxima Nova"/>
              <a:ea typeface="Proxima Nova"/>
              <a:cs typeface="Proxima Nova"/>
              <a:sym typeface="Proxima Nova"/>
            </a:endParaRPr>
          </a:p>
          <a:p>
            <a:pPr marL="457200" lvl="0" indent="0" algn="l" rtl="0">
              <a:lnSpc>
                <a:spcPct val="150000"/>
              </a:lnSpc>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p:txBody>
      </p:sp>
      <p:graphicFrame>
        <p:nvGraphicFramePr>
          <p:cNvPr id="89" name="Google Shape;89;p15"/>
          <p:cNvGraphicFramePr/>
          <p:nvPr/>
        </p:nvGraphicFramePr>
        <p:xfrm>
          <a:off x="2712200" y="3896250"/>
          <a:ext cx="6320100" cy="2893370"/>
        </p:xfrm>
        <a:graphic>
          <a:graphicData uri="http://schemas.openxmlformats.org/drawingml/2006/table">
            <a:tbl>
              <a:tblPr>
                <a:noFill/>
                <a:tableStyleId>{7E12B2C3-BC1A-4337-93E4-47F60628E3AB}</a:tableStyleId>
              </a:tblPr>
              <a:tblGrid>
                <a:gridCol w="1111900">
                  <a:extLst>
                    <a:ext uri="{9D8B030D-6E8A-4147-A177-3AD203B41FA5}">
                      <a16:colId xmlns:a16="http://schemas.microsoft.com/office/drawing/2014/main" val="20000"/>
                    </a:ext>
                  </a:extLst>
                </a:gridCol>
                <a:gridCol w="2503300">
                  <a:extLst>
                    <a:ext uri="{9D8B030D-6E8A-4147-A177-3AD203B41FA5}">
                      <a16:colId xmlns:a16="http://schemas.microsoft.com/office/drawing/2014/main" val="20001"/>
                    </a:ext>
                  </a:extLst>
                </a:gridCol>
                <a:gridCol w="2704900">
                  <a:extLst>
                    <a:ext uri="{9D8B030D-6E8A-4147-A177-3AD203B41FA5}">
                      <a16:colId xmlns:a16="http://schemas.microsoft.com/office/drawing/2014/main" val="20002"/>
                    </a:ext>
                  </a:extLst>
                </a:gridCol>
              </a:tblGrid>
              <a:tr h="683975">
                <a:tc>
                  <a:txBody>
                    <a:bodyPr/>
                    <a:lstStyle/>
                    <a:p>
                      <a:pPr marL="0" lvl="0" indent="0" algn="l" rtl="0">
                        <a:spcBef>
                          <a:spcPts val="0"/>
                        </a:spcBef>
                        <a:spcAft>
                          <a:spcPts val="0"/>
                        </a:spcAft>
                        <a:buClr>
                          <a:schemeClr val="dk1"/>
                        </a:buClr>
                        <a:buSzPts val="1100"/>
                        <a:buFont typeface="Arial"/>
                        <a:buNone/>
                      </a:pPr>
                      <a:r>
                        <a:rPr lang="en-GB" sz="1100" b="1">
                          <a:solidFill>
                            <a:schemeClr val="dk1"/>
                          </a:solidFill>
                          <a:latin typeface="Proxima Nova"/>
                          <a:ea typeface="Proxima Nova"/>
                          <a:cs typeface="Proxima Nova"/>
                          <a:sym typeface="Proxima Nova"/>
                        </a:rPr>
                        <a:t>Alternative theories of knowledge</a:t>
                      </a:r>
                      <a:endParaRPr>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100">
                          <a:latin typeface="Proxima Nova"/>
                          <a:ea typeface="Proxima Nova"/>
                          <a:cs typeface="Proxima Nova"/>
                          <a:sym typeface="Proxima Nova"/>
                        </a:rPr>
                        <a:t>Explanation</a:t>
                      </a:r>
                      <a:endParaRPr sz="1100">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100">
                          <a:latin typeface="Proxima Nova"/>
                          <a:ea typeface="Proxima Nova"/>
                          <a:cs typeface="Proxima Nova"/>
                          <a:sym typeface="Proxima Nova"/>
                        </a:rPr>
                        <a:t>Effectiveness in dealing with Gettier</a:t>
                      </a:r>
                      <a:endParaRPr sz="1100">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51900">
                <a:tc>
                  <a:txBody>
                    <a:bodyPr/>
                    <a:lstStyle/>
                    <a:p>
                      <a:pPr marL="0" lvl="0" indent="0" algn="l" rtl="0">
                        <a:spcBef>
                          <a:spcPts val="0"/>
                        </a:spcBef>
                        <a:spcAft>
                          <a:spcPts val="0"/>
                        </a:spcAft>
                        <a:buNone/>
                      </a:pPr>
                      <a:r>
                        <a:rPr lang="en-GB" sz="1000">
                          <a:latin typeface="Proxima Nova"/>
                          <a:ea typeface="Proxima Nova"/>
                          <a:cs typeface="Proxima Nova"/>
                          <a:sym typeface="Proxima Nova"/>
                        </a:rPr>
                        <a:t>Infallibilism</a:t>
                      </a:r>
                      <a:endParaRPr sz="1000">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51900">
                <a:tc>
                  <a:txBody>
                    <a:bodyPr/>
                    <a:lstStyle/>
                    <a:p>
                      <a:pPr marL="0" lvl="0" indent="0" algn="l" rtl="0">
                        <a:spcBef>
                          <a:spcPts val="0"/>
                        </a:spcBef>
                        <a:spcAft>
                          <a:spcPts val="0"/>
                        </a:spcAft>
                        <a:buNone/>
                      </a:pPr>
                      <a:r>
                        <a:rPr lang="en-GB" sz="1000">
                          <a:latin typeface="Proxima Nova"/>
                          <a:ea typeface="Proxima Nova"/>
                          <a:cs typeface="Proxima Nova"/>
                          <a:sym typeface="Proxima Nova"/>
                        </a:rPr>
                        <a:t>No false lemmas </a:t>
                      </a:r>
                      <a:endParaRPr sz="1000">
                        <a:latin typeface="Proxima Nova"/>
                        <a:ea typeface="Proxima Nova"/>
                        <a:cs typeface="Proxima Nova"/>
                        <a:sym typeface="Proxima Nova"/>
                      </a:endParaRPr>
                    </a:p>
                    <a:p>
                      <a:pPr marL="0" lvl="0" indent="0" algn="l" rtl="0">
                        <a:spcBef>
                          <a:spcPts val="0"/>
                        </a:spcBef>
                        <a:spcAft>
                          <a:spcPts val="0"/>
                        </a:spcAft>
                        <a:buNone/>
                      </a:pPr>
                      <a:r>
                        <a:rPr lang="en-GB" sz="1000">
                          <a:latin typeface="Proxima Nova"/>
                          <a:ea typeface="Proxima Nova"/>
                          <a:cs typeface="Proxima Nova"/>
                          <a:sym typeface="Proxima Nova"/>
                        </a:rPr>
                        <a:t>K = J+T+B+N</a:t>
                      </a:r>
                      <a:endParaRPr sz="1000">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51900">
                <a:tc>
                  <a:txBody>
                    <a:bodyPr/>
                    <a:lstStyle/>
                    <a:p>
                      <a:pPr marL="0" lvl="0" indent="0" algn="l" rtl="0">
                        <a:spcBef>
                          <a:spcPts val="0"/>
                        </a:spcBef>
                        <a:spcAft>
                          <a:spcPts val="0"/>
                        </a:spcAft>
                        <a:buNone/>
                      </a:pPr>
                      <a:r>
                        <a:rPr lang="en-GB" sz="1000">
                          <a:latin typeface="Proxima Nova"/>
                          <a:ea typeface="Proxima Nova"/>
                          <a:cs typeface="Proxima Nova"/>
                          <a:sym typeface="Proxima Nova"/>
                        </a:rPr>
                        <a:t>Reliabilism</a:t>
                      </a:r>
                      <a:endParaRPr sz="1000">
                        <a:latin typeface="Proxima Nova"/>
                        <a:ea typeface="Proxima Nova"/>
                        <a:cs typeface="Proxima Nova"/>
                        <a:sym typeface="Proxima Nova"/>
                      </a:endParaRPr>
                    </a:p>
                    <a:p>
                      <a:pPr marL="0" lvl="0" indent="0" algn="l" rtl="0">
                        <a:spcBef>
                          <a:spcPts val="0"/>
                        </a:spcBef>
                        <a:spcAft>
                          <a:spcPts val="0"/>
                        </a:spcAft>
                        <a:buNone/>
                      </a:pPr>
                      <a:r>
                        <a:rPr lang="en-GB" sz="1000">
                          <a:latin typeface="Proxima Nova"/>
                          <a:ea typeface="Proxima Nova"/>
                          <a:cs typeface="Proxima Nova"/>
                          <a:sym typeface="Proxima Nova"/>
                        </a:rPr>
                        <a:t>K = T+B+R</a:t>
                      </a:r>
                      <a:endParaRPr sz="1000">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51900">
                <a:tc>
                  <a:txBody>
                    <a:bodyPr/>
                    <a:lstStyle/>
                    <a:p>
                      <a:pPr marL="0" lvl="0" indent="0" algn="l" rtl="0">
                        <a:spcBef>
                          <a:spcPts val="0"/>
                        </a:spcBef>
                        <a:spcAft>
                          <a:spcPts val="0"/>
                        </a:spcAft>
                        <a:buNone/>
                      </a:pPr>
                      <a:r>
                        <a:rPr lang="en-GB" sz="1000">
                          <a:latin typeface="Proxima Nova"/>
                          <a:ea typeface="Proxima Nova"/>
                          <a:cs typeface="Proxima Nova"/>
                          <a:sym typeface="Proxima Nova"/>
                        </a:rPr>
                        <a:t>Virtue ethics</a:t>
                      </a:r>
                      <a:endParaRPr sz="1000">
                        <a:latin typeface="Proxima Nova"/>
                        <a:ea typeface="Proxima Nova"/>
                        <a:cs typeface="Proxima Nova"/>
                        <a:sym typeface="Proxima Nova"/>
                      </a:endParaRPr>
                    </a:p>
                    <a:p>
                      <a:pPr marL="0" lvl="0" indent="0" algn="l" rtl="0">
                        <a:spcBef>
                          <a:spcPts val="0"/>
                        </a:spcBef>
                        <a:spcAft>
                          <a:spcPts val="0"/>
                        </a:spcAft>
                        <a:buNone/>
                      </a:pPr>
                      <a:r>
                        <a:rPr lang="en-GB" sz="1000">
                          <a:latin typeface="Proxima Nova"/>
                          <a:ea typeface="Proxima Nova"/>
                          <a:cs typeface="Proxima Nova"/>
                          <a:sym typeface="Proxima Nova"/>
                        </a:rPr>
                        <a:t>K= V=T+B</a:t>
                      </a:r>
                      <a:endParaRPr sz="1000">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cxnSp>
        <p:nvCxnSpPr>
          <p:cNvPr id="90" name="Google Shape;90;p15"/>
          <p:cNvCxnSpPr/>
          <p:nvPr/>
        </p:nvCxnSpPr>
        <p:spPr>
          <a:xfrm rot="10800000" flipH="1">
            <a:off x="5743000" y="559500"/>
            <a:ext cx="400500" cy="120600"/>
          </a:xfrm>
          <a:prstGeom prst="straightConnector1">
            <a:avLst/>
          </a:prstGeom>
          <a:noFill/>
          <a:ln w="19050" cap="flat" cmpd="sng">
            <a:solidFill>
              <a:srgbClr val="000000"/>
            </a:solidFill>
            <a:prstDash val="solid"/>
            <a:round/>
            <a:headEnd type="none" w="med" len="med"/>
            <a:tailEnd type="triangle" w="med" len="med"/>
          </a:ln>
        </p:spPr>
      </p:cxnSp>
      <p:cxnSp>
        <p:nvCxnSpPr>
          <p:cNvPr id="91" name="Google Shape;91;p15"/>
          <p:cNvCxnSpPr/>
          <p:nvPr/>
        </p:nvCxnSpPr>
        <p:spPr>
          <a:xfrm flipH="1">
            <a:off x="2803700" y="2354800"/>
            <a:ext cx="44100" cy="315000"/>
          </a:xfrm>
          <a:prstGeom prst="straightConnector1">
            <a:avLst/>
          </a:prstGeom>
          <a:noFill/>
          <a:ln w="19050" cap="flat" cmpd="sng">
            <a:solidFill>
              <a:srgbClr val="000000"/>
            </a:solidFill>
            <a:prstDash val="solid"/>
            <a:round/>
            <a:headEnd type="none" w="med" len="med"/>
            <a:tailEnd type="triangle" w="med" len="med"/>
          </a:ln>
        </p:spPr>
      </p:cxnSp>
      <p:sp>
        <p:nvSpPr>
          <p:cNvPr id="92" name="Google Shape;92;p15"/>
          <p:cNvSpPr/>
          <p:nvPr/>
        </p:nvSpPr>
        <p:spPr>
          <a:xfrm>
            <a:off x="8608400" y="3581250"/>
            <a:ext cx="263700" cy="315000"/>
          </a:xfrm>
          <a:prstGeom prst="downArrow">
            <a:avLst>
              <a:gd name="adj1" fmla="val 50000"/>
              <a:gd name="adj2" fmla="val 50000"/>
            </a:avLst>
          </a:prstGeom>
          <a:solidFill>
            <a:srgbClr val="999999"/>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3" name="Google Shape;93;p15"/>
          <p:cNvPicPr preferRelativeResize="0"/>
          <p:nvPr/>
        </p:nvPicPr>
        <p:blipFill rotWithShape="1">
          <a:blip r:embed="rId3">
            <a:alphaModFix/>
          </a:blip>
          <a:srcRect b="6611"/>
          <a:stretch/>
        </p:blipFill>
        <p:spPr>
          <a:xfrm>
            <a:off x="2712200" y="958750"/>
            <a:ext cx="400500" cy="777051"/>
          </a:xfrm>
          <a:prstGeom prst="rect">
            <a:avLst/>
          </a:prstGeom>
          <a:noFill/>
          <a:ln>
            <a:noFill/>
          </a:ln>
        </p:spPr>
      </p:pic>
      <p:sp>
        <p:nvSpPr>
          <p:cNvPr id="94" name="Google Shape;94;p1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p:nvPr/>
        </p:nvSpPr>
        <p:spPr>
          <a:xfrm>
            <a:off x="151100" y="182700"/>
            <a:ext cx="4160100" cy="649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6"/>
          <p:cNvSpPr/>
          <p:nvPr/>
        </p:nvSpPr>
        <p:spPr>
          <a:xfrm>
            <a:off x="72850" y="117650"/>
            <a:ext cx="6681421" cy="321274"/>
          </a:xfrm>
          <a:prstGeom prst="rect">
            <a:avLst/>
          </a:prstGeom>
        </p:spPr>
        <p:txBody>
          <a:bodyPr>
            <a:prstTxWarp prst="textPlain">
              <a:avLst/>
            </a:prstTxWarp>
          </a:bodyPr>
          <a:lstStyle/>
          <a:p>
            <a:pPr lvl="0" algn="ctr"/>
            <a:r>
              <a:rPr b="0" i="0">
                <a:ln w="9525" cap="flat" cmpd="sng">
                  <a:solidFill>
                    <a:srgbClr val="434343"/>
                  </a:solidFill>
                  <a:prstDash val="solid"/>
                  <a:round/>
                  <a:headEnd type="none" w="sm" len="sm"/>
                  <a:tailEnd type="none" w="sm" len="sm"/>
                </a:ln>
                <a:solidFill>
                  <a:srgbClr val="B7B7B7"/>
                </a:solidFill>
                <a:latin typeface="Arial"/>
              </a:rPr>
              <a:t>Epistemology: Perception as a source of knowledge</a:t>
            </a:r>
          </a:p>
        </p:txBody>
      </p:sp>
      <p:sp>
        <p:nvSpPr>
          <p:cNvPr id="101" name="Google Shape;101;p16"/>
          <p:cNvSpPr txBox="1"/>
          <p:nvPr/>
        </p:nvSpPr>
        <p:spPr>
          <a:xfrm>
            <a:off x="72850" y="475700"/>
            <a:ext cx="2806500" cy="162120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latin typeface="Proxima Nova"/>
                <a:ea typeface="Proxima Nova"/>
                <a:cs typeface="Proxima Nova"/>
                <a:sym typeface="Proxima Nova"/>
              </a:rPr>
              <a:t>Direct realism</a:t>
            </a:r>
            <a:endParaRPr sz="1100" b="1">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p:txBody>
      </p:sp>
      <p:sp>
        <p:nvSpPr>
          <p:cNvPr id="102" name="Google Shape;102;p16"/>
          <p:cNvSpPr txBox="1"/>
          <p:nvPr/>
        </p:nvSpPr>
        <p:spPr>
          <a:xfrm>
            <a:off x="3044250" y="475700"/>
            <a:ext cx="2806500" cy="199800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latin typeface="Proxima Nova"/>
                <a:ea typeface="Proxima Nova"/>
                <a:cs typeface="Proxima Nova"/>
                <a:sym typeface="Proxima Nova"/>
              </a:rPr>
              <a:t>Indirect realism</a:t>
            </a:r>
            <a:endParaRPr sz="1100" b="1">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p:txBody>
      </p:sp>
      <p:sp>
        <p:nvSpPr>
          <p:cNvPr id="103" name="Google Shape;103;p16"/>
          <p:cNvSpPr txBox="1"/>
          <p:nvPr/>
        </p:nvSpPr>
        <p:spPr>
          <a:xfrm>
            <a:off x="6015650" y="475700"/>
            <a:ext cx="3043200" cy="226920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latin typeface="Proxima Nova"/>
                <a:ea typeface="Proxima Nova"/>
                <a:cs typeface="Proxima Nova"/>
                <a:sym typeface="Proxima Nova"/>
              </a:rPr>
              <a:t>Idealism</a:t>
            </a:r>
            <a:endParaRPr sz="1100" b="1">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p:txBody>
      </p:sp>
      <p:sp>
        <p:nvSpPr>
          <p:cNvPr id="104" name="Google Shape;104;p16"/>
          <p:cNvSpPr/>
          <p:nvPr/>
        </p:nvSpPr>
        <p:spPr>
          <a:xfrm>
            <a:off x="72850" y="2096900"/>
            <a:ext cx="2806500" cy="4581900"/>
          </a:xfrm>
          <a:prstGeom prst="upArrowCallout">
            <a:avLst>
              <a:gd name="adj1" fmla="val 25000"/>
              <a:gd name="adj2" fmla="val 25000"/>
              <a:gd name="adj3" fmla="val 15538"/>
              <a:gd name="adj4" fmla="val 84962"/>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latin typeface="Proxima Nova"/>
                <a:ea typeface="Proxima Nova"/>
                <a:cs typeface="Proxima Nova"/>
                <a:sym typeface="Proxima Nova"/>
              </a:rPr>
              <a:t>Issues with direct realism</a:t>
            </a:r>
            <a:endParaRPr sz="1100" b="1">
              <a:latin typeface="Proxima Nova"/>
              <a:ea typeface="Proxima Nova"/>
              <a:cs typeface="Proxima Nova"/>
              <a:sym typeface="Proxima Nova"/>
            </a:endParaRPr>
          </a:p>
        </p:txBody>
      </p:sp>
      <p:sp>
        <p:nvSpPr>
          <p:cNvPr id="105" name="Google Shape;105;p16"/>
          <p:cNvSpPr/>
          <p:nvPr/>
        </p:nvSpPr>
        <p:spPr>
          <a:xfrm>
            <a:off x="3044250" y="2473700"/>
            <a:ext cx="2806500" cy="4205400"/>
          </a:xfrm>
          <a:prstGeom prst="upArrowCallout">
            <a:avLst>
              <a:gd name="adj1" fmla="val 25000"/>
              <a:gd name="adj2" fmla="val 25000"/>
              <a:gd name="adj3" fmla="val 15538"/>
              <a:gd name="adj4" fmla="val 84962"/>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100" b="1">
                <a:solidFill>
                  <a:schemeClr val="dk1"/>
                </a:solidFill>
                <a:latin typeface="Proxima Nova"/>
                <a:ea typeface="Proxima Nova"/>
                <a:cs typeface="Proxima Nova"/>
                <a:sym typeface="Proxima Nova"/>
              </a:rPr>
              <a:t>Issues with indirect realism</a:t>
            </a:r>
            <a:endParaRPr/>
          </a:p>
        </p:txBody>
      </p:sp>
      <p:sp>
        <p:nvSpPr>
          <p:cNvPr id="106" name="Google Shape;106;p16"/>
          <p:cNvSpPr/>
          <p:nvPr/>
        </p:nvSpPr>
        <p:spPr>
          <a:xfrm>
            <a:off x="6027950" y="2744900"/>
            <a:ext cx="3043200" cy="3934200"/>
          </a:xfrm>
          <a:prstGeom prst="upArrowCallout">
            <a:avLst>
              <a:gd name="adj1" fmla="val 25000"/>
              <a:gd name="adj2" fmla="val 25000"/>
              <a:gd name="adj3" fmla="val 15538"/>
              <a:gd name="adj4" fmla="val 84962"/>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100" b="1">
                <a:solidFill>
                  <a:schemeClr val="dk1"/>
                </a:solidFill>
                <a:latin typeface="Proxima Nova"/>
                <a:ea typeface="Proxima Nova"/>
                <a:cs typeface="Proxima Nova"/>
                <a:sym typeface="Proxima Nova"/>
              </a:rPr>
              <a:t>Issues with idealism</a:t>
            </a:r>
            <a:endParaRPr/>
          </a:p>
        </p:txBody>
      </p:sp>
      <p:pic>
        <p:nvPicPr>
          <p:cNvPr id="107" name="Google Shape;107;p16"/>
          <p:cNvPicPr preferRelativeResize="0"/>
          <p:nvPr/>
        </p:nvPicPr>
        <p:blipFill>
          <a:blip r:embed="rId3">
            <a:alphaModFix/>
          </a:blip>
          <a:stretch>
            <a:fillRect/>
          </a:stretch>
        </p:blipFill>
        <p:spPr>
          <a:xfrm>
            <a:off x="8093526" y="68523"/>
            <a:ext cx="857150" cy="419525"/>
          </a:xfrm>
          <a:prstGeom prst="rect">
            <a:avLst/>
          </a:prstGeom>
          <a:noFill/>
          <a:ln>
            <a:noFill/>
          </a:ln>
        </p:spPr>
      </p:pic>
      <p:pic>
        <p:nvPicPr>
          <p:cNvPr id="108" name="Google Shape;108;p16"/>
          <p:cNvPicPr preferRelativeResize="0"/>
          <p:nvPr/>
        </p:nvPicPr>
        <p:blipFill>
          <a:blip r:embed="rId4">
            <a:alphaModFix/>
          </a:blip>
          <a:stretch>
            <a:fillRect/>
          </a:stretch>
        </p:blipFill>
        <p:spPr>
          <a:xfrm flipH="1">
            <a:off x="1925260" y="6064644"/>
            <a:ext cx="857151" cy="522946"/>
          </a:xfrm>
          <a:prstGeom prst="rect">
            <a:avLst/>
          </a:prstGeom>
          <a:noFill/>
          <a:ln>
            <a:noFill/>
          </a:ln>
        </p:spPr>
      </p:pic>
      <p:sp>
        <p:nvSpPr>
          <p:cNvPr id="109" name="Google Shape;109;p1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7"/>
          <p:cNvSpPr/>
          <p:nvPr/>
        </p:nvSpPr>
        <p:spPr>
          <a:xfrm>
            <a:off x="72850" y="117650"/>
            <a:ext cx="6291133" cy="321274"/>
          </a:xfrm>
          <a:prstGeom prst="rect">
            <a:avLst/>
          </a:prstGeom>
        </p:spPr>
        <p:txBody>
          <a:bodyPr>
            <a:prstTxWarp prst="textPlain">
              <a:avLst/>
            </a:prstTxWarp>
          </a:bodyPr>
          <a:lstStyle/>
          <a:p>
            <a:pPr lvl="0" algn="ctr"/>
            <a:r>
              <a:rPr b="0" i="0">
                <a:ln w="9525" cap="flat" cmpd="sng">
                  <a:solidFill>
                    <a:srgbClr val="434343"/>
                  </a:solidFill>
                  <a:prstDash val="solid"/>
                  <a:round/>
                  <a:headEnd type="none" w="sm" len="sm"/>
                  <a:tailEnd type="none" w="sm" len="sm"/>
                </a:ln>
                <a:solidFill>
                  <a:srgbClr val="B7B7B7"/>
                </a:solidFill>
                <a:latin typeface="Arial"/>
              </a:rPr>
              <a:t>Epistemology: Reason as a source of knowledge</a:t>
            </a:r>
          </a:p>
        </p:txBody>
      </p:sp>
      <p:sp>
        <p:nvSpPr>
          <p:cNvPr id="115" name="Google Shape;115;p17"/>
          <p:cNvSpPr txBox="1"/>
          <p:nvPr/>
        </p:nvSpPr>
        <p:spPr>
          <a:xfrm>
            <a:off x="72850" y="475700"/>
            <a:ext cx="4162800" cy="2631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latin typeface="Proxima Nova"/>
                <a:ea typeface="Proxima Nova"/>
                <a:cs typeface="Proxima Nova"/>
                <a:sym typeface="Proxima Nova"/>
              </a:rPr>
              <a:t>Innatism</a:t>
            </a:r>
            <a:endParaRPr sz="1100" b="1">
              <a:latin typeface="Proxima Nova"/>
              <a:ea typeface="Proxima Nova"/>
              <a:cs typeface="Proxima Nova"/>
              <a:sym typeface="Proxima Nova"/>
            </a:endParaRPr>
          </a:p>
          <a:p>
            <a:pPr marL="0" lvl="0" indent="0" algn="l" rtl="0">
              <a:spcBef>
                <a:spcPts val="0"/>
              </a:spcBef>
              <a:spcAft>
                <a:spcPts val="0"/>
              </a:spcAft>
              <a:buNone/>
            </a:pPr>
            <a:r>
              <a:rPr lang="en-GB" sz="1000">
                <a:latin typeface="Proxima Nova"/>
                <a:ea typeface="Proxima Nova"/>
                <a:cs typeface="Proxima Nova"/>
                <a:sym typeface="Proxima Nova"/>
              </a:rPr>
              <a:t>Plato’s argument:</a:t>
            </a: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r>
              <a:rPr lang="en-GB" sz="1000">
                <a:latin typeface="Proxima Nova"/>
                <a:ea typeface="Proxima Nova"/>
                <a:cs typeface="Proxima Nova"/>
                <a:sym typeface="Proxima Nova"/>
              </a:rPr>
              <a:t>Descartes’ argument:</a:t>
            </a: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r>
              <a:rPr lang="en-GB" sz="1000">
                <a:latin typeface="Proxima Nova"/>
                <a:ea typeface="Proxima Nova"/>
                <a:cs typeface="Proxima Nova"/>
                <a:sym typeface="Proxima Nova"/>
              </a:rPr>
              <a:t>Leibniz’s argument:</a:t>
            </a: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p:txBody>
      </p:sp>
      <p:sp>
        <p:nvSpPr>
          <p:cNvPr id="116" name="Google Shape;116;p17"/>
          <p:cNvSpPr txBox="1"/>
          <p:nvPr/>
        </p:nvSpPr>
        <p:spPr>
          <a:xfrm>
            <a:off x="72850" y="3143475"/>
            <a:ext cx="4162800" cy="3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latin typeface="Proxima Nova"/>
                <a:ea typeface="Proxima Nova"/>
                <a:cs typeface="Proxima Nova"/>
                <a:sym typeface="Proxima Nova"/>
              </a:rPr>
              <a:t>The intuition and deduction thesis</a:t>
            </a:r>
            <a:endParaRPr sz="1100" b="1">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p:txBody>
      </p:sp>
      <p:sp>
        <p:nvSpPr>
          <p:cNvPr id="117" name="Google Shape;117;p17"/>
          <p:cNvSpPr/>
          <p:nvPr/>
        </p:nvSpPr>
        <p:spPr>
          <a:xfrm>
            <a:off x="6180100" y="1296775"/>
            <a:ext cx="1085100" cy="738300"/>
          </a:xfrm>
          <a:prstGeom prst="ellipse">
            <a:avLst/>
          </a:prstGeom>
          <a:solidFill>
            <a:srgbClr val="666666"/>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b="1">
                <a:solidFill>
                  <a:srgbClr val="FFFFFF"/>
                </a:solidFill>
                <a:latin typeface="Proxima Nova"/>
                <a:ea typeface="Proxima Nova"/>
                <a:cs typeface="Proxima Nova"/>
                <a:sym typeface="Proxima Nova"/>
              </a:rPr>
              <a:t>Issues with innatism</a:t>
            </a:r>
            <a:endParaRPr sz="1100" b="1">
              <a:solidFill>
                <a:srgbClr val="FFFFFF"/>
              </a:solidFill>
              <a:latin typeface="Proxima Nova"/>
              <a:ea typeface="Proxima Nova"/>
              <a:cs typeface="Proxima Nova"/>
              <a:sym typeface="Proxima Nova"/>
            </a:endParaRPr>
          </a:p>
        </p:txBody>
      </p:sp>
      <p:sp>
        <p:nvSpPr>
          <p:cNvPr id="118" name="Google Shape;118;p17"/>
          <p:cNvSpPr txBox="1"/>
          <p:nvPr/>
        </p:nvSpPr>
        <p:spPr>
          <a:xfrm>
            <a:off x="4311100" y="1056800"/>
            <a:ext cx="1296300" cy="58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Proxima Nova"/>
                <a:ea typeface="Proxima Nova"/>
                <a:cs typeface="Proxima Nova"/>
                <a:sym typeface="Proxima Nova"/>
              </a:rPr>
              <a:t>Locke - no ideas are universally held so none is innate</a:t>
            </a:r>
            <a:endParaRPr sz="1000">
              <a:latin typeface="Proxima Nova"/>
              <a:ea typeface="Proxima Nova"/>
              <a:cs typeface="Proxima Nova"/>
              <a:sym typeface="Proxima Nova"/>
            </a:endParaRPr>
          </a:p>
        </p:txBody>
      </p:sp>
      <p:sp>
        <p:nvSpPr>
          <p:cNvPr id="119" name="Google Shape;119;p17"/>
          <p:cNvSpPr txBox="1"/>
          <p:nvPr/>
        </p:nvSpPr>
        <p:spPr>
          <a:xfrm>
            <a:off x="5804950" y="438925"/>
            <a:ext cx="1835400" cy="58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Proxima Nova"/>
                <a:ea typeface="Proxima Nova"/>
                <a:cs typeface="Proxima Nova"/>
                <a:sym typeface="Proxima Nova"/>
              </a:rPr>
              <a:t>Locke - transparency of ideas</a:t>
            </a:r>
            <a:endParaRPr sz="1000">
              <a:latin typeface="Proxima Nova"/>
              <a:ea typeface="Proxima Nova"/>
              <a:cs typeface="Proxima Nova"/>
              <a:sym typeface="Proxima Nova"/>
            </a:endParaRPr>
          </a:p>
        </p:txBody>
      </p:sp>
      <p:sp>
        <p:nvSpPr>
          <p:cNvPr id="120" name="Google Shape;120;p17"/>
          <p:cNvSpPr txBox="1"/>
          <p:nvPr/>
        </p:nvSpPr>
        <p:spPr>
          <a:xfrm>
            <a:off x="7640350" y="1056800"/>
            <a:ext cx="1440000" cy="58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Proxima Nova"/>
                <a:ea typeface="Proxima Nova"/>
                <a:cs typeface="Proxima Nova"/>
                <a:sym typeface="Proxima Nova"/>
              </a:rPr>
              <a:t>Locke - The Tabula rasa</a:t>
            </a:r>
            <a:endParaRPr sz="1000">
              <a:latin typeface="Proxima Nova"/>
              <a:ea typeface="Proxima Nova"/>
              <a:cs typeface="Proxima Nova"/>
              <a:sym typeface="Proxima Nova"/>
            </a:endParaRPr>
          </a:p>
        </p:txBody>
      </p:sp>
      <p:cxnSp>
        <p:nvCxnSpPr>
          <p:cNvPr id="121" name="Google Shape;121;p17"/>
          <p:cNvCxnSpPr>
            <a:endCxn id="118" idx="3"/>
          </p:cNvCxnSpPr>
          <p:nvPr/>
        </p:nvCxnSpPr>
        <p:spPr>
          <a:xfrm rot="10800000">
            <a:off x="5607400" y="1347350"/>
            <a:ext cx="572700" cy="238800"/>
          </a:xfrm>
          <a:prstGeom prst="straightConnector1">
            <a:avLst/>
          </a:prstGeom>
          <a:noFill/>
          <a:ln w="19050" cap="flat" cmpd="sng">
            <a:solidFill>
              <a:srgbClr val="434343"/>
            </a:solidFill>
            <a:prstDash val="solid"/>
            <a:round/>
            <a:headEnd type="none" w="med" len="med"/>
            <a:tailEnd type="triangle" w="med" len="med"/>
          </a:ln>
        </p:spPr>
      </p:cxnSp>
      <p:cxnSp>
        <p:nvCxnSpPr>
          <p:cNvPr id="122" name="Google Shape;122;p17"/>
          <p:cNvCxnSpPr>
            <a:endCxn id="119" idx="2"/>
          </p:cNvCxnSpPr>
          <p:nvPr/>
        </p:nvCxnSpPr>
        <p:spPr>
          <a:xfrm rot="10800000" flipH="1">
            <a:off x="6649150" y="1020025"/>
            <a:ext cx="73500" cy="257700"/>
          </a:xfrm>
          <a:prstGeom prst="straightConnector1">
            <a:avLst/>
          </a:prstGeom>
          <a:noFill/>
          <a:ln w="19050" cap="flat" cmpd="sng">
            <a:solidFill>
              <a:srgbClr val="434343"/>
            </a:solidFill>
            <a:prstDash val="solid"/>
            <a:round/>
            <a:headEnd type="none" w="med" len="med"/>
            <a:tailEnd type="triangle" w="med" len="med"/>
          </a:ln>
        </p:spPr>
      </p:cxnSp>
      <p:cxnSp>
        <p:nvCxnSpPr>
          <p:cNvPr id="123" name="Google Shape;123;p17"/>
          <p:cNvCxnSpPr>
            <a:endCxn id="120" idx="1"/>
          </p:cNvCxnSpPr>
          <p:nvPr/>
        </p:nvCxnSpPr>
        <p:spPr>
          <a:xfrm rot="10800000" flipH="1">
            <a:off x="7265350" y="1347350"/>
            <a:ext cx="375000" cy="248400"/>
          </a:xfrm>
          <a:prstGeom prst="straightConnector1">
            <a:avLst/>
          </a:prstGeom>
          <a:noFill/>
          <a:ln w="19050" cap="flat" cmpd="sng">
            <a:solidFill>
              <a:srgbClr val="434343"/>
            </a:solidFill>
            <a:prstDash val="solid"/>
            <a:round/>
            <a:headEnd type="none" w="med" len="med"/>
            <a:tailEnd type="triangle" w="med" len="med"/>
          </a:ln>
        </p:spPr>
      </p:cxnSp>
      <p:sp>
        <p:nvSpPr>
          <p:cNvPr id="124" name="Google Shape;124;p17"/>
          <p:cNvSpPr txBox="1"/>
          <p:nvPr/>
        </p:nvSpPr>
        <p:spPr>
          <a:xfrm>
            <a:off x="4311100" y="2172275"/>
            <a:ext cx="4769100" cy="934500"/>
          </a:xfrm>
          <a:prstGeom prst="rect">
            <a:avLst/>
          </a:prstGeom>
          <a:noFill/>
          <a:ln w="952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latin typeface="Proxima Nova"/>
                <a:ea typeface="Proxima Nova"/>
                <a:cs typeface="Proxima Nova"/>
                <a:sym typeface="Proxima Nova"/>
              </a:rPr>
              <a:t>Responses to issues with innatism</a:t>
            </a:r>
            <a:endParaRPr sz="1100" b="1">
              <a:latin typeface="Proxima Nova"/>
              <a:ea typeface="Proxima Nova"/>
              <a:cs typeface="Proxima Nova"/>
              <a:sym typeface="Proxima Nova"/>
            </a:endParaRPr>
          </a:p>
        </p:txBody>
      </p:sp>
      <p:pic>
        <p:nvPicPr>
          <p:cNvPr id="125" name="Google Shape;125;p17"/>
          <p:cNvPicPr preferRelativeResize="0"/>
          <p:nvPr/>
        </p:nvPicPr>
        <p:blipFill rotWithShape="1">
          <a:blip r:embed="rId3">
            <a:alphaModFix/>
          </a:blip>
          <a:srcRect b="11707"/>
          <a:stretch/>
        </p:blipFill>
        <p:spPr>
          <a:xfrm>
            <a:off x="8298300" y="117650"/>
            <a:ext cx="782044" cy="738299"/>
          </a:xfrm>
          <a:prstGeom prst="rect">
            <a:avLst/>
          </a:prstGeom>
          <a:noFill/>
          <a:ln>
            <a:noFill/>
          </a:ln>
        </p:spPr>
      </p:pic>
      <p:pic>
        <p:nvPicPr>
          <p:cNvPr id="126" name="Google Shape;126;p17"/>
          <p:cNvPicPr preferRelativeResize="0"/>
          <p:nvPr/>
        </p:nvPicPr>
        <p:blipFill rotWithShape="1">
          <a:blip r:embed="rId4">
            <a:alphaModFix/>
          </a:blip>
          <a:srcRect b="4752"/>
          <a:stretch/>
        </p:blipFill>
        <p:spPr>
          <a:xfrm>
            <a:off x="72850" y="3584375"/>
            <a:ext cx="572700" cy="909146"/>
          </a:xfrm>
          <a:prstGeom prst="rect">
            <a:avLst/>
          </a:prstGeom>
          <a:noFill/>
          <a:ln>
            <a:noFill/>
          </a:ln>
        </p:spPr>
      </p:pic>
      <p:sp>
        <p:nvSpPr>
          <p:cNvPr id="127" name="Google Shape;127;p17"/>
          <p:cNvSpPr/>
          <p:nvPr/>
        </p:nvSpPr>
        <p:spPr>
          <a:xfrm>
            <a:off x="693700" y="3448700"/>
            <a:ext cx="2155500" cy="11805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Proxima Nova"/>
                <a:ea typeface="Proxima Nova"/>
                <a:cs typeface="Proxima Nova"/>
                <a:sym typeface="Proxima Nova"/>
              </a:rPr>
              <a:t>Descartes’ method</a:t>
            </a:r>
            <a:endParaRPr sz="1000">
              <a:latin typeface="Proxima Nova"/>
              <a:ea typeface="Proxima Nova"/>
              <a:cs typeface="Proxima Nova"/>
              <a:sym typeface="Proxima Nova"/>
            </a:endParaRPr>
          </a:p>
        </p:txBody>
      </p:sp>
      <p:sp>
        <p:nvSpPr>
          <p:cNvPr id="128" name="Google Shape;128;p17"/>
          <p:cNvSpPr/>
          <p:nvPr/>
        </p:nvSpPr>
        <p:spPr>
          <a:xfrm>
            <a:off x="2487350" y="3448700"/>
            <a:ext cx="2364600" cy="1180500"/>
          </a:xfrm>
          <a:prstGeom prst="chevr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Proxima Nova"/>
                <a:ea typeface="Proxima Nova"/>
                <a:cs typeface="Proxima Nova"/>
                <a:sym typeface="Proxima Nova"/>
              </a:rPr>
              <a:t>Clear and distinct ideas</a:t>
            </a:r>
            <a:endParaRPr sz="1000">
              <a:latin typeface="Proxima Nova"/>
              <a:ea typeface="Proxima Nova"/>
              <a:cs typeface="Proxima Nova"/>
              <a:sym typeface="Proxima Nova"/>
            </a:endParaRPr>
          </a:p>
        </p:txBody>
      </p:sp>
      <p:sp>
        <p:nvSpPr>
          <p:cNvPr id="129" name="Google Shape;129;p17"/>
          <p:cNvSpPr/>
          <p:nvPr/>
        </p:nvSpPr>
        <p:spPr>
          <a:xfrm>
            <a:off x="4431700" y="3429000"/>
            <a:ext cx="2622600" cy="1180500"/>
          </a:xfrm>
          <a:prstGeom prst="chevr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Proxima Nova"/>
                <a:ea typeface="Proxima Nova"/>
                <a:cs typeface="Proxima Nova"/>
                <a:sym typeface="Proxima Nova"/>
              </a:rPr>
              <a:t>Intuition and deduction</a:t>
            </a:r>
            <a:endParaRPr sz="1000">
              <a:latin typeface="Proxima Nova"/>
              <a:ea typeface="Proxima Nova"/>
              <a:cs typeface="Proxima Nova"/>
              <a:sym typeface="Proxima Nova"/>
            </a:endParaRPr>
          </a:p>
        </p:txBody>
      </p:sp>
      <p:sp>
        <p:nvSpPr>
          <p:cNvPr id="130" name="Google Shape;130;p17"/>
          <p:cNvSpPr/>
          <p:nvPr/>
        </p:nvSpPr>
        <p:spPr>
          <a:xfrm>
            <a:off x="6649150" y="3448700"/>
            <a:ext cx="2364600" cy="1180500"/>
          </a:xfrm>
          <a:prstGeom prst="chevr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Proxima Nova"/>
                <a:ea typeface="Proxima Nova"/>
                <a:cs typeface="Proxima Nova"/>
                <a:sym typeface="Proxima Nova"/>
              </a:rPr>
              <a:t>The cogito</a:t>
            </a:r>
            <a:endParaRPr sz="1000">
              <a:latin typeface="Proxima Nova"/>
              <a:ea typeface="Proxima Nova"/>
              <a:cs typeface="Proxima Nova"/>
              <a:sym typeface="Proxima Nova"/>
            </a:endParaRPr>
          </a:p>
        </p:txBody>
      </p:sp>
      <p:sp>
        <p:nvSpPr>
          <p:cNvPr id="131" name="Google Shape;131;p17"/>
          <p:cNvSpPr txBox="1"/>
          <p:nvPr/>
        </p:nvSpPr>
        <p:spPr>
          <a:xfrm>
            <a:off x="72850" y="4613125"/>
            <a:ext cx="4769100" cy="214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latin typeface="Proxima Nova"/>
                <a:ea typeface="Proxima Nova"/>
                <a:cs typeface="Proxima Nova"/>
                <a:sym typeface="Proxima Nova"/>
              </a:rPr>
              <a:t>Descartes’ arguments for God’s existence</a:t>
            </a:r>
            <a:endParaRPr sz="1100" b="1">
              <a:latin typeface="Proxima Nova"/>
              <a:ea typeface="Proxima Nova"/>
              <a:cs typeface="Proxima Nova"/>
              <a:sym typeface="Proxima Nova"/>
            </a:endParaRPr>
          </a:p>
          <a:p>
            <a:pPr marL="0" lvl="0" indent="0" algn="l" rtl="0">
              <a:spcBef>
                <a:spcPts val="0"/>
              </a:spcBef>
              <a:spcAft>
                <a:spcPts val="0"/>
              </a:spcAft>
              <a:buNone/>
            </a:pPr>
            <a:r>
              <a:rPr lang="en-GB" sz="1100">
                <a:latin typeface="Proxima Nova"/>
                <a:ea typeface="Proxima Nova"/>
                <a:cs typeface="Proxima Nova"/>
                <a:sym typeface="Proxima Nova"/>
              </a:rPr>
              <a:t>1) The Trademark argument</a:t>
            </a: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r>
              <a:rPr lang="en-GB" sz="1100">
                <a:latin typeface="Proxima Nova"/>
                <a:ea typeface="Proxima Nova"/>
                <a:cs typeface="Proxima Nova"/>
                <a:sym typeface="Proxima Nova"/>
              </a:rPr>
              <a:t>2) The contingency argument</a:t>
            </a: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r>
              <a:rPr lang="en-GB" sz="1100">
                <a:latin typeface="Proxima Nova"/>
                <a:ea typeface="Proxima Nova"/>
                <a:cs typeface="Proxima Nova"/>
                <a:sym typeface="Proxima Nova"/>
              </a:rPr>
              <a:t>3) The ontological argument</a:t>
            </a:r>
            <a:endParaRPr sz="11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p:txBody>
      </p:sp>
      <p:sp>
        <p:nvSpPr>
          <p:cNvPr id="132" name="Google Shape;132;p17"/>
          <p:cNvSpPr txBox="1"/>
          <p:nvPr/>
        </p:nvSpPr>
        <p:spPr>
          <a:xfrm>
            <a:off x="4851950" y="4717800"/>
            <a:ext cx="4162800" cy="203550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latin typeface="Proxima Nova"/>
                <a:ea typeface="Proxima Nova"/>
                <a:cs typeface="Proxima Nova"/>
                <a:sym typeface="Proxima Nova"/>
              </a:rPr>
              <a:t>Descartes’ proof of the external world</a:t>
            </a:r>
            <a:endParaRPr sz="1100" b="1">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p:txBody>
      </p:sp>
      <p:sp>
        <p:nvSpPr>
          <p:cNvPr id="133" name="Google Shape;133;p1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8"/>
          <p:cNvSpPr txBox="1"/>
          <p:nvPr/>
        </p:nvSpPr>
        <p:spPr>
          <a:xfrm>
            <a:off x="151100" y="182700"/>
            <a:ext cx="4160100" cy="649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18"/>
          <p:cNvSpPr/>
          <p:nvPr/>
        </p:nvSpPr>
        <p:spPr>
          <a:xfrm>
            <a:off x="72850" y="117650"/>
            <a:ext cx="4940630" cy="321274"/>
          </a:xfrm>
          <a:prstGeom prst="rect">
            <a:avLst/>
          </a:prstGeom>
        </p:spPr>
        <p:txBody>
          <a:bodyPr>
            <a:prstTxWarp prst="textPlain">
              <a:avLst/>
            </a:prstTxWarp>
          </a:bodyPr>
          <a:lstStyle/>
          <a:p>
            <a:pPr lvl="0" algn="ctr"/>
            <a:r>
              <a:rPr b="0" i="0">
                <a:ln w="9525" cap="flat" cmpd="sng">
                  <a:solidFill>
                    <a:srgbClr val="434343"/>
                  </a:solidFill>
                  <a:prstDash val="solid"/>
                  <a:round/>
                  <a:headEnd type="none" w="sm" len="sm"/>
                  <a:tailEnd type="none" w="sm" len="sm"/>
                </a:ln>
                <a:solidFill>
                  <a:srgbClr val="B7B7B7"/>
                </a:solidFill>
                <a:latin typeface="Arial"/>
              </a:rPr>
              <a:t>Epistemology: The limits of knowledge</a:t>
            </a:r>
          </a:p>
        </p:txBody>
      </p:sp>
      <p:sp>
        <p:nvSpPr>
          <p:cNvPr id="140" name="Google Shape;140;p1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6</a:t>
            </a:fld>
            <a:endParaRPr/>
          </a:p>
        </p:txBody>
      </p:sp>
      <p:graphicFrame>
        <p:nvGraphicFramePr>
          <p:cNvPr id="141" name="Google Shape;141;p18"/>
          <p:cNvGraphicFramePr/>
          <p:nvPr/>
        </p:nvGraphicFramePr>
        <p:xfrm>
          <a:off x="72838" y="737725"/>
          <a:ext cx="4160100" cy="2393150"/>
        </p:xfrm>
        <a:graphic>
          <a:graphicData uri="http://schemas.openxmlformats.org/drawingml/2006/table">
            <a:tbl>
              <a:tblPr>
                <a:noFill/>
                <a:tableStyleId>{7E12B2C3-BC1A-4337-93E4-47F60628E3AB}</a:tableStyleId>
              </a:tblPr>
              <a:tblGrid>
                <a:gridCol w="2080050">
                  <a:extLst>
                    <a:ext uri="{9D8B030D-6E8A-4147-A177-3AD203B41FA5}">
                      <a16:colId xmlns:a16="http://schemas.microsoft.com/office/drawing/2014/main" val="20000"/>
                    </a:ext>
                  </a:extLst>
                </a:gridCol>
                <a:gridCol w="2080050">
                  <a:extLst>
                    <a:ext uri="{9D8B030D-6E8A-4147-A177-3AD203B41FA5}">
                      <a16:colId xmlns:a16="http://schemas.microsoft.com/office/drawing/2014/main" val="20001"/>
                    </a:ext>
                  </a:extLst>
                </a:gridCol>
              </a:tblGrid>
              <a:tr h="1196575">
                <a:tc>
                  <a:txBody>
                    <a:bodyPr/>
                    <a:lstStyle/>
                    <a:p>
                      <a:pPr marL="0" lvl="0" indent="0" algn="l" rtl="0">
                        <a:spcBef>
                          <a:spcPts val="0"/>
                        </a:spcBef>
                        <a:spcAft>
                          <a:spcPts val="0"/>
                        </a:spcAft>
                        <a:buClr>
                          <a:schemeClr val="dk1"/>
                        </a:buClr>
                        <a:buSzPts val="1100"/>
                        <a:buFont typeface="Arial"/>
                        <a:buNone/>
                      </a:pPr>
                      <a:r>
                        <a:rPr lang="en-GB" sz="1000">
                          <a:solidFill>
                            <a:schemeClr val="dk1"/>
                          </a:solidFill>
                          <a:latin typeface="Proxima Nova"/>
                          <a:ea typeface="Proxima Nova"/>
                          <a:cs typeface="Proxima Nova"/>
                          <a:sym typeface="Proxima Nova"/>
                        </a:rPr>
                        <a:t>Philosophical scepticism</a:t>
                      </a:r>
                      <a:endParaRPr sz="1000"/>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Normal incredulity</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extLst>
                  <a:ext uri="{0D108BD9-81ED-4DB2-BD59-A6C34878D82A}">
                    <a16:rowId xmlns:a16="http://schemas.microsoft.com/office/drawing/2014/main" val="10000"/>
                  </a:ext>
                </a:extLst>
              </a:tr>
              <a:tr h="1196575">
                <a:tc>
                  <a:txBody>
                    <a:bodyPr/>
                    <a:lstStyle/>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Local scepticism</a:t>
                      </a:r>
                      <a:endParaRPr sz="1000"/>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Global scepticism</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latin typeface="Proxima Nova"/>
                        <a:ea typeface="Proxima Nova"/>
                        <a:cs typeface="Proxima Nova"/>
                        <a:sym typeface="Proxima Nova"/>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42" name="Google Shape;142;p18"/>
          <p:cNvSpPr txBox="1"/>
          <p:nvPr/>
        </p:nvSpPr>
        <p:spPr>
          <a:xfrm>
            <a:off x="72850" y="438925"/>
            <a:ext cx="4162800" cy="3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latin typeface="Proxima Nova"/>
                <a:ea typeface="Proxima Nova"/>
                <a:cs typeface="Proxima Nova"/>
                <a:sym typeface="Proxima Nova"/>
              </a:rPr>
              <a:t>Types of doubt</a:t>
            </a:r>
            <a:endParaRPr sz="1100" b="1">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p:txBody>
      </p:sp>
      <p:sp>
        <p:nvSpPr>
          <p:cNvPr id="143" name="Google Shape;143;p18"/>
          <p:cNvSpPr txBox="1"/>
          <p:nvPr/>
        </p:nvSpPr>
        <p:spPr>
          <a:xfrm>
            <a:off x="72850" y="3130875"/>
            <a:ext cx="4162800" cy="3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latin typeface="Proxima Nova"/>
                <a:ea typeface="Proxima Nova"/>
                <a:cs typeface="Proxima Nova"/>
                <a:sym typeface="Proxima Nova"/>
              </a:rPr>
              <a:t>Descartes’ three waves of doubt</a:t>
            </a:r>
            <a:endParaRPr sz="1100" b="1">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p:txBody>
      </p:sp>
      <p:sp>
        <p:nvSpPr>
          <p:cNvPr id="144" name="Google Shape;144;p18"/>
          <p:cNvSpPr/>
          <p:nvPr/>
        </p:nvSpPr>
        <p:spPr>
          <a:xfrm>
            <a:off x="120950" y="3363000"/>
            <a:ext cx="4112000" cy="1130450"/>
          </a:xfrm>
          <a:prstGeom prst="flowChartPunchedTape">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Proxima Nova"/>
                <a:ea typeface="Proxima Nova"/>
                <a:cs typeface="Proxima Nova"/>
                <a:sym typeface="Proxima Nova"/>
              </a:rPr>
              <a:t>Doubting the senses</a:t>
            </a:r>
            <a:endParaRPr sz="1000">
              <a:latin typeface="Proxima Nova"/>
              <a:ea typeface="Proxima Nova"/>
              <a:cs typeface="Proxima Nova"/>
              <a:sym typeface="Proxima Nova"/>
            </a:endParaRPr>
          </a:p>
        </p:txBody>
      </p:sp>
      <p:sp>
        <p:nvSpPr>
          <p:cNvPr id="145" name="Google Shape;145;p18"/>
          <p:cNvSpPr/>
          <p:nvPr/>
        </p:nvSpPr>
        <p:spPr>
          <a:xfrm>
            <a:off x="120950" y="4372875"/>
            <a:ext cx="4112000" cy="1205800"/>
          </a:xfrm>
          <a:prstGeom prst="flowChartPunchedTape">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000">
                <a:solidFill>
                  <a:schemeClr val="dk1"/>
                </a:solidFill>
                <a:latin typeface="Proxima Nova"/>
                <a:ea typeface="Proxima Nova"/>
                <a:cs typeface="Proxima Nova"/>
                <a:sym typeface="Proxima Nova"/>
              </a:rPr>
              <a:t>The dreaming argument </a:t>
            </a:r>
            <a:endParaRPr/>
          </a:p>
        </p:txBody>
      </p:sp>
      <p:sp>
        <p:nvSpPr>
          <p:cNvPr id="146" name="Google Shape;146;p18"/>
          <p:cNvSpPr/>
          <p:nvPr/>
        </p:nvSpPr>
        <p:spPr>
          <a:xfrm>
            <a:off x="120950" y="5444700"/>
            <a:ext cx="4112000" cy="1297625"/>
          </a:xfrm>
          <a:prstGeom prst="flowChartPunchedTape">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000">
                <a:solidFill>
                  <a:schemeClr val="dk1"/>
                </a:solidFill>
                <a:latin typeface="Proxima Nova"/>
                <a:ea typeface="Proxima Nova"/>
                <a:cs typeface="Proxima Nova"/>
                <a:sym typeface="Proxima Nova"/>
              </a:rPr>
              <a:t>The evil demon argument</a:t>
            </a:r>
            <a:endParaRPr/>
          </a:p>
        </p:txBody>
      </p:sp>
      <p:sp>
        <p:nvSpPr>
          <p:cNvPr id="147" name="Google Shape;147;p18"/>
          <p:cNvSpPr txBox="1"/>
          <p:nvPr/>
        </p:nvSpPr>
        <p:spPr>
          <a:xfrm>
            <a:off x="4430475" y="438925"/>
            <a:ext cx="4162800" cy="3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latin typeface="Proxima Nova"/>
                <a:ea typeface="Proxima Nova"/>
                <a:cs typeface="Proxima Nova"/>
                <a:sym typeface="Proxima Nova"/>
              </a:rPr>
              <a:t>Empiricist responses to scepticism</a:t>
            </a:r>
            <a:endParaRPr sz="1100" b="1">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p:txBody>
      </p:sp>
      <p:pic>
        <p:nvPicPr>
          <p:cNvPr id="148" name="Google Shape;148;p18"/>
          <p:cNvPicPr preferRelativeResize="0"/>
          <p:nvPr/>
        </p:nvPicPr>
        <p:blipFill>
          <a:blip r:embed="rId3">
            <a:alphaModFix/>
          </a:blip>
          <a:stretch>
            <a:fillRect/>
          </a:stretch>
        </p:blipFill>
        <p:spPr>
          <a:xfrm>
            <a:off x="4469600" y="939963"/>
            <a:ext cx="548700" cy="645517"/>
          </a:xfrm>
          <a:prstGeom prst="rect">
            <a:avLst/>
          </a:prstGeom>
          <a:noFill/>
          <a:ln>
            <a:noFill/>
          </a:ln>
        </p:spPr>
      </p:pic>
      <p:pic>
        <p:nvPicPr>
          <p:cNvPr id="149" name="Google Shape;149;p18"/>
          <p:cNvPicPr preferRelativeResize="0"/>
          <p:nvPr/>
        </p:nvPicPr>
        <p:blipFill>
          <a:blip r:embed="rId4">
            <a:alphaModFix/>
          </a:blip>
          <a:stretch>
            <a:fillRect/>
          </a:stretch>
        </p:blipFill>
        <p:spPr>
          <a:xfrm>
            <a:off x="8472450" y="1812837"/>
            <a:ext cx="548700" cy="730075"/>
          </a:xfrm>
          <a:prstGeom prst="rect">
            <a:avLst/>
          </a:prstGeom>
          <a:noFill/>
          <a:ln>
            <a:noFill/>
          </a:ln>
        </p:spPr>
      </p:pic>
      <p:sp>
        <p:nvSpPr>
          <p:cNvPr id="150" name="Google Shape;150;p18"/>
          <p:cNvSpPr/>
          <p:nvPr/>
        </p:nvSpPr>
        <p:spPr>
          <a:xfrm>
            <a:off x="5176700" y="760225"/>
            <a:ext cx="3768000" cy="825300"/>
          </a:xfrm>
          <a:prstGeom prst="wedgeRectCallout">
            <a:avLst>
              <a:gd name="adj1" fmla="val -52972"/>
              <a:gd name="adj2" fmla="val -17703"/>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Proxima Nova"/>
                <a:ea typeface="Proxima Nova"/>
                <a:cs typeface="Proxima Nova"/>
                <a:sym typeface="Proxima Nova"/>
              </a:rPr>
              <a:t>Locke argued</a:t>
            </a:r>
            <a:endParaRPr sz="1000">
              <a:latin typeface="Proxima Nova"/>
              <a:ea typeface="Proxima Nova"/>
              <a:cs typeface="Proxima Nova"/>
              <a:sym typeface="Proxima Nova"/>
            </a:endParaRPr>
          </a:p>
        </p:txBody>
      </p:sp>
      <p:sp>
        <p:nvSpPr>
          <p:cNvPr id="151" name="Google Shape;151;p18"/>
          <p:cNvSpPr/>
          <p:nvPr/>
        </p:nvSpPr>
        <p:spPr>
          <a:xfrm>
            <a:off x="4468700" y="1765225"/>
            <a:ext cx="3768000" cy="825300"/>
          </a:xfrm>
          <a:prstGeom prst="wedgeRectCallout">
            <a:avLst>
              <a:gd name="adj1" fmla="val 55021"/>
              <a:gd name="adj2" fmla="val -15288"/>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Proxima Nova"/>
                <a:ea typeface="Proxima Nova"/>
                <a:cs typeface="Proxima Nova"/>
                <a:sym typeface="Proxima Nova"/>
              </a:rPr>
              <a:t>Hume suggested</a:t>
            </a:r>
            <a:endParaRPr sz="1000">
              <a:latin typeface="Proxima Nova"/>
              <a:ea typeface="Proxima Nova"/>
              <a:cs typeface="Proxima Nova"/>
              <a:sym typeface="Proxima Nova"/>
            </a:endParaRPr>
          </a:p>
        </p:txBody>
      </p:sp>
      <p:pic>
        <p:nvPicPr>
          <p:cNvPr id="152" name="Google Shape;152;p18"/>
          <p:cNvPicPr preferRelativeResize="0"/>
          <p:nvPr/>
        </p:nvPicPr>
        <p:blipFill>
          <a:blip r:embed="rId5">
            <a:alphaModFix/>
          </a:blip>
          <a:stretch>
            <a:fillRect/>
          </a:stretch>
        </p:blipFill>
        <p:spPr>
          <a:xfrm>
            <a:off x="4469600" y="2770276"/>
            <a:ext cx="548700" cy="782192"/>
          </a:xfrm>
          <a:prstGeom prst="rect">
            <a:avLst/>
          </a:prstGeom>
          <a:noFill/>
          <a:ln>
            <a:noFill/>
          </a:ln>
        </p:spPr>
      </p:pic>
      <p:sp>
        <p:nvSpPr>
          <p:cNvPr id="153" name="Google Shape;153;p18"/>
          <p:cNvSpPr/>
          <p:nvPr/>
        </p:nvSpPr>
        <p:spPr>
          <a:xfrm>
            <a:off x="5176700" y="2748725"/>
            <a:ext cx="3768000" cy="825300"/>
          </a:xfrm>
          <a:prstGeom prst="wedgeRectCallout">
            <a:avLst>
              <a:gd name="adj1" fmla="val -52972"/>
              <a:gd name="adj2" fmla="val -17703"/>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Proxima Nova"/>
                <a:ea typeface="Proxima Nova"/>
                <a:cs typeface="Proxima Nova"/>
                <a:sym typeface="Proxima Nova"/>
              </a:rPr>
              <a:t>Russell recognises</a:t>
            </a:r>
            <a:endParaRPr sz="1000">
              <a:latin typeface="Proxima Nova"/>
              <a:ea typeface="Proxima Nova"/>
              <a:cs typeface="Proxima Nova"/>
              <a:sym typeface="Proxima Nova"/>
            </a:endParaRPr>
          </a:p>
        </p:txBody>
      </p:sp>
      <p:sp>
        <p:nvSpPr>
          <p:cNvPr id="154" name="Google Shape;154;p18"/>
          <p:cNvSpPr/>
          <p:nvPr/>
        </p:nvSpPr>
        <p:spPr>
          <a:xfrm>
            <a:off x="4468700" y="3732225"/>
            <a:ext cx="3768000" cy="825300"/>
          </a:xfrm>
          <a:prstGeom prst="wedgeRectCallout">
            <a:avLst>
              <a:gd name="adj1" fmla="val 53021"/>
              <a:gd name="adj2" fmla="val -34469"/>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Proxima Nova"/>
                <a:ea typeface="Proxima Nova"/>
                <a:cs typeface="Proxima Nova"/>
                <a:sym typeface="Proxima Nova"/>
              </a:rPr>
              <a:t>Berkeley insists</a:t>
            </a:r>
            <a:endParaRPr sz="1000">
              <a:latin typeface="Proxima Nova"/>
              <a:ea typeface="Proxima Nova"/>
              <a:cs typeface="Proxima Nova"/>
              <a:sym typeface="Proxima Nova"/>
            </a:endParaRPr>
          </a:p>
        </p:txBody>
      </p:sp>
      <p:pic>
        <p:nvPicPr>
          <p:cNvPr id="155" name="Google Shape;155;p18"/>
          <p:cNvPicPr preferRelativeResize="0"/>
          <p:nvPr/>
        </p:nvPicPr>
        <p:blipFill>
          <a:blip r:embed="rId6">
            <a:alphaModFix/>
          </a:blip>
          <a:stretch>
            <a:fillRect/>
          </a:stretch>
        </p:blipFill>
        <p:spPr>
          <a:xfrm>
            <a:off x="8394200" y="3812438"/>
            <a:ext cx="548700" cy="664871"/>
          </a:xfrm>
          <a:prstGeom prst="rect">
            <a:avLst/>
          </a:prstGeom>
          <a:noFill/>
          <a:ln>
            <a:noFill/>
          </a:ln>
        </p:spPr>
      </p:pic>
      <p:sp>
        <p:nvSpPr>
          <p:cNvPr id="156" name="Google Shape;156;p18"/>
          <p:cNvSpPr txBox="1"/>
          <p:nvPr/>
        </p:nvSpPr>
        <p:spPr>
          <a:xfrm>
            <a:off x="4430475" y="4629675"/>
            <a:ext cx="4162800" cy="3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latin typeface="Proxima Nova"/>
                <a:ea typeface="Proxima Nova"/>
                <a:cs typeface="Proxima Nova"/>
                <a:sym typeface="Proxima Nova"/>
              </a:rPr>
              <a:t>Reliabilism as a response to scepticism</a:t>
            </a:r>
            <a:endParaRPr sz="1100" b="1">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9"/>
          <p:cNvSpPr/>
          <p:nvPr/>
        </p:nvSpPr>
        <p:spPr>
          <a:xfrm>
            <a:off x="4469250" y="197775"/>
            <a:ext cx="4551900" cy="6435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b="1">
                <a:latin typeface="Proxima Nova"/>
                <a:ea typeface="Proxima Nova"/>
                <a:cs typeface="Proxima Nova"/>
                <a:sym typeface="Proxima Nova"/>
              </a:rPr>
              <a:t>Exam technique focus:</a:t>
            </a:r>
            <a:endParaRPr b="1">
              <a:latin typeface="Proxima Nova"/>
              <a:ea typeface="Proxima Nova"/>
              <a:cs typeface="Proxima Nova"/>
              <a:sym typeface="Proxima Nova"/>
            </a:endParaRPr>
          </a:p>
          <a:p>
            <a:pPr marL="0" lvl="0" indent="0" algn="ctr" rtl="0">
              <a:spcBef>
                <a:spcPts val="0"/>
              </a:spcBef>
              <a:spcAft>
                <a:spcPts val="0"/>
              </a:spcAft>
              <a:buNone/>
            </a:pPr>
            <a:r>
              <a:rPr lang="en-GB" b="1">
                <a:latin typeface="Proxima Nova"/>
                <a:ea typeface="Proxima Nova"/>
                <a:cs typeface="Proxima Nova"/>
                <a:sym typeface="Proxima Nova"/>
              </a:rPr>
              <a:t>3 mark questions</a:t>
            </a:r>
            <a:endParaRPr b="1">
              <a:latin typeface="Proxima Nova"/>
              <a:ea typeface="Proxima Nova"/>
              <a:cs typeface="Proxima Nova"/>
              <a:sym typeface="Proxima Nova"/>
            </a:endParaRPr>
          </a:p>
          <a:p>
            <a:pPr marL="0" lvl="0" indent="0" algn="l" rtl="0">
              <a:spcBef>
                <a:spcPts val="0"/>
              </a:spcBef>
              <a:spcAft>
                <a:spcPts val="0"/>
              </a:spcAft>
              <a:buNone/>
            </a:pPr>
            <a:endParaRPr b="1">
              <a:latin typeface="Proxima Nova"/>
              <a:ea typeface="Proxima Nova"/>
              <a:cs typeface="Proxima Nova"/>
              <a:sym typeface="Proxima Nova"/>
            </a:endParaRPr>
          </a:p>
          <a:p>
            <a:pPr marL="0" lvl="0" indent="0" algn="l" rtl="0">
              <a:spcBef>
                <a:spcPts val="0"/>
              </a:spcBef>
              <a:spcAft>
                <a:spcPts val="0"/>
              </a:spcAft>
              <a:buNone/>
            </a:pPr>
            <a:r>
              <a:rPr lang="en-GB" sz="1100">
                <a:latin typeface="Proxima Nova"/>
                <a:ea typeface="Proxima Nova"/>
                <a:cs typeface="Proxima Nova"/>
                <a:sym typeface="Proxima Nova"/>
              </a:rPr>
              <a:t>3 mark questions test your grasp of essential concepts and your ability to encapsulate them with precision. They may ask you to provide a definition, or briefly outline an idea or theory.</a:t>
            </a: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r>
              <a:rPr lang="en-GB" sz="1100">
                <a:latin typeface="Proxima Nova"/>
                <a:ea typeface="Proxima Nova"/>
                <a:cs typeface="Proxima Nova"/>
                <a:sym typeface="Proxima Nova"/>
              </a:rPr>
              <a:t>The three mark answer mark scheme from AQA is as follows:</a:t>
            </a: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r>
              <a:rPr lang="en-GB" sz="1100">
                <a:latin typeface="Proxima Nova"/>
                <a:ea typeface="Proxima Nova"/>
                <a:cs typeface="Proxima Nova"/>
                <a:sym typeface="Proxima Nova"/>
              </a:rPr>
              <a:t>Here is an example of a full marks answer (and examiners’ commentary) for the question, What is philosophical scepticism?</a:t>
            </a: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r>
              <a:rPr lang="en-GB" sz="1100">
                <a:latin typeface="Proxima Nova"/>
                <a:ea typeface="Proxima Nova"/>
                <a:cs typeface="Proxima Nova"/>
                <a:sym typeface="Proxima Nova"/>
              </a:rPr>
              <a:t>To prepare to answer 3 mark questions you could…</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Char char="❏"/>
            </a:pPr>
            <a:r>
              <a:rPr lang="en-GB" sz="1100">
                <a:latin typeface="Proxima Nova"/>
                <a:ea typeface="Proxima Nova"/>
                <a:cs typeface="Proxima Nova"/>
                <a:sym typeface="Proxima Nova"/>
              </a:rPr>
              <a:t>Prepare ‘perfect’ answers for all key terms. </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Char char="❏"/>
            </a:pPr>
            <a:r>
              <a:rPr lang="en-GB" sz="1100">
                <a:latin typeface="Proxima Nova"/>
                <a:ea typeface="Proxima Nova"/>
                <a:cs typeface="Proxima Nova"/>
                <a:sym typeface="Proxima Nova"/>
              </a:rPr>
              <a:t>Create flashcards or mind-maps of the key ideas for each topic.</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Char char="❏"/>
            </a:pPr>
            <a:r>
              <a:rPr lang="en-GB" sz="1100">
                <a:latin typeface="Proxima Nova"/>
                <a:ea typeface="Proxima Nova"/>
                <a:cs typeface="Proxima Nova"/>
                <a:sym typeface="Proxima Nova"/>
              </a:rPr>
              <a:t>Regularly quiz yourself, or get a friend or family member to quiz you on your perfect answers.</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Char char="❏"/>
            </a:pPr>
            <a:r>
              <a:rPr lang="en-GB" sz="1100">
                <a:latin typeface="Proxima Nova"/>
                <a:ea typeface="Proxima Nova"/>
                <a:cs typeface="Proxima Nova"/>
                <a:sym typeface="Proxima Nova"/>
              </a:rPr>
              <a:t>Regularly check your answers against the mark scheme above.</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Char char="❏"/>
            </a:pPr>
            <a:r>
              <a:rPr lang="en-GB" sz="1100">
                <a:latin typeface="Proxima Nova"/>
                <a:ea typeface="Proxima Nova"/>
                <a:cs typeface="Proxima Nova"/>
                <a:sym typeface="Proxima Nova"/>
              </a:rPr>
              <a:t>Remember that your knowledge for these answers will help you with other longer answer questions!</a:t>
            </a: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p:txBody>
      </p:sp>
      <p:sp>
        <p:nvSpPr>
          <p:cNvPr id="162" name="Google Shape;162;p19"/>
          <p:cNvSpPr/>
          <p:nvPr/>
        </p:nvSpPr>
        <p:spPr>
          <a:xfrm>
            <a:off x="72850" y="197775"/>
            <a:ext cx="4181114" cy="317176"/>
          </a:xfrm>
          <a:prstGeom prst="rect">
            <a:avLst/>
          </a:prstGeom>
        </p:spPr>
        <p:txBody>
          <a:bodyPr>
            <a:prstTxWarp prst="textPlain">
              <a:avLst/>
            </a:prstTxWarp>
          </a:bodyPr>
          <a:lstStyle/>
          <a:p>
            <a:pPr lvl="0" algn="ctr"/>
            <a:r>
              <a:rPr b="0" i="0">
                <a:ln w="9525" cap="flat" cmpd="sng">
                  <a:solidFill>
                    <a:srgbClr val="434343"/>
                  </a:solidFill>
                  <a:prstDash val="solid"/>
                  <a:round/>
                  <a:headEnd type="none" w="sm" len="sm"/>
                  <a:tailEnd type="none" w="sm" len="sm"/>
                </a:ln>
                <a:solidFill>
                  <a:srgbClr val="B7B7B7"/>
                </a:solidFill>
                <a:latin typeface="Arial"/>
              </a:rPr>
              <a:t>Epistemology: Practice questions</a:t>
            </a:r>
          </a:p>
        </p:txBody>
      </p:sp>
      <p:sp>
        <p:nvSpPr>
          <p:cNvPr id="163" name="Google Shape;163;p1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7</a:t>
            </a:fld>
            <a:endParaRPr/>
          </a:p>
        </p:txBody>
      </p:sp>
      <p:pic>
        <p:nvPicPr>
          <p:cNvPr id="164" name="Google Shape;164;p19"/>
          <p:cNvPicPr preferRelativeResize="0"/>
          <p:nvPr/>
        </p:nvPicPr>
        <p:blipFill rotWithShape="1">
          <a:blip r:embed="rId3">
            <a:alphaModFix/>
          </a:blip>
          <a:srcRect l="25389" t="34625" r="24650" b="46873"/>
          <a:stretch/>
        </p:blipFill>
        <p:spPr>
          <a:xfrm>
            <a:off x="4575187" y="3959875"/>
            <a:ext cx="4340024" cy="903550"/>
          </a:xfrm>
          <a:prstGeom prst="rect">
            <a:avLst/>
          </a:prstGeom>
          <a:noFill/>
          <a:ln>
            <a:noFill/>
          </a:ln>
          <a:effectLst>
            <a:outerShdw blurRad="57150" dist="19050" dir="5400000" algn="bl" rotWithShape="0">
              <a:srgbClr val="000000">
                <a:alpha val="50000"/>
              </a:srgbClr>
            </a:outerShdw>
          </a:effectLst>
        </p:spPr>
      </p:pic>
      <p:graphicFrame>
        <p:nvGraphicFramePr>
          <p:cNvPr id="165" name="Google Shape;165;p19"/>
          <p:cNvGraphicFramePr/>
          <p:nvPr/>
        </p:nvGraphicFramePr>
        <p:xfrm>
          <a:off x="4654650" y="1885325"/>
          <a:ext cx="4181100" cy="1457960"/>
        </p:xfrm>
        <a:graphic>
          <a:graphicData uri="http://schemas.openxmlformats.org/drawingml/2006/table">
            <a:tbl>
              <a:tblPr>
                <a:noFill/>
                <a:tableStyleId>{930154CA-40E0-4A68-9E46-FB8CCF257681}</a:tableStyleId>
              </a:tblPr>
              <a:tblGrid>
                <a:gridCol w="501725">
                  <a:extLst>
                    <a:ext uri="{9D8B030D-6E8A-4147-A177-3AD203B41FA5}">
                      <a16:colId xmlns:a16="http://schemas.microsoft.com/office/drawing/2014/main" val="20000"/>
                    </a:ext>
                  </a:extLst>
                </a:gridCol>
                <a:gridCol w="3679375">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en-GB" sz="800"/>
                        <a:t>Marks</a:t>
                      </a:r>
                      <a:endParaRPr sz="80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GB" sz="800"/>
                        <a:t>Levels of response mark scheme</a:t>
                      </a:r>
                      <a:endParaRPr sz="80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GB" sz="800"/>
                        <a:t>3</a:t>
                      </a:r>
                      <a:endParaRPr sz="80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800"/>
                        <a:t>A full and correct answer, given precisely, with little or no redundancy. </a:t>
                      </a:r>
                      <a:endParaRPr sz="80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GB" sz="800"/>
                        <a:t>2</a:t>
                      </a:r>
                      <a:endParaRPr sz="80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800"/>
                        <a:t>The substantive content of the answer is correct, but there may be some redundancy or minor imprecision.</a:t>
                      </a:r>
                      <a:endParaRPr sz="80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GB" sz="800"/>
                        <a:t>1</a:t>
                      </a:r>
                      <a:endParaRPr sz="80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800"/>
                        <a:t>Relevant, but fragmented, points.</a:t>
                      </a:r>
                      <a:endParaRPr sz="80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GB" sz="800"/>
                        <a:t>0</a:t>
                      </a:r>
                      <a:endParaRPr sz="80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800"/>
                        <a:t>Nothing written worthy of credit. Indicative content</a:t>
                      </a:r>
                      <a:endParaRPr sz="80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66" name="Google Shape;166;p19"/>
          <p:cNvSpPr txBox="1"/>
          <p:nvPr/>
        </p:nvSpPr>
        <p:spPr>
          <a:xfrm>
            <a:off x="91175" y="665600"/>
            <a:ext cx="4162800" cy="596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u="sng">
                <a:latin typeface="Proxima Nova"/>
                <a:ea typeface="Proxima Nova"/>
                <a:cs typeface="Proxima Nova"/>
                <a:sym typeface="Proxima Nova"/>
              </a:rPr>
              <a:t>3 marks</a:t>
            </a:r>
            <a:endParaRPr sz="1100" u="sng">
              <a:latin typeface="Proxima Nova"/>
              <a:ea typeface="Proxima Nova"/>
              <a:cs typeface="Proxima Nova"/>
              <a:sym typeface="Proxima Nova"/>
            </a:endParaRPr>
          </a:p>
          <a:p>
            <a:pPr marL="457200" lvl="0" indent="-298450" algn="l" rtl="0">
              <a:spcBef>
                <a:spcPts val="0"/>
              </a:spcBef>
              <a:spcAft>
                <a:spcPts val="0"/>
              </a:spcAft>
              <a:buSzPts val="1100"/>
              <a:buFont typeface="Proxima Nova"/>
              <a:buAutoNum type="arabicPeriod"/>
            </a:pPr>
            <a:r>
              <a:rPr lang="en-GB" sz="1100">
                <a:latin typeface="Proxima Nova"/>
                <a:ea typeface="Proxima Nova"/>
                <a:cs typeface="Proxima Nova"/>
                <a:sym typeface="Proxima Nova"/>
              </a:rPr>
              <a:t>What are clear and distinct ideas?</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AutoNum type="arabicPeriod"/>
            </a:pPr>
            <a:r>
              <a:rPr lang="en-GB" sz="1100">
                <a:latin typeface="Proxima Nova"/>
                <a:ea typeface="Proxima Nova"/>
                <a:cs typeface="Proxima Nova"/>
                <a:sym typeface="Proxima Nova"/>
              </a:rPr>
              <a:t>Briefly explain what is meant by foundationalism.</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AutoNum type="arabicPeriod"/>
            </a:pPr>
            <a:r>
              <a:rPr lang="en-GB" sz="1100">
                <a:latin typeface="Proxima Nova"/>
                <a:ea typeface="Proxima Nova"/>
                <a:cs typeface="Proxima Nova"/>
                <a:sym typeface="Proxima Nova"/>
              </a:rPr>
              <a:t>What is empiricism?</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AutoNum type="arabicPeriod"/>
            </a:pPr>
            <a:r>
              <a:rPr lang="en-GB" sz="1100">
                <a:latin typeface="Proxima Nova"/>
                <a:ea typeface="Proxima Nova"/>
                <a:cs typeface="Proxima Nova"/>
                <a:sym typeface="Proxima Nova"/>
              </a:rPr>
              <a:t>Briefly explain the theory of idealism.</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AutoNum type="arabicPeriod"/>
            </a:pPr>
            <a:r>
              <a:rPr lang="en-GB" sz="1100">
                <a:latin typeface="Proxima Nova"/>
                <a:ea typeface="Proxima Nova"/>
                <a:cs typeface="Proxima Nova"/>
                <a:sym typeface="Proxima Nova"/>
              </a:rPr>
              <a:t>What is intuition?</a:t>
            </a: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r>
              <a:rPr lang="en-GB" sz="1100" u="sng">
                <a:latin typeface="Proxima Nova"/>
                <a:ea typeface="Proxima Nova"/>
                <a:cs typeface="Proxima Nova"/>
                <a:sym typeface="Proxima Nova"/>
              </a:rPr>
              <a:t>5 marks</a:t>
            </a:r>
            <a:endParaRPr sz="1100" u="sng">
              <a:latin typeface="Proxima Nova"/>
              <a:ea typeface="Proxima Nova"/>
              <a:cs typeface="Proxima Nova"/>
              <a:sym typeface="Proxima Nova"/>
            </a:endParaRPr>
          </a:p>
          <a:p>
            <a:pPr marL="457200" lvl="0" indent="-298450" algn="l" rtl="0">
              <a:spcBef>
                <a:spcPts val="0"/>
              </a:spcBef>
              <a:spcAft>
                <a:spcPts val="0"/>
              </a:spcAft>
              <a:buSzPts val="1100"/>
              <a:buFont typeface="Proxima Nova"/>
              <a:buAutoNum type="arabicPeriod"/>
            </a:pPr>
            <a:r>
              <a:rPr lang="en-GB" sz="1100">
                <a:latin typeface="Proxima Nova"/>
                <a:ea typeface="Proxima Nova"/>
                <a:cs typeface="Proxima Nova"/>
                <a:sym typeface="Proxima Nova"/>
              </a:rPr>
              <a:t>Outline Plato’s theory of innatism.</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AutoNum type="arabicPeriod"/>
            </a:pPr>
            <a:r>
              <a:rPr lang="en-GB" sz="1100">
                <a:latin typeface="Proxima Nova"/>
                <a:ea typeface="Proxima Nova"/>
                <a:cs typeface="Proxima Nova"/>
                <a:sym typeface="Proxima Nova"/>
              </a:rPr>
              <a:t>Explain Hume’s distinction between matters of fact and relations of ideas.</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AutoNum type="arabicPeriod"/>
            </a:pPr>
            <a:r>
              <a:rPr lang="en-GB" sz="1100">
                <a:latin typeface="Proxima Nova"/>
                <a:ea typeface="Proxima Nova"/>
                <a:cs typeface="Proxima Nova"/>
                <a:sym typeface="Proxima Nova"/>
              </a:rPr>
              <a:t>Outline what is meant by the Cartesian Circle.</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AutoNum type="arabicPeriod"/>
            </a:pPr>
            <a:r>
              <a:rPr lang="en-GB" sz="1100">
                <a:latin typeface="Proxima Nova"/>
                <a:ea typeface="Proxima Nova"/>
                <a:cs typeface="Proxima Nova"/>
                <a:sym typeface="Proxima Nova"/>
              </a:rPr>
              <a:t>Explain the difference between local and global scepticism.</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AutoNum type="arabicPeriod"/>
            </a:pPr>
            <a:r>
              <a:rPr lang="en-GB" sz="1100">
                <a:latin typeface="Proxima Nova"/>
                <a:ea typeface="Proxima Nova"/>
                <a:cs typeface="Proxima Nova"/>
                <a:sym typeface="Proxima Nova"/>
              </a:rPr>
              <a:t>Explain one issue with the evil demon argument.</a:t>
            </a: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r>
              <a:rPr lang="en-GB" sz="1100" u="sng">
                <a:latin typeface="Proxima Nova"/>
                <a:ea typeface="Proxima Nova"/>
                <a:cs typeface="Proxima Nova"/>
                <a:sym typeface="Proxima Nova"/>
              </a:rPr>
              <a:t>12 marks</a:t>
            </a:r>
            <a:endParaRPr sz="1100" u="sng">
              <a:latin typeface="Proxima Nova"/>
              <a:ea typeface="Proxima Nova"/>
              <a:cs typeface="Proxima Nova"/>
              <a:sym typeface="Proxima Nova"/>
            </a:endParaRPr>
          </a:p>
          <a:p>
            <a:pPr marL="457200" lvl="0" indent="-298450" algn="l" rtl="0">
              <a:spcBef>
                <a:spcPts val="0"/>
              </a:spcBef>
              <a:spcAft>
                <a:spcPts val="0"/>
              </a:spcAft>
              <a:buSzPts val="1100"/>
              <a:buFont typeface="Proxima Nova"/>
              <a:buAutoNum type="arabicPeriod"/>
            </a:pPr>
            <a:r>
              <a:rPr lang="en-GB" sz="1100">
                <a:latin typeface="Proxima Nova"/>
                <a:ea typeface="Proxima Nova"/>
                <a:cs typeface="Proxima Nova"/>
                <a:sym typeface="Proxima Nova"/>
              </a:rPr>
              <a:t>Explain the issues that arise from the tripartite view of knowledge.</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AutoNum type="arabicPeriod"/>
            </a:pPr>
            <a:r>
              <a:rPr lang="en-GB" sz="1100">
                <a:latin typeface="Proxima Nova"/>
                <a:ea typeface="Proxima Nova"/>
                <a:cs typeface="Proxima Nova"/>
                <a:sym typeface="Proxima Nova"/>
              </a:rPr>
              <a:t>Compare and contrast the direct and indirect realist approaches to perception.</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AutoNum type="arabicPeriod"/>
            </a:pPr>
            <a:r>
              <a:rPr lang="en-GB" sz="1100">
                <a:latin typeface="Proxima Nova"/>
                <a:ea typeface="Proxima Nova"/>
                <a:cs typeface="Proxima Nova"/>
                <a:sym typeface="Proxima Nova"/>
              </a:rPr>
              <a:t>Explain the Virtue epistemology approach to knowledge.</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AutoNum type="arabicPeriod"/>
            </a:pPr>
            <a:r>
              <a:rPr lang="en-GB" sz="1100">
                <a:latin typeface="Proxima Nova"/>
                <a:ea typeface="Proxima Nova"/>
                <a:cs typeface="Proxima Nova"/>
                <a:sym typeface="Proxima Nova"/>
              </a:rPr>
              <a:t>Outline and explain the idealist explanation of perception.</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AutoNum type="arabicPeriod"/>
            </a:pPr>
            <a:r>
              <a:rPr lang="en-GB" sz="1100">
                <a:latin typeface="Proxima Nova"/>
                <a:ea typeface="Proxima Nova"/>
                <a:cs typeface="Proxima Nova"/>
                <a:sym typeface="Proxima Nova"/>
              </a:rPr>
              <a:t>Explain how indirect realism may lead to scepticism.</a:t>
            </a: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r>
              <a:rPr lang="en-GB" sz="1100" u="sng">
                <a:latin typeface="Proxima Nova"/>
                <a:ea typeface="Proxima Nova"/>
                <a:cs typeface="Proxima Nova"/>
                <a:sym typeface="Proxima Nova"/>
              </a:rPr>
              <a:t>25 marks</a:t>
            </a:r>
            <a:endParaRPr sz="1100" u="sng">
              <a:latin typeface="Proxima Nova"/>
              <a:ea typeface="Proxima Nova"/>
              <a:cs typeface="Proxima Nova"/>
              <a:sym typeface="Proxima Nova"/>
            </a:endParaRPr>
          </a:p>
          <a:p>
            <a:pPr marL="457200" lvl="0" indent="-298450" algn="l" rtl="0">
              <a:spcBef>
                <a:spcPts val="0"/>
              </a:spcBef>
              <a:spcAft>
                <a:spcPts val="0"/>
              </a:spcAft>
              <a:buSzPts val="1100"/>
              <a:buFont typeface="Proxima Nova"/>
              <a:buAutoNum type="arabicPeriod"/>
            </a:pPr>
            <a:r>
              <a:rPr lang="en-GB" sz="1100">
                <a:latin typeface="Proxima Nova"/>
                <a:ea typeface="Proxima Nova"/>
                <a:cs typeface="Proxima Nova"/>
                <a:sym typeface="Proxima Nova"/>
              </a:rPr>
              <a:t>Do all simple ideas come from impressions?</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AutoNum type="arabicPeriod"/>
            </a:pPr>
            <a:r>
              <a:rPr lang="en-GB" sz="1100">
                <a:latin typeface="Proxima Nova"/>
                <a:ea typeface="Proxima Nova"/>
                <a:cs typeface="Proxima Nova"/>
                <a:sym typeface="Proxima Nova"/>
              </a:rPr>
              <a:t>Evaluate the claim that any concept is innate.</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AutoNum type="arabicPeriod"/>
            </a:pPr>
            <a:r>
              <a:rPr lang="en-GB" sz="1100">
                <a:latin typeface="Proxima Nova"/>
                <a:ea typeface="Proxima Nova"/>
                <a:cs typeface="Proxima Nova"/>
                <a:sym typeface="Proxima Nova"/>
              </a:rPr>
              <a:t>How do you know that you are not dreaming now?</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AutoNum type="arabicPeriod"/>
            </a:pPr>
            <a:r>
              <a:rPr lang="en-GB" sz="1100">
                <a:latin typeface="Proxima Nova"/>
                <a:ea typeface="Proxima Nova"/>
                <a:cs typeface="Proxima Nova"/>
                <a:sym typeface="Proxima Nova"/>
              </a:rPr>
              <a:t>“We cannot know anything.” Discuss.</a:t>
            </a:r>
            <a:endParaRPr sz="1100">
              <a:latin typeface="Proxima Nova"/>
              <a:ea typeface="Proxima Nova"/>
              <a:cs typeface="Proxima Nova"/>
              <a:sym typeface="Proxima Nova"/>
            </a:endParaRPr>
          </a:p>
          <a:p>
            <a:pPr marL="457200" lvl="0" indent="-298450" algn="l" rtl="0">
              <a:spcBef>
                <a:spcPts val="0"/>
              </a:spcBef>
              <a:spcAft>
                <a:spcPts val="0"/>
              </a:spcAft>
              <a:buSzPts val="1100"/>
              <a:buFont typeface="Proxima Nova"/>
              <a:buAutoNum type="arabicPeriod"/>
            </a:pPr>
            <a:r>
              <a:rPr lang="en-GB" sz="1100">
                <a:latin typeface="Proxima Nova"/>
                <a:ea typeface="Proxima Nova"/>
                <a:cs typeface="Proxima Nova"/>
                <a:sym typeface="Proxima Nova"/>
              </a:rPr>
              <a:t>Does Descartes succeed in producing a priori knowledge?</a:t>
            </a: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0"/>
          <p:cNvSpPr/>
          <p:nvPr/>
        </p:nvSpPr>
        <p:spPr>
          <a:xfrm>
            <a:off x="74125" y="402975"/>
            <a:ext cx="3658588" cy="317164"/>
          </a:xfrm>
          <a:prstGeom prst="rect">
            <a:avLst/>
          </a:prstGeom>
        </p:spPr>
        <p:txBody>
          <a:bodyPr>
            <a:prstTxWarp prst="textPlain">
              <a:avLst/>
            </a:prstTxWarp>
          </a:bodyPr>
          <a:lstStyle/>
          <a:p>
            <a:pPr lvl="0" algn="ctr"/>
            <a:r>
              <a:rPr b="0" i="0">
                <a:ln w="9525" cap="flat" cmpd="sng">
                  <a:solidFill>
                    <a:srgbClr val="434343"/>
                  </a:solidFill>
                  <a:prstDash val="solid"/>
                  <a:round/>
                  <a:headEnd type="none" w="sm" len="sm"/>
                  <a:tailEnd type="none" w="sm" len="sm"/>
                </a:ln>
                <a:solidFill>
                  <a:srgbClr val="B7B7B7"/>
                </a:solidFill>
                <a:latin typeface="Arial"/>
              </a:rPr>
              <a:t>Moral Philosophy: Key ideas</a:t>
            </a:r>
          </a:p>
        </p:txBody>
      </p:sp>
      <p:graphicFrame>
        <p:nvGraphicFramePr>
          <p:cNvPr id="172" name="Google Shape;172;p20"/>
          <p:cNvGraphicFramePr/>
          <p:nvPr/>
        </p:nvGraphicFramePr>
        <p:xfrm>
          <a:off x="3370700" y="839600"/>
          <a:ext cx="5522050" cy="5920250"/>
        </p:xfrm>
        <a:graphic>
          <a:graphicData uri="http://schemas.openxmlformats.org/drawingml/2006/table">
            <a:tbl>
              <a:tblPr>
                <a:noFill/>
                <a:tableStyleId>{7E12B2C3-BC1A-4337-93E4-47F60628E3AB}</a:tableStyleId>
              </a:tblPr>
              <a:tblGrid>
                <a:gridCol w="2761025">
                  <a:extLst>
                    <a:ext uri="{9D8B030D-6E8A-4147-A177-3AD203B41FA5}">
                      <a16:colId xmlns:a16="http://schemas.microsoft.com/office/drawing/2014/main" val="20000"/>
                    </a:ext>
                  </a:extLst>
                </a:gridCol>
                <a:gridCol w="2761025">
                  <a:extLst>
                    <a:ext uri="{9D8B030D-6E8A-4147-A177-3AD203B41FA5}">
                      <a16:colId xmlns:a16="http://schemas.microsoft.com/office/drawing/2014/main" val="20001"/>
                    </a:ext>
                  </a:extLst>
                </a:gridCol>
              </a:tblGrid>
              <a:tr h="2960125">
                <a:tc>
                  <a:txBody>
                    <a:bodyPr/>
                    <a:lstStyle/>
                    <a:p>
                      <a:pPr marL="0" lvl="0" indent="0" algn="l" rtl="0">
                        <a:spcBef>
                          <a:spcPts val="0"/>
                        </a:spcBef>
                        <a:spcAft>
                          <a:spcPts val="0"/>
                        </a:spcAft>
                        <a:buNone/>
                      </a:pPr>
                      <a:r>
                        <a:rPr lang="en-GB" sz="1100" b="1">
                          <a:latin typeface="Proxima Nova"/>
                          <a:ea typeface="Proxima Nova"/>
                          <a:cs typeface="Proxima Nova"/>
                          <a:sym typeface="Proxima Nova"/>
                        </a:rPr>
                        <a:t>Is it best to do the greatest good for the greatest number?</a:t>
                      </a:r>
                      <a:endParaRPr sz="1100" b="1">
                        <a:latin typeface="Proxima Nova"/>
                        <a:ea typeface="Proxima Nova"/>
                        <a:cs typeface="Proxima Nova"/>
                        <a:sym typeface="Proxima Nova"/>
                      </a:endParaRPr>
                    </a:p>
                  </a:txBody>
                  <a:tcPr marL="91425" marR="91425" marT="91425" marB="91425"/>
                </a:tc>
                <a:tc>
                  <a:txBody>
                    <a:bodyPr/>
                    <a:lstStyle/>
                    <a:p>
                      <a:pPr marL="0" lvl="0" indent="0" algn="l" rtl="0">
                        <a:spcBef>
                          <a:spcPts val="0"/>
                        </a:spcBef>
                        <a:spcAft>
                          <a:spcPts val="0"/>
                        </a:spcAft>
                        <a:buNone/>
                      </a:pPr>
                      <a:r>
                        <a:rPr lang="en-GB" sz="1100" b="1">
                          <a:solidFill>
                            <a:schemeClr val="dk1"/>
                          </a:solidFill>
                          <a:latin typeface="Proxima Nova"/>
                          <a:ea typeface="Proxima Nova"/>
                          <a:cs typeface="Proxima Nova"/>
                          <a:sym typeface="Proxima Nova"/>
                        </a:rPr>
                        <a:t>Should rationality and autonomy form the basis of morality?</a:t>
                      </a:r>
                      <a:endParaRPr/>
                    </a:p>
                  </a:txBody>
                  <a:tcPr marL="91425" marR="91425" marT="91425" marB="91425"/>
                </a:tc>
                <a:extLst>
                  <a:ext uri="{0D108BD9-81ED-4DB2-BD59-A6C34878D82A}">
                    <a16:rowId xmlns:a16="http://schemas.microsoft.com/office/drawing/2014/main" val="10000"/>
                  </a:ext>
                </a:extLst>
              </a:tr>
              <a:tr h="2960125">
                <a:tc>
                  <a:txBody>
                    <a:bodyPr/>
                    <a:lstStyle/>
                    <a:p>
                      <a:pPr marL="0" lvl="0" indent="0" algn="l" rtl="0">
                        <a:spcBef>
                          <a:spcPts val="0"/>
                        </a:spcBef>
                        <a:spcAft>
                          <a:spcPts val="0"/>
                        </a:spcAft>
                        <a:buNone/>
                      </a:pPr>
                      <a:r>
                        <a:rPr lang="en-GB" sz="1100" b="1">
                          <a:solidFill>
                            <a:schemeClr val="dk1"/>
                          </a:solidFill>
                          <a:latin typeface="Proxima Nova"/>
                          <a:ea typeface="Proxima Nova"/>
                          <a:cs typeface="Proxima Nova"/>
                          <a:sym typeface="Proxima Nova"/>
                        </a:rPr>
                        <a:t>Is virtue ethics a worthy alternative to consequentialist and deontological ethics?</a:t>
                      </a:r>
                      <a:endParaRPr/>
                    </a:p>
                  </a:txBody>
                  <a:tcPr marL="91425" marR="91425" marT="91425" marB="91425"/>
                </a:tc>
                <a:tc>
                  <a:txBody>
                    <a:bodyPr/>
                    <a:lstStyle/>
                    <a:p>
                      <a:pPr marL="0" lvl="0" indent="0" algn="l" rtl="0">
                        <a:spcBef>
                          <a:spcPts val="0"/>
                        </a:spcBef>
                        <a:spcAft>
                          <a:spcPts val="0"/>
                        </a:spcAft>
                        <a:buNone/>
                      </a:pPr>
                      <a:r>
                        <a:rPr lang="en-GB" sz="1100" b="1">
                          <a:latin typeface="Proxima Nova"/>
                          <a:ea typeface="Proxima Nova"/>
                          <a:cs typeface="Proxima Nova"/>
                          <a:sym typeface="Proxima Nova"/>
                        </a:rPr>
                        <a:t>Should moral language be understood in naturalistic terms?</a:t>
                      </a:r>
                      <a:endParaRPr sz="1100" b="1">
                        <a:latin typeface="Proxima Nova"/>
                        <a:ea typeface="Proxima Nova"/>
                        <a:cs typeface="Proxima Nova"/>
                        <a:sym typeface="Proxima Nova"/>
                      </a:endParaRPr>
                    </a:p>
                  </a:txBody>
                  <a:tcPr marL="91425" marR="91425" marT="91425" marB="91425"/>
                </a:tc>
                <a:extLst>
                  <a:ext uri="{0D108BD9-81ED-4DB2-BD59-A6C34878D82A}">
                    <a16:rowId xmlns:a16="http://schemas.microsoft.com/office/drawing/2014/main" val="10001"/>
                  </a:ext>
                </a:extLst>
              </a:tr>
            </a:tbl>
          </a:graphicData>
        </a:graphic>
      </p:graphicFrame>
      <p:sp>
        <p:nvSpPr>
          <p:cNvPr id="173" name="Google Shape;173;p20"/>
          <p:cNvSpPr txBox="1"/>
          <p:nvPr/>
        </p:nvSpPr>
        <p:spPr>
          <a:xfrm>
            <a:off x="4009650" y="258075"/>
            <a:ext cx="4883100" cy="37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Proxima Nova"/>
                <a:ea typeface="Proxima Nova"/>
                <a:cs typeface="Proxima Nova"/>
                <a:sym typeface="Proxima Nova"/>
              </a:rPr>
              <a:t>It’s important that you have thought about ethical issues before you go into the exam. Write your view on these key areas of Moral Philosophy, giving persuasive reasons for your answer. Don’t forget to refer back to your applications booklet too!</a:t>
            </a:r>
            <a:endParaRPr sz="1000">
              <a:latin typeface="Proxima Nova"/>
              <a:ea typeface="Proxima Nova"/>
              <a:cs typeface="Proxima Nova"/>
              <a:sym typeface="Proxima Nova"/>
            </a:endParaRPr>
          </a:p>
        </p:txBody>
      </p:sp>
      <p:sp>
        <p:nvSpPr>
          <p:cNvPr id="174" name="Google Shape;174;p20"/>
          <p:cNvSpPr txBox="1"/>
          <p:nvPr/>
        </p:nvSpPr>
        <p:spPr>
          <a:xfrm>
            <a:off x="208550" y="3142750"/>
            <a:ext cx="2898000" cy="602700"/>
          </a:xfrm>
          <a:prstGeom prst="rect">
            <a:avLst/>
          </a:prstGeom>
          <a:solidFill>
            <a:srgbClr val="EFEFE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Proxima Nova"/>
                <a:ea typeface="Proxima Nova"/>
                <a:cs typeface="Proxima Nova"/>
                <a:sym typeface="Proxima Nova"/>
              </a:rPr>
              <a:t>Don’t forget to check your knowledge of Moral Philosophy against the revision checklist, this is based on the AQA specification:</a:t>
            </a:r>
            <a:endParaRPr sz="1000">
              <a:latin typeface="Proxima Nova"/>
              <a:ea typeface="Proxima Nova"/>
              <a:cs typeface="Proxima Nova"/>
              <a:sym typeface="Proxima Nova"/>
            </a:endParaRPr>
          </a:p>
        </p:txBody>
      </p:sp>
      <p:sp>
        <p:nvSpPr>
          <p:cNvPr id="175" name="Google Shape;175;p20"/>
          <p:cNvSpPr/>
          <p:nvPr/>
        </p:nvSpPr>
        <p:spPr>
          <a:xfrm rot="-1137635">
            <a:off x="264000" y="3709416"/>
            <a:ext cx="258527" cy="376265"/>
          </a:xfrm>
          <a:prstGeom prst="downArrow">
            <a:avLst>
              <a:gd name="adj1" fmla="val 50000"/>
              <a:gd name="adj2" fmla="val 50000"/>
            </a:avLst>
          </a:prstGeom>
          <a:solidFill>
            <a:srgbClr val="666666"/>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0"/>
          <p:cNvSpPr txBox="1"/>
          <p:nvPr/>
        </p:nvSpPr>
        <p:spPr>
          <a:xfrm>
            <a:off x="209825" y="839600"/>
            <a:ext cx="2898000" cy="21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Proxima Nova"/>
                <a:ea typeface="Proxima Nova"/>
                <a:cs typeface="Proxima Nova"/>
                <a:sym typeface="Proxima Nova"/>
              </a:rPr>
              <a:t>You can divide the Moral Philosophy topic down into 10 ‘chunks’ of knowledge. More detail is on the revision checklist.</a:t>
            </a:r>
            <a:endParaRPr sz="1000">
              <a:latin typeface="Proxima Nova"/>
              <a:ea typeface="Proxima Nova"/>
              <a:cs typeface="Proxima Nova"/>
              <a:sym typeface="Proxima Nova"/>
            </a:endParaRPr>
          </a:p>
          <a:p>
            <a:pPr marL="457200" lvl="0" indent="-292100" algn="l" rtl="0">
              <a:spcBef>
                <a:spcPts val="0"/>
              </a:spcBef>
              <a:spcAft>
                <a:spcPts val="0"/>
              </a:spcAft>
              <a:buSzPts val="1000"/>
              <a:buFont typeface="Proxima Nova"/>
              <a:buAutoNum type="arabicParenR"/>
            </a:pPr>
            <a:r>
              <a:rPr lang="en-GB" sz="1000">
                <a:latin typeface="Proxima Nova"/>
                <a:ea typeface="Proxima Nova"/>
                <a:cs typeface="Proxima Nova"/>
                <a:sym typeface="Proxima Nova"/>
              </a:rPr>
              <a:t>Utillity</a:t>
            </a:r>
            <a:endParaRPr sz="1000">
              <a:latin typeface="Proxima Nova"/>
              <a:ea typeface="Proxima Nova"/>
              <a:cs typeface="Proxima Nova"/>
              <a:sym typeface="Proxima Nova"/>
            </a:endParaRPr>
          </a:p>
          <a:p>
            <a:pPr marL="457200" lvl="0" indent="-292100" algn="l" rtl="0">
              <a:spcBef>
                <a:spcPts val="0"/>
              </a:spcBef>
              <a:spcAft>
                <a:spcPts val="0"/>
              </a:spcAft>
              <a:buSzPts val="1000"/>
              <a:buFont typeface="Proxima Nova"/>
              <a:buAutoNum type="arabicParenR"/>
            </a:pPr>
            <a:r>
              <a:rPr lang="en-GB" sz="1000">
                <a:latin typeface="Proxima Nova"/>
                <a:ea typeface="Proxima Nova"/>
                <a:cs typeface="Proxima Nova"/>
                <a:sym typeface="Proxima Nova"/>
              </a:rPr>
              <a:t>Issues with utility</a:t>
            </a:r>
            <a:endParaRPr sz="1000">
              <a:latin typeface="Proxima Nova"/>
              <a:ea typeface="Proxima Nova"/>
              <a:cs typeface="Proxima Nova"/>
              <a:sym typeface="Proxima Nova"/>
            </a:endParaRPr>
          </a:p>
          <a:p>
            <a:pPr marL="457200" lvl="0" indent="-292100" algn="l" rtl="0">
              <a:spcBef>
                <a:spcPts val="0"/>
              </a:spcBef>
              <a:spcAft>
                <a:spcPts val="0"/>
              </a:spcAft>
              <a:buSzPts val="1000"/>
              <a:buFont typeface="Proxima Nova"/>
              <a:buAutoNum type="arabicParenR"/>
            </a:pPr>
            <a:r>
              <a:rPr lang="en-GB" sz="1000">
                <a:latin typeface="Proxima Nova"/>
                <a:ea typeface="Proxima Nova"/>
                <a:cs typeface="Proxima Nova"/>
                <a:sym typeface="Proxima Nova"/>
              </a:rPr>
              <a:t>Kant</a:t>
            </a:r>
            <a:endParaRPr sz="1000">
              <a:latin typeface="Proxima Nova"/>
              <a:ea typeface="Proxima Nova"/>
              <a:cs typeface="Proxima Nova"/>
              <a:sym typeface="Proxima Nova"/>
            </a:endParaRPr>
          </a:p>
          <a:p>
            <a:pPr marL="457200" lvl="0" indent="-292100" algn="l" rtl="0">
              <a:spcBef>
                <a:spcPts val="0"/>
              </a:spcBef>
              <a:spcAft>
                <a:spcPts val="0"/>
              </a:spcAft>
              <a:buSzPts val="1000"/>
              <a:buFont typeface="Proxima Nova"/>
              <a:buAutoNum type="arabicParenR"/>
            </a:pPr>
            <a:r>
              <a:rPr lang="en-GB" sz="1000">
                <a:latin typeface="Proxima Nova"/>
                <a:ea typeface="Proxima Nova"/>
                <a:cs typeface="Proxima Nova"/>
                <a:sym typeface="Proxima Nova"/>
              </a:rPr>
              <a:t>Issues with Kant</a:t>
            </a:r>
            <a:endParaRPr sz="1000">
              <a:latin typeface="Proxima Nova"/>
              <a:ea typeface="Proxima Nova"/>
              <a:cs typeface="Proxima Nova"/>
              <a:sym typeface="Proxima Nova"/>
            </a:endParaRPr>
          </a:p>
          <a:p>
            <a:pPr marL="457200" lvl="0" indent="-292100" algn="l" rtl="0">
              <a:spcBef>
                <a:spcPts val="0"/>
              </a:spcBef>
              <a:spcAft>
                <a:spcPts val="0"/>
              </a:spcAft>
              <a:buSzPts val="1000"/>
              <a:buFont typeface="Proxima Nova"/>
              <a:buAutoNum type="arabicParenR"/>
            </a:pPr>
            <a:r>
              <a:rPr lang="en-GB" sz="1000">
                <a:latin typeface="Proxima Nova"/>
                <a:ea typeface="Proxima Nova"/>
                <a:cs typeface="Proxima Nova"/>
                <a:sym typeface="Proxima Nova"/>
              </a:rPr>
              <a:t>Aristotle</a:t>
            </a:r>
            <a:endParaRPr sz="1000">
              <a:latin typeface="Proxima Nova"/>
              <a:ea typeface="Proxima Nova"/>
              <a:cs typeface="Proxima Nova"/>
              <a:sym typeface="Proxima Nova"/>
            </a:endParaRPr>
          </a:p>
          <a:p>
            <a:pPr marL="457200" lvl="0" indent="-292100" algn="l" rtl="0">
              <a:spcBef>
                <a:spcPts val="0"/>
              </a:spcBef>
              <a:spcAft>
                <a:spcPts val="0"/>
              </a:spcAft>
              <a:buSzPts val="1000"/>
              <a:buFont typeface="Proxima Nova"/>
              <a:buAutoNum type="arabicParenR"/>
            </a:pPr>
            <a:r>
              <a:rPr lang="en-GB" sz="1000">
                <a:latin typeface="Proxima Nova"/>
                <a:ea typeface="Proxima Nova"/>
                <a:cs typeface="Proxima Nova"/>
                <a:sym typeface="Proxima Nova"/>
              </a:rPr>
              <a:t>Issues with Aristotle</a:t>
            </a:r>
            <a:endParaRPr sz="1000">
              <a:latin typeface="Proxima Nova"/>
              <a:ea typeface="Proxima Nova"/>
              <a:cs typeface="Proxima Nova"/>
              <a:sym typeface="Proxima Nova"/>
            </a:endParaRPr>
          </a:p>
          <a:p>
            <a:pPr marL="457200" lvl="0" indent="-292100" algn="l" rtl="0">
              <a:spcBef>
                <a:spcPts val="0"/>
              </a:spcBef>
              <a:spcAft>
                <a:spcPts val="0"/>
              </a:spcAft>
              <a:buSzPts val="1000"/>
              <a:buFont typeface="Proxima Nova"/>
              <a:buAutoNum type="arabicParenR"/>
            </a:pPr>
            <a:r>
              <a:rPr lang="en-GB" sz="1000">
                <a:latin typeface="Proxima Nova"/>
                <a:ea typeface="Proxima Nova"/>
                <a:cs typeface="Proxima Nova"/>
                <a:sym typeface="Proxima Nova"/>
              </a:rPr>
              <a:t>Application and comparison</a:t>
            </a:r>
            <a:endParaRPr sz="1000">
              <a:latin typeface="Proxima Nova"/>
              <a:ea typeface="Proxima Nova"/>
              <a:cs typeface="Proxima Nova"/>
              <a:sym typeface="Proxima Nova"/>
            </a:endParaRPr>
          </a:p>
          <a:p>
            <a:pPr marL="457200" lvl="0" indent="-292100" algn="l" rtl="0">
              <a:spcBef>
                <a:spcPts val="0"/>
              </a:spcBef>
              <a:spcAft>
                <a:spcPts val="0"/>
              </a:spcAft>
              <a:buSzPts val="1000"/>
              <a:buFont typeface="Proxima Nova"/>
              <a:buAutoNum type="arabicParenR"/>
            </a:pPr>
            <a:r>
              <a:rPr lang="en-GB" sz="1000">
                <a:latin typeface="Proxima Nova"/>
                <a:ea typeface="Proxima Nova"/>
                <a:cs typeface="Proxima Nova"/>
                <a:sym typeface="Proxima Nova"/>
              </a:rPr>
              <a:t>Origins and status</a:t>
            </a:r>
            <a:endParaRPr sz="1000">
              <a:latin typeface="Proxima Nova"/>
              <a:ea typeface="Proxima Nova"/>
              <a:cs typeface="Proxima Nova"/>
              <a:sym typeface="Proxima Nova"/>
            </a:endParaRPr>
          </a:p>
          <a:p>
            <a:pPr marL="457200" lvl="0" indent="-292100" algn="l" rtl="0">
              <a:spcBef>
                <a:spcPts val="0"/>
              </a:spcBef>
              <a:spcAft>
                <a:spcPts val="0"/>
              </a:spcAft>
              <a:buSzPts val="1000"/>
              <a:buFont typeface="Proxima Nova"/>
              <a:buAutoNum type="arabicParenR"/>
            </a:pPr>
            <a:r>
              <a:rPr lang="en-GB" sz="1000">
                <a:latin typeface="Proxima Nova"/>
                <a:ea typeface="Proxima Nova"/>
                <a:cs typeface="Proxima Nova"/>
                <a:sym typeface="Proxima Nova"/>
              </a:rPr>
              <a:t>Realism and issues</a:t>
            </a:r>
            <a:endParaRPr sz="1000">
              <a:latin typeface="Proxima Nova"/>
              <a:ea typeface="Proxima Nova"/>
              <a:cs typeface="Proxima Nova"/>
              <a:sym typeface="Proxima Nova"/>
            </a:endParaRPr>
          </a:p>
          <a:p>
            <a:pPr marL="457200" lvl="0" indent="-292100" algn="l" rtl="0">
              <a:spcBef>
                <a:spcPts val="0"/>
              </a:spcBef>
              <a:spcAft>
                <a:spcPts val="0"/>
              </a:spcAft>
              <a:buSzPts val="1000"/>
              <a:buFont typeface="Proxima Nova"/>
              <a:buAutoNum type="arabicParenR"/>
            </a:pPr>
            <a:r>
              <a:rPr lang="en-GB" sz="1000">
                <a:latin typeface="Proxima Nova"/>
                <a:ea typeface="Proxima Nova"/>
                <a:cs typeface="Proxima Nova"/>
                <a:sym typeface="Proxima Nova"/>
              </a:rPr>
              <a:t>Anti-realism and issues</a:t>
            </a:r>
            <a:endParaRPr sz="1000">
              <a:latin typeface="Proxima Nova"/>
              <a:ea typeface="Proxima Nova"/>
              <a:cs typeface="Proxima Nova"/>
              <a:sym typeface="Proxima Nova"/>
            </a:endParaRPr>
          </a:p>
        </p:txBody>
      </p:sp>
      <p:sp>
        <p:nvSpPr>
          <p:cNvPr id="177" name="Google Shape;177;p2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8</a:t>
            </a:fld>
            <a:endParaRPr/>
          </a:p>
        </p:txBody>
      </p:sp>
      <p:pic>
        <p:nvPicPr>
          <p:cNvPr id="178" name="Google Shape;178;p20"/>
          <p:cNvPicPr preferRelativeResize="0"/>
          <p:nvPr/>
        </p:nvPicPr>
        <p:blipFill rotWithShape="1">
          <a:blip r:embed="rId3">
            <a:alphaModFix/>
          </a:blip>
          <a:srcRect l="33918" t="28509" r="40504" b="9620"/>
          <a:stretch/>
        </p:blipFill>
        <p:spPr>
          <a:xfrm rot="-215977">
            <a:off x="708197" y="4004436"/>
            <a:ext cx="1898699" cy="2582237"/>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1"/>
          <p:cNvSpPr/>
          <p:nvPr/>
        </p:nvSpPr>
        <p:spPr>
          <a:xfrm>
            <a:off x="106750" y="2995678"/>
            <a:ext cx="3273600" cy="1765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b="1">
                <a:solidFill>
                  <a:schemeClr val="dk1"/>
                </a:solidFill>
                <a:latin typeface="Proxima Nova"/>
                <a:ea typeface="Proxima Nova"/>
                <a:cs typeface="Proxima Nova"/>
                <a:sym typeface="Proxima Nova"/>
              </a:rPr>
              <a:t>Mill’s qualitative hedonistic utilitarianism</a:t>
            </a:r>
            <a:endParaRPr sz="1100" b="1">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Mill’s ‘proof’ of the greatest happiness -</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100" b="1">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100" b="1">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Higher and lower pleasures -</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100" b="1">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100" b="1">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GB" sz="1000">
                <a:solidFill>
                  <a:schemeClr val="dk1"/>
                </a:solidFill>
                <a:latin typeface="Proxima Nova"/>
                <a:ea typeface="Proxima Nova"/>
                <a:cs typeface="Proxima Nova"/>
                <a:sym typeface="Proxima Nova"/>
              </a:rPr>
              <a:t>Strong and weak rule utilitarianism -</a:t>
            </a:r>
            <a:endParaRPr sz="1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100" b="1">
              <a:solidFill>
                <a:schemeClr val="dk1"/>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100" b="1">
              <a:solidFill>
                <a:schemeClr val="dk1"/>
              </a:solidFill>
              <a:latin typeface="Proxima Nova"/>
              <a:ea typeface="Proxima Nova"/>
              <a:cs typeface="Proxima Nova"/>
              <a:sym typeface="Proxima Nova"/>
            </a:endParaRPr>
          </a:p>
        </p:txBody>
      </p:sp>
      <p:sp>
        <p:nvSpPr>
          <p:cNvPr id="184" name="Google Shape;184;p21"/>
          <p:cNvSpPr/>
          <p:nvPr/>
        </p:nvSpPr>
        <p:spPr>
          <a:xfrm>
            <a:off x="1432250" y="490775"/>
            <a:ext cx="3347100" cy="1937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b="1">
                <a:latin typeface="Proxima Nova"/>
                <a:ea typeface="Proxima Nova"/>
                <a:cs typeface="Proxima Nova"/>
                <a:sym typeface="Proxima Nova"/>
              </a:rPr>
              <a:t>Bentham’s quantitative hedonistic utilitarianism</a:t>
            </a:r>
            <a:endParaRPr sz="1100" b="1">
              <a:latin typeface="Proxima Nova"/>
              <a:ea typeface="Proxima Nova"/>
              <a:cs typeface="Proxima Nova"/>
              <a:sym typeface="Proxima Nova"/>
            </a:endParaRPr>
          </a:p>
          <a:p>
            <a:pPr marL="0" lvl="0" indent="0" algn="l" rtl="0">
              <a:spcBef>
                <a:spcPts val="0"/>
              </a:spcBef>
              <a:spcAft>
                <a:spcPts val="0"/>
              </a:spcAft>
              <a:buNone/>
            </a:pPr>
            <a:r>
              <a:rPr lang="en-GB" sz="1000">
                <a:latin typeface="Proxima Nova"/>
                <a:ea typeface="Proxima Nova"/>
                <a:cs typeface="Proxima Nova"/>
                <a:sym typeface="Proxima Nova"/>
              </a:rPr>
              <a:t>The principle of utility - </a:t>
            </a:r>
            <a:endParaRPr sz="1000">
              <a:latin typeface="Proxima Nova"/>
              <a:ea typeface="Proxima Nova"/>
              <a:cs typeface="Proxima Nova"/>
              <a:sym typeface="Proxima Nova"/>
            </a:endParaRPr>
          </a:p>
          <a:p>
            <a:pPr marL="0" lvl="0" indent="0" algn="l" rtl="0">
              <a:spcBef>
                <a:spcPts val="0"/>
              </a:spcBef>
              <a:spcAft>
                <a:spcPts val="0"/>
              </a:spcAft>
              <a:buNone/>
            </a:pPr>
            <a:endParaRPr sz="1100" b="1">
              <a:latin typeface="Proxima Nova"/>
              <a:ea typeface="Proxima Nova"/>
              <a:cs typeface="Proxima Nova"/>
              <a:sym typeface="Proxima Nova"/>
            </a:endParaRPr>
          </a:p>
          <a:p>
            <a:pPr marL="0" lvl="0" indent="0" algn="l" rtl="0">
              <a:spcBef>
                <a:spcPts val="0"/>
              </a:spcBef>
              <a:spcAft>
                <a:spcPts val="0"/>
              </a:spcAft>
              <a:buNone/>
            </a:pPr>
            <a:endParaRPr sz="1100" b="1">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r>
              <a:rPr lang="en-GB" sz="1000">
                <a:latin typeface="Proxima Nova"/>
                <a:ea typeface="Proxima Nova"/>
                <a:cs typeface="Proxima Nova"/>
                <a:sym typeface="Proxima Nova"/>
              </a:rPr>
              <a:t>The utility calculus -</a:t>
            </a: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p:txBody>
      </p:sp>
      <p:sp>
        <p:nvSpPr>
          <p:cNvPr id="185" name="Google Shape;185;p21"/>
          <p:cNvSpPr/>
          <p:nvPr/>
        </p:nvSpPr>
        <p:spPr>
          <a:xfrm>
            <a:off x="72850" y="117650"/>
            <a:ext cx="4040684" cy="317164"/>
          </a:xfrm>
          <a:prstGeom prst="rect">
            <a:avLst/>
          </a:prstGeom>
        </p:spPr>
        <p:txBody>
          <a:bodyPr>
            <a:prstTxWarp prst="textPlain">
              <a:avLst/>
            </a:prstTxWarp>
          </a:bodyPr>
          <a:lstStyle/>
          <a:p>
            <a:pPr lvl="0" algn="ctr"/>
            <a:r>
              <a:rPr b="0" i="0">
                <a:ln w="9525" cap="flat" cmpd="sng">
                  <a:solidFill>
                    <a:srgbClr val="434343"/>
                  </a:solidFill>
                  <a:prstDash val="solid"/>
                  <a:round/>
                  <a:headEnd type="none" w="sm" len="sm"/>
                  <a:tailEnd type="none" w="sm" len="sm"/>
                </a:ln>
                <a:solidFill>
                  <a:srgbClr val="B7B7B7"/>
                </a:solidFill>
                <a:latin typeface="Arial"/>
              </a:rPr>
              <a:t>Moral Philosophy: Utilitarianism</a:t>
            </a:r>
          </a:p>
        </p:txBody>
      </p:sp>
      <p:sp>
        <p:nvSpPr>
          <p:cNvPr id="186" name="Google Shape;186;p2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9</a:t>
            </a:fld>
            <a:endParaRPr/>
          </a:p>
        </p:txBody>
      </p:sp>
      <p:sp>
        <p:nvSpPr>
          <p:cNvPr id="187" name="Google Shape;187;p21"/>
          <p:cNvSpPr/>
          <p:nvPr/>
        </p:nvSpPr>
        <p:spPr>
          <a:xfrm>
            <a:off x="4980450" y="5149025"/>
            <a:ext cx="4040700" cy="15675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b="1">
                <a:latin typeface="Proxima Nova"/>
                <a:ea typeface="Proxima Nova"/>
                <a:cs typeface="Proxima Nova"/>
                <a:sym typeface="Proxima Nova"/>
              </a:rPr>
              <a:t>Similarities and differences with…</a:t>
            </a:r>
            <a:endParaRPr sz="1100" b="1">
              <a:latin typeface="Proxima Nova"/>
              <a:ea typeface="Proxima Nova"/>
              <a:cs typeface="Proxima Nova"/>
              <a:sym typeface="Proxima Nova"/>
            </a:endParaRPr>
          </a:p>
          <a:p>
            <a:pPr marL="0" lvl="0" indent="0" algn="l" rtl="0">
              <a:spcBef>
                <a:spcPts val="0"/>
              </a:spcBef>
              <a:spcAft>
                <a:spcPts val="0"/>
              </a:spcAft>
              <a:buNone/>
            </a:pPr>
            <a:r>
              <a:rPr lang="en-GB" sz="1000">
                <a:latin typeface="Proxima Nova"/>
                <a:ea typeface="Proxima Nova"/>
                <a:cs typeface="Proxima Nova"/>
                <a:sym typeface="Proxima Nova"/>
              </a:rPr>
              <a:t>Kantian ethics			 Aristotelian virtue ethics</a:t>
            </a:r>
            <a:endParaRPr sz="10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endParaRPr sz="1100" b="1">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p:txBody>
      </p:sp>
      <p:cxnSp>
        <p:nvCxnSpPr>
          <p:cNvPr id="188" name="Google Shape;188;p21"/>
          <p:cNvCxnSpPr/>
          <p:nvPr/>
        </p:nvCxnSpPr>
        <p:spPr>
          <a:xfrm>
            <a:off x="6864500" y="5438525"/>
            <a:ext cx="0" cy="1160400"/>
          </a:xfrm>
          <a:prstGeom prst="straightConnector1">
            <a:avLst/>
          </a:prstGeom>
          <a:noFill/>
          <a:ln w="9525" cap="flat" cmpd="sng">
            <a:solidFill>
              <a:srgbClr val="000000"/>
            </a:solidFill>
            <a:prstDash val="solid"/>
            <a:round/>
            <a:headEnd type="none" w="med" len="med"/>
            <a:tailEnd type="none" w="med" len="med"/>
          </a:ln>
        </p:spPr>
      </p:cxnSp>
      <p:sp>
        <p:nvSpPr>
          <p:cNvPr id="189" name="Google Shape;189;p21"/>
          <p:cNvSpPr/>
          <p:nvPr/>
        </p:nvSpPr>
        <p:spPr>
          <a:xfrm>
            <a:off x="106750" y="1145263"/>
            <a:ext cx="1246200" cy="1261800"/>
          </a:xfrm>
          <a:prstGeom prst="wedgeRoundRectCallout">
            <a:avLst>
              <a:gd name="adj1" fmla="val 57864"/>
              <a:gd name="adj2" fmla="val -21069"/>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000" i="1">
                <a:latin typeface="Proxima Nova"/>
                <a:ea typeface="Proxima Nova"/>
                <a:cs typeface="Proxima Nova"/>
                <a:sym typeface="Proxima Nova"/>
              </a:rPr>
              <a:t>“...and it is the greatest happiness of the greatest number that is the measure of right and wrong.”</a:t>
            </a:r>
            <a:endParaRPr sz="1000" i="1">
              <a:latin typeface="Proxima Nova"/>
              <a:ea typeface="Proxima Nova"/>
              <a:cs typeface="Proxima Nova"/>
              <a:sym typeface="Proxima Nova"/>
            </a:endParaRPr>
          </a:p>
          <a:p>
            <a:pPr marL="0" lvl="0" indent="0" algn="r" rtl="0">
              <a:spcBef>
                <a:spcPts val="0"/>
              </a:spcBef>
              <a:spcAft>
                <a:spcPts val="0"/>
              </a:spcAft>
              <a:buNone/>
            </a:pPr>
            <a:r>
              <a:rPr lang="en-GB" sz="1000">
                <a:latin typeface="Proxima Nova"/>
                <a:ea typeface="Proxima Nova"/>
                <a:cs typeface="Proxima Nova"/>
                <a:sym typeface="Proxima Nova"/>
              </a:rPr>
              <a:t>Bentham</a:t>
            </a:r>
            <a:endParaRPr sz="1000">
              <a:latin typeface="Proxima Nova"/>
              <a:ea typeface="Proxima Nova"/>
              <a:cs typeface="Proxima Nova"/>
              <a:sym typeface="Proxima Nova"/>
            </a:endParaRPr>
          </a:p>
        </p:txBody>
      </p:sp>
      <p:sp>
        <p:nvSpPr>
          <p:cNvPr id="190" name="Google Shape;190;p21"/>
          <p:cNvSpPr/>
          <p:nvPr/>
        </p:nvSpPr>
        <p:spPr>
          <a:xfrm>
            <a:off x="3455050" y="2963775"/>
            <a:ext cx="1358100" cy="1261800"/>
          </a:xfrm>
          <a:prstGeom prst="wedgeRoundRectCallout">
            <a:avLst>
              <a:gd name="adj1" fmla="val -59432"/>
              <a:gd name="adj2" fmla="val -6269"/>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000" i="1">
                <a:latin typeface="Proxima Nova"/>
                <a:ea typeface="Proxima Nova"/>
                <a:cs typeface="Proxima Nova"/>
                <a:sym typeface="Proxima Nova"/>
              </a:rPr>
              <a:t>“It is better to be a human dissatisfied than a pig satisfied; better to be Socrates dissatisfied than a fool satisfied.”</a:t>
            </a:r>
            <a:endParaRPr sz="1000" i="1">
              <a:latin typeface="Proxima Nova"/>
              <a:ea typeface="Proxima Nova"/>
              <a:cs typeface="Proxima Nova"/>
              <a:sym typeface="Proxima Nova"/>
            </a:endParaRPr>
          </a:p>
          <a:p>
            <a:pPr marL="0" lvl="0" indent="0" algn="r" rtl="0">
              <a:spcBef>
                <a:spcPts val="0"/>
              </a:spcBef>
              <a:spcAft>
                <a:spcPts val="0"/>
              </a:spcAft>
              <a:buNone/>
            </a:pPr>
            <a:r>
              <a:rPr lang="en-GB" sz="1000">
                <a:latin typeface="Proxima Nova"/>
                <a:ea typeface="Proxima Nova"/>
                <a:cs typeface="Proxima Nova"/>
                <a:sym typeface="Proxima Nova"/>
              </a:rPr>
              <a:t>J.S. Mill</a:t>
            </a:r>
            <a:endParaRPr sz="1000">
              <a:latin typeface="Proxima Nova"/>
              <a:ea typeface="Proxima Nova"/>
              <a:cs typeface="Proxima Nova"/>
              <a:sym typeface="Proxima Nova"/>
            </a:endParaRPr>
          </a:p>
        </p:txBody>
      </p:sp>
      <p:sp>
        <p:nvSpPr>
          <p:cNvPr id="191" name="Google Shape;191;p21"/>
          <p:cNvSpPr/>
          <p:nvPr/>
        </p:nvSpPr>
        <p:spPr>
          <a:xfrm>
            <a:off x="72850" y="5438525"/>
            <a:ext cx="4774200" cy="1303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b="1">
                <a:solidFill>
                  <a:schemeClr val="dk1"/>
                </a:solidFill>
                <a:latin typeface="Proxima Nova"/>
                <a:ea typeface="Proxima Nova"/>
                <a:cs typeface="Proxima Nova"/>
                <a:sym typeface="Proxima Nova"/>
              </a:rPr>
              <a:t>Non-hedonistic utilitarianism</a:t>
            </a:r>
            <a:endParaRPr sz="1100" b="1">
              <a:solidFill>
                <a:schemeClr val="dk1"/>
              </a:solidFill>
              <a:latin typeface="Proxima Nova"/>
              <a:ea typeface="Proxima Nova"/>
              <a:cs typeface="Proxima Nova"/>
              <a:sym typeface="Proxima Nova"/>
            </a:endParaRPr>
          </a:p>
          <a:p>
            <a:pPr marL="457200" lvl="0" indent="-298450" algn="l" rtl="0">
              <a:spcBef>
                <a:spcPts val="0"/>
              </a:spcBef>
              <a:spcAft>
                <a:spcPts val="0"/>
              </a:spcAft>
              <a:buClr>
                <a:schemeClr val="dk1"/>
              </a:buClr>
              <a:buSzPts val="1100"/>
              <a:buFont typeface="Proxima Nova"/>
              <a:buChar char="●"/>
            </a:pPr>
            <a:r>
              <a:rPr lang="en-GB" sz="1100">
                <a:solidFill>
                  <a:schemeClr val="dk1"/>
                </a:solidFill>
                <a:latin typeface="Proxima Nova"/>
                <a:ea typeface="Proxima Nova"/>
                <a:cs typeface="Proxima Nova"/>
                <a:sym typeface="Proxima Nova"/>
              </a:rPr>
              <a:t>Preference utilitarianism -</a:t>
            </a:r>
            <a:endParaRPr sz="11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1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100">
              <a:solidFill>
                <a:schemeClr val="dk1"/>
              </a:solidFill>
              <a:latin typeface="Proxima Nova"/>
              <a:ea typeface="Proxima Nova"/>
              <a:cs typeface="Proxima Nova"/>
              <a:sym typeface="Proxima Nova"/>
            </a:endParaRPr>
          </a:p>
          <a:p>
            <a:pPr marL="457200" lvl="0" indent="-298450" algn="l" rtl="0">
              <a:spcBef>
                <a:spcPts val="0"/>
              </a:spcBef>
              <a:spcAft>
                <a:spcPts val="0"/>
              </a:spcAft>
              <a:buClr>
                <a:schemeClr val="dk1"/>
              </a:buClr>
              <a:buSzPts val="1100"/>
              <a:buFont typeface="Proxima Nova"/>
              <a:buChar char="●"/>
            </a:pPr>
            <a:r>
              <a:rPr lang="en-GB" sz="1100">
                <a:solidFill>
                  <a:schemeClr val="dk1"/>
                </a:solidFill>
                <a:latin typeface="Proxima Nova"/>
                <a:ea typeface="Proxima Nova"/>
                <a:cs typeface="Proxima Nova"/>
                <a:sym typeface="Proxima Nova"/>
              </a:rPr>
              <a:t>Ideal utilitarianism -</a:t>
            </a:r>
            <a:endParaRPr sz="11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100" b="1">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100" b="1">
              <a:solidFill>
                <a:schemeClr val="dk1"/>
              </a:solidFill>
              <a:latin typeface="Proxima Nova"/>
              <a:ea typeface="Proxima Nova"/>
              <a:cs typeface="Proxima Nova"/>
              <a:sym typeface="Proxima Nova"/>
            </a:endParaRPr>
          </a:p>
        </p:txBody>
      </p:sp>
      <p:sp>
        <p:nvSpPr>
          <p:cNvPr id="192" name="Google Shape;192;p21"/>
          <p:cNvSpPr txBox="1"/>
          <p:nvPr/>
        </p:nvSpPr>
        <p:spPr>
          <a:xfrm>
            <a:off x="106750" y="2363525"/>
            <a:ext cx="4706400" cy="31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Proxima Nova"/>
                <a:ea typeface="Proxima Nova"/>
                <a:cs typeface="Proxima Nova"/>
                <a:sym typeface="Proxima Nova"/>
              </a:rPr>
              <a:t>Bentham’s version is a form of act utilitarianism because...</a:t>
            </a:r>
            <a:endParaRPr sz="1000">
              <a:latin typeface="Proxima Nova"/>
              <a:ea typeface="Proxima Nova"/>
              <a:cs typeface="Proxima Nova"/>
              <a:sym typeface="Proxima Nova"/>
            </a:endParaRPr>
          </a:p>
        </p:txBody>
      </p:sp>
      <p:pic>
        <p:nvPicPr>
          <p:cNvPr id="193" name="Google Shape;193;p21"/>
          <p:cNvPicPr preferRelativeResize="0"/>
          <p:nvPr/>
        </p:nvPicPr>
        <p:blipFill>
          <a:blip r:embed="rId3">
            <a:alphaModFix/>
          </a:blip>
          <a:stretch>
            <a:fillRect/>
          </a:stretch>
        </p:blipFill>
        <p:spPr>
          <a:xfrm>
            <a:off x="515040" y="527700"/>
            <a:ext cx="429609" cy="524701"/>
          </a:xfrm>
          <a:prstGeom prst="rect">
            <a:avLst/>
          </a:prstGeom>
          <a:noFill/>
          <a:ln>
            <a:noFill/>
          </a:ln>
        </p:spPr>
      </p:pic>
      <p:sp>
        <p:nvSpPr>
          <p:cNvPr id="194" name="Google Shape;194;p21"/>
          <p:cNvSpPr txBox="1"/>
          <p:nvPr/>
        </p:nvSpPr>
        <p:spPr>
          <a:xfrm>
            <a:off x="106750" y="4760863"/>
            <a:ext cx="4706400" cy="31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Proxima Nova"/>
                <a:ea typeface="Proxima Nova"/>
                <a:cs typeface="Proxima Nova"/>
                <a:sym typeface="Proxima Nova"/>
              </a:rPr>
              <a:t>Mill’s version is a form of rule utilitarianism because...</a:t>
            </a:r>
            <a:endParaRPr sz="1000">
              <a:latin typeface="Proxima Nova"/>
              <a:ea typeface="Proxima Nova"/>
              <a:cs typeface="Proxima Nova"/>
              <a:sym typeface="Proxima Nova"/>
            </a:endParaRPr>
          </a:p>
        </p:txBody>
      </p:sp>
      <p:pic>
        <p:nvPicPr>
          <p:cNvPr id="195" name="Google Shape;195;p21"/>
          <p:cNvPicPr preferRelativeResize="0"/>
          <p:nvPr/>
        </p:nvPicPr>
        <p:blipFill>
          <a:blip r:embed="rId4">
            <a:alphaModFix/>
          </a:blip>
          <a:stretch>
            <a:fillRect/>
          </a:stretch>
        </p:blipFill>
        <p:spPr>
          <a:xfrm>
            <a:off x="3919300" y="4300925"/>
            <a:ext cx="429600" cy="539271"/>
          </a:xfrm>
          <a:prstGeom prst="rect">
            <a:avLst/>
          </a:prstGeom>
          <a:noFill/>
          <a:ln>
            <a:noFill/>
          </a:ln>
        </p:spPr>
      </p:pic>
      <p:graphicFrame>
        <p:nvGraphicFramePr>
          <p:cNvPr id="196" name="Google Shape;196;p21"/>
          <p:cNvGraphicFramePr/>
          <p:nvPr/>
        </p:nvGraphicFramePr>
        <p:xfrm>
          <a:off x="4980450" y="321325"/>
          <a:ext cx="4040700" cy="4668365"/>
        </p:xfrm>
        <a:graphic>
          <a:graphicData uri="http://schemas.openxmlformats.org/drawingml/2006/table">
            <a:tbl>
              <a:tblPr>
                <a:noFill/>
                <a:tableStyleId>{7E12B2C3-BC1A-4337-93E4-47F60628E3AB}</a:tableStyleId>
              </a:tblPr>
              <a:tblGrid>
                <a:gridCol w="1462650">
                  <a:extLst>
                    <a:ext uri="{9D8B030D-6E8A-4147-A177-3AD203B41FA5}">
                      <a16:colId xmlns:a16="http://schemas.microsoft.com/office/drawing/2014/main" val="20000"/>
                    </a:ext>
                  </a:extLst>
                </a:gridCol>
                <a:gridCol w="2578050">
                  <a:extLst>
                    <a:ext uri="{9D8B030D-6E8A-4147-A177-3AD203B41FA5}">
                      <a16:colId xmlns:a16="http://schemas.microsoft.com/office/drawing/2014/main" val="20001"/>
                    </a:ext>
                  </a:extLst>
                </a:gridCol>
              </a:tblGrid>
              <a:tr h="346775">
                <a:tc>
                  <a:txBody>
                    <a:bodyPr/>
                    <a:lstStyle/>
                    <a:p>
                      <a:pPr marL="0" lvl="0" indent="0" algn="l" rtl="0">
                        <a:spcBef>
                          <a:spcPts val="0"/>
                        </a:spcBef>
                        <a:spcAft>
                          <a:spcPts val="0"/>
                        </a:spcAft>
                        <a:buNone/>
                      </a:pPr>
                      <a:r>
                        <a:rPr lang="en-GB" sz="1100">
                          <a:latin typeface="Proxima Nova"/>
                          <a:ea typeface="Proxima Nova"/>
                          <a:cs typeface="Proxima Nova"/>
                          <a:sym typeface="Proxima Nova"/>
                        </a:rPr>
                        <a:t>Issue</a:t>
                      </a:r>
                      <a:endParaRPr sz="1100">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100">
                          <a:latin typeface="Proxima Nova"/>
                          <a:ea typeface="Proxima Nova"/>
                          <a:cs typeface="Proxima Nova"/>
                          <a:sym typeface="Proxima Nova"/>
                        </a:rPr>
                        <a:t>Explanation/ evaluation</a:t>
                      </a:r>
                      <a:endParaRPr sz="1100">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63575">
                <a:tc>
                  <a:txBody>
                    <a:bodyPr/>
                    <a:lstStyle/>
                    <a:p>
                      <a:pPr marL="0" lvl="0" indent="0" algn="l" rtl="0">
                        <a:spcBef>
                          <a:spcPts val="0"/>
                        </a:spcBef>
                        <a:spcAft>
                          <a:spcPts val="0"/>
                        </a:spcAft>
                        <a:buNone/>
                      </a:pPr>
                      <a:r>
                        <a:rPr lang="en-GB" sz="1000">
                          <a:latin typeface="Proxima Nova"/>
                          <a:ea typeface="Proxima Nova"/>
                          <a:cs typeface="Proxima Nova"/>
                          <a:sym typeface="Proxima Nova"/>
                        </a:rPr>
                        <a:t>“</a:t>
                      </a:r>
                      <a:r>
                        <a:rPr lang="en-GB" sz="1000" i="1">
                          <a:latin typeface="Proxima Nova"/>
                          <a:ea typeface="Proxima Nova"/>
                          <a:cs typeface="Proxima Nova"/>
                          <a:sym typeface="Proxima Nova"/>
                        </a:rPr>
                        <a:t>The tyranny of the majority.</a:t>
                      </a:r>
                      <a:r>
                        <a:rPr lang="en-GB" sz="1000">
                          <a:latin typeface="Proxima Nova"/>
                          <a:ea typeface="Proxima Nova"/>
                          <a:cs typeface="Proxima Nova"/>
                          <a:sym typeface="Proxima Nova"/>
                        </a:rPr>
                        <a:t>”  (J.S. Mill) Fairness and individual liberty/ rights</a:t>
                      </a:r>
                      <a:endParaRPr sz="1000">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63575">
                <a:tc>
                  <a:txBody>
                    <a:bodyPr/>
                    <a:lstStyle/>
                    <a:p>
                      <a:pPr marL="0" lvl="0" indent="0" algn="l" rtl="0">
                        <a:spcBef>
                          <a:spcPts val="0"/>
                        </a:spcBef>
                        <a:spcAft>
                          <a:spcPts val="0"/>
                        </a:spcAft>
                        <a:buNone/>
                      </a:pPr>
                      <a:r>
                        <a:rPr lang="en-GB" sz="1100">
                          <a:latin typeface="Proxima Nova"/>
                          <a:ea typeface="Proxima Nova"/>
                          <a:cs typeface="Proxima Nova"/>
                          <a:sym typeface="Proxima Nova"/>
                        </a:rPr>
                        <a:t>Problems with calculating utility</a:t>
                      </a:r>
                      <a:endParaRPr sz="1100">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863575">
                <a:tc>
                  <a:txBody>
                    <a:bodyPr/>
                    <a:lstStyle/>
                    <a:p>
                      <a:pPr marL="0" lvl="0" indent="0" algn="l" rtl="0">
                        <a:spcBef>
                          <a:spcPts val="0"/>
                        </a:spcBef>
                        <a:spcAft>
                          <a:spcPts val="0"/>
                        </a:spcAft>
                        <a:buNone/>
                      </a:pPr>
                      <a:r>
                        <a:rPr lang="en-GB" sz="1100">
                          <a:latin typeface="Proxima Nova"/>
                          <a:ea typeface="Proxima Nova"/>
                          <a:cs typeface="Proxima Nova"/>
                          <a:sym typeface="Proxima Nova"/>
                        </a:rPr>
                        <a:t>Partiality</a:t>
                      </a:r>
                      <a:endParaRPr sz="1100">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863575">
                <a:tc>
                  <a:txBody>
                    <a:bodyPr/>
                    <a:lstStyle/>
                    <a:p>
                      <a:pPr marL="0" lvl="0" indent="0" algn="l" rtl="0">
                        <a:spcBef>
                          <a:spcPts val="0"/>
                        </a:spcBef>
                        <a:spcAft>
                          <a:spcPts val="0"/>
                        </a:spcAft>
                        <a:buNone/>
                      </a:pPr>
                      <a:r>
                        <a:rPr lang="en-GB" sz="1100">
                          <a:latin typeface="Proxima Nova"/>
                          <a:ea typeface="Proxima Nova"/>
                          <a:cs typeface="Proxima Nova"/>
                          <a:sym typeface="Proxima Nova"/>
                        </a:rPr>
                        <a:t>Moral integrity</a:t>
                      </a:r>
                      <a:endParaRPr sz="1100">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863575">
                <a:tc>
                  <a:txBody>
                    <a:bodyPr/>
                    <a:lstStyle/>
                    <a:p>
                      <a:pPr marL="0" lvl="0" indent="0" algn="l" rtl="0">
                        <a:spcBef>
                          <a:spcPts val="0"/>
                        </a:spcBef>
                        <a:spcAft>
                          <a:spcPts val="0"/>
                        </a:spcAft>
                        <a:buNone/>
                      </a:pPr>
                      <a:r>
                        <a:rPr lang="en-GB" sz="1100">
                          <a:latin typeface="Proxima Nova"/>
                          <a:ea typeface="Proxima Nova"/>
                          <a:cs typeface="Proxima Nova"/>
                          <a:sym typeface="Proxima Nova"/>
                        </a:rPr>
                        <a:t>Is pleasure the only good?</a:t>
                      </a:r>
                      <a:endParaRPr sz="1100">
                        <a:latin typeface="Proxima Nova"/>
                        <a:ea typeface="Proxima Nova"/>
                        <a:cs typeface="Proxima Nova"/>
                        <a:sym typeface="Proxima Nova"/>
                      </a:endParaRPr>
                    </a:p>
                    <a:p>
                      <a:pPr marL="0" lvl="0" indent="0" algn="l" rtl="0">
                        <a:spcBef>
                          <a:spcPts val="0"/>
                        </a:spcBef>
                        <a:spcAft>
                          <a:spcPts val="0"/>
                        </a:spcAft>
                        <a:buNone/>
                      </a:pPr>
                      <a:r>
                        <a:rPr lang="en-GB" sz="1100">
                          <a:latin typeface="Proxima Nova"/>
                          <a:ea typeface="Proxima Nova"/>
                          <a:cs typeface="Proxima Nova"/>
                          <a:sym typeface="Proxima Nova"/>
                        </a:rPr>
                        <a:t>Nozick’s pleasure machine</a:t>
                      </a:r>
                      <a:endParaRPr sz="1100">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Proxima Nova"/>
                        <a:ea typeface="Proxima Nova"/>
                        <a:cs typeface="Proxima Nova"/>
                        <a:sym typeface="Proxima Nov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97" name="Google Shape;197;p21"/>
          <p:cNvSpPr txBox="1"/>
          <p:nvPr/>
        </p:nvSpPr>
        <p:spPr>
          <a:xfrm>
            <a:off x="4980450" y="-12"/>
            <a:ext cx="4162800" cy="3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latin typeface="Proxima Nova"/>
                <a:ea typeface="Proxima Nova"/>
                <a:cs typeface="Proxima Nova"/>
                <a:sym typeface="Proxima Nova"/>
              </a:rPr>
              <a:t>Issues with utilitarianism</a:t>
            </a:r>
            <a:endParaRPr sz="1100" b="1">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D139315C878D4E9F640E4ADE8A15B2" ma:contentTypeVersion="15" ma:contentTypeDescription="Create a new document." ma:contentTypeScope="" ma:versionID="0e69ee60e1da089f71608c52ebe00904">
  <xsd:schema xmlns:xsd="http://www.w3.org/2001/XMLSchema" xmlns:xs="http://www.w3.org/2001/XMLSchema" xmlns:p="http://schemas.microsoft.com/office/2006/metadata/properties" xmlns:ns2="d71af528-52a3-4b07-90a6-cd2ccd711fe9" xmlns:ns3="2ca186d5-ef53-4dc5-85e4-3eef54649419" targetNamespace="http://schemas.microsoft.com/office/2006/metadata/properties" ma:root="true" ma:fieldsID="fe418fddcdfbb36f646739637c3865e1" ns2:_="" ns3:_="">
    <xsd:import namespace="d71af528-52a3-4b07-90a6-cd2ccd711fe9"/>
    <xsd:import namespace="2ca186d5-ef53-4dc5-85e4-3eef5464941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1af528-52a3-4b07-90a6-cd2ccd711f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53737c2-3636-4060-881d-c14da11c9ef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ca186d5-ef53-4dc5-85e4-3eef5464941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f1b7323-8a9f-4540-aa37-d127316f462e}" ma:internalName="TaxCatchAll" ma:showField="CatchAllData" ma:web="2ca186d5-ef53-4dc5-85e4-3eef546494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71af528-52a3-4b07-90a6-cd2ccd711fe9">
      <Terms xmlns="http://schemas.microsoft.com/office/infopath/2007/PartnerControls"/>
    </lcf76f155ced4ddcb4097134ff3c332f>
    <TaxCatchAll xmlns="2ca186d5-ef53-4dc5-85e4-3eef54649419" xsi:nil="true"/>
  </documentManagement>
</p:properties>
</file>

<file path=customXml/itemProps1.xml><?xml version="1.0" encoding="utf-8"?>
<ds:datastoreItem xmlns:ds="http://schemas.openxmlformats.org/officeDocument/2006/customXml" ds:itemID="{CE3D7BCF-C1A6-4A02-97BC-43E4EAB30172}"/>
</file>

<file path=customXml/itemProps2.xml><?xml version="1.0" encoding="utf-8"?>
<ds:datastoreItem xmlns:ds="http://schemas.openxmlformats.org/officeDocument/2006/customXml" ds:itemID="{C6FBB285-0D79-4D47-9D79-3DB0A82B8748}"/>
</file>

<file path=customXml/itemProps3.xml><?xml version="1.0" encoding="utf-8"?>
<ds:datastoreItem xmlns:ds="http://schemas.openxmlformats.org/officeDocument/2006/customXml" ds:itemID="{6718B44E-EE87-4F3A-B5A6-825FC61CD628}"/>
</file>

<file path=docProps/app.xml><?xml version="1.0" encoding="utf-8"?>
<Properties xmlns="http://schemas.openxmlformats.org/officeDocument/2006/extended-properties" xmlns:vt="http://schemas.openxmlformats.org/officeDocument/2006/docPropsVTypes">
  <TotalTime>0</TotalTime>
  <Words>5055</Words>
  <Application>Microsoft Office PowerPoint</Application>
  <PresentationFormat>On-screen Show (4:3)</PresentationFormat>
  <Paragraphs>1106</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Comic Sans MS</vt:lpstr>
      <vt:lpstr>Courier New</vt:lpstr>
      <vt:lpstr>Calibri</vt:lpstr>
      <vt:lpstr>Proxima Nova</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L McGinness</dc:creator>
  <cp:lastModifiedBy>Lucy McGinness</cp:lastModifiedBy>
  <cp:revision>1</cp:revision>
  <dcterms:modified xsi:type="dcterms:W3CDTF">2022-02-22T12:20:07Z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0x010100E8D139315C878D4E9F640E4ADE8A15B2</vt:lpwstr>
  </property>
</Properties>
</file>