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2"/>
  </p:notesMasterIdLst>
  <p:handoutMasterIdLst>
    <p:handoutMasterId r:id="rId33"/>
  </p:handoutMasterIdLst>
  <p:sldIdLst>
    <p:sldId id="256" r:id="rId5"/>
    <p:sldId id="258" r:id="rId6"/>
    <p:sldId id="274" r:id="rId7"/>
    <p:sldId id="264" r:id="rId8"/>
    <p:sldId id="265" r:id="rId9"/>
    <p:sldId id="275" r:id="rId10"/>
    <p:sldId id="276" r:id="rId11"/>
    <p:sldId id="260" r:id="rId12"/>
    <p:sldId id="261" r:id="rId13"/>
    <p:sldId id="277" r:id="rId14"/>
    <p:sldId id="262" r:id="rId15"/>
    <p:sldId id="278" r:id="rId16"/>
    <p:sldId id="279" r:id="rId17"/>
    <p:sldId id="280" r:id="rId18"/>
    <p:sldId id="281" r:id="rId19"/>
    <p:sldId id="282" r:id="rId20"/>
    <p:sldId id="266" r:id="rId21"/>
    <p:sldId id="268" r:id="rId22"/>
    <p:sldId id="263" r:id="rId23"/>
    <p:sldId id="259" r:id="rId24"/>
    <p:sldId id="283" r:id="rId25"/>
    <p:sldId id="270" r:id="rId26"/>
    <p:sldId id="271" r:id="rId27"/>
    <p:sldId id="272" r:id="rId28"/>
    <p:sldId id="273" r:id="rId29"/>
    <p:sldId id="267" r:id="rId30"/>
    <p:sldId id="257"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CCB3B"/>
    <a:srgbClr val="51535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706" autoAdjust="0"/>
    <p:restoredTop sz="79433" autoAdjust="0"/>
  </p:normalViewPr>
  <p:slideViewPr>
    <p:cSldViewPr snapToGrid="0" snapToObjects="1" showGuides="1">
      <p:cViewPr>
        <p:scale>
          <a:sx n="60" d="100"/>
          <a:sy n="60" d="100"/>
        </p:scale>
        <p:origin x="-1362" y="-72"/>
      </p:cViewPr>
      <p:guideLst>
        <p:guide orient="horz" pos="2160"/>
        <p:guide pos="3840"/>
      </p:guideLst>
    </p:cSldViewPr>
  </p:slideViewPr>
  <p:notesTextViewPr>
    <p:cViewPr>
      <p:scale>
        <a:sx n="1" d="1"/>
        <a:sy n="1" d="1"/>
      </p:scale>
      <p:origin x="0" y="0"/>
    </p:cViewPr>
  </p:notesTextViewPr>
  <p:notesViewPr>
    <p:cSldViewPr snapToGrid="0" snapToObjects="1">
      <p:cViewPr varScale="1">
        <p:scale>
          <a:sx n="87" d="100"/>
          <a:sy n="87" d="100"/>
        </p:scale>
        <p:origin x="3840" y="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 xmlns:a16="http://schemas.microsoft.com/office/drawing/2014/main" id="{932D9B67-1980-43B2-9941-720EE94ABA8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 xmlns:a16="http://schemas.microsoft.com/office/drawing/2014/main" id="{075C41E6-CCBF-42FA-B1DF-79750BF2078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F2EB740-A51E-44DB-B1CD-4CE9CF5CE7FE}" type="datetimeFigureOut">
              <a:rPr lang="en-GB" smtClean="0"/>
              <a:t>25/10/2022</a:t>
            </a:fld>
            <a:endParaRPr lang="en-GB"/>
          </a:p>
        </p:txBody>
      </p:sp>
      <p:sp>
        <p:nvSpPr>
          <p:cNvPr id="4" name="Footer Placeholder 3">
            <a:extLst>
              <a:ext uri="{FF2B5EF4-FFF2-40B4-BE49-F238E27FC236}">
                <a16:creationId xmlns="" xmlns:a16="http://schemas.microsoft.com/office/drawing/2014/main" id="{6F524F0A-701D-4FA5-958E-E98111E07A3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 xmlns:a16="http://schemas.microsoft.com/office/drawing/2014/main" id="{ACB7A550-DA11-4CF5-BFFB-BAA9BB200B9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2CC07D3-9869-4343-A7B6-F7FDAE2D3BDB}" type="slidenum">
              <a:rPr lang="en-GB" smtClean="0"/>
              <a:t>‹#›</a:t>
            </a:fld>
            <a:endParaRPr lang="en-GB"/>
          </a:p>
        </p:txBody>
      </p:sp>
    </p:spTree>
    <p:extLst>
      <p:ext uri="{BB962C8B-B14F-4D97-AF65-F5344CB8AC3E}">
        <p14:creationId xmlns:p14="http://schemas.microsoft.com/office/powerpoint/2010/main" val="172491535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1664F42-2AF4-4C2B-9A98-C8F5406FEA18}" type="datetimeFigureOut">
              <a:rPr lang="en-GB" smtClean="0"/>
              <a:t>25/10/2022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0DC5124-F41D-40B5-87C8-3077C8FAF862}" type="slidenum">
              <a:rPr lang="en-GB" smtClean="0"/>
              <a:t>‹#›</a:t>
            </a:fld>
            <a:endParaRPr lang="en-GB"/>
          </a:p>
        </p:txBody>
      </p:sp>
    </p:spTree>
    <p:extLst>
      <p:ext uri="{BB962C8B-B14F-4D97-AF65-F5344CB8AC3E}">
        <p14:creationId xmlns:p14="http://schemas.microsoft.com/office/powerpoint/2010/main" val="3997295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June 2019 examiners report: https://qualifications.pearson.com/content/dam/secure/silver/all-uk-and-international/btec-nationals/health-and-social-care/2016/external-assessments/31490H_unit1_pef_20190814.pdf?428383501864071 </a:t>
            </a:r>
          </a:p>
        </p:txBody>
      </p:sp>
      <p:sp>
        <p:nvSpPr>
          <p:cNvPr id="4" name="Slide Number Placeholder 3"/>
          <p:cNvSpPr>
            <a:spLocks noGrp="1"/>
          </p:cNvSpPr>
          <p:nvPr>
            <p:ph type="sldNum" sz="quarter" idx="10"/>
          </p:nvPr>
        </p:nvSpPr>
        <p:spPr/>
        <p:txBody>
          <a:bodyPr/>
          <a:lstStyle/>
          <a:p>
            <a:fld id="{90DC5124-F41D-40B5-87C8-3077C8FAF862}" type="slidenum">
              <a:rPr lang="en-GB" smtClean="0"/>
              <a:t>2</a:t>
            </a:fld>
            <a:endParaRPr lang="en-GB"/>
          </a:p>
        </p:txBody>
      </p:sp>
    </p:spTree>
    <p:extLst>
      <p:ext uri="{BB962C8B-B14F-4D97-AF65-F5344CB8AC3E}">
        <p14:creationId xmlns:p14="http://schemas.microsoft.com/office/powerpoint/2010/main" val="7273590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0DC5124-F41D-40B5-87C8-3077C8FAF862}" type="slidenum">
              <a:rPr lang="en-GB" smtClean="0"/>
              <a:t>12</a:t>
            </a:fld>
            <a:endParaRPr lang="en-GB"/>
          </a:p>
        </p:txBody>
      </p:sp>
    </p:spTree>
    <p:extLst>
      <p:ext uri="{BB962C8B-B14F-4D97-AF65-F5344CB8AC3E}">
        <p14:creationId xmlns:p14="http://schemas.microsoft.com/office/powerpoint/2010/main" val="4710896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0DC5124-F41D-40B5-87C8-3077C8FAF862}" type="slidenum">
              <a:rPr lang="en-GB" smtClean="0"/>
              <a:t>13</a:t>
            </a:fld>
            <a:endParaRPr lang="en-GB"/>
          </a:p>
        </p:txBody>
      </p:sp>
    </p:spTree>
    <p:extLst>
      <p:ext uri="{BB962C8B-B14F-4D97-AF65-F5344CB8AC3E}">
        <p14:creationId xmlns:p14="http://schemas.microsoft.com/office/powerpoint/2010/main" val="3906446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0DC5124-F41D-40B5-87C8-3077C8FAF862}" type="slidenum">
              <a:rPr lang="en-GB" smtClean="0"/>
              <a:t>14</a:t>
            </a:fld>
            <a:endParaRPr lang="en-GB"/>
          </a:p>
        </p:txBody>
      </p:sp>
    </p:spTree>
    <p:extLst>
      <p:ext uri="{BB962C8B-B14F-4D97-AF65-F5344CB8AC3E}">
        <p14:creationId xmlns:p14="http://schemas.microsoft.com/office/powerpoint/2010/main" val="41707547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0DC5124-F41D-40B5-87C8-3077C8FAF862}" type="slidenum">
              <a:rPr lang="en-GB" smtClean="0"/>
              <a:t>15</a:t>
            </a:fld>
            <a:endParaRPr lang="en-GB"/>
          </a:p>
        </p:txBody>
      </p:sp>
    </p:spTree>
    <p:extLst>
      <p:ext uri="{BB962C8B-B14F-4D97-AF65-F5344CB8AC3E}">
        <p14:creationId xmlns:p14="http://schemas.microsoft.com/office/powerpoint/2010/main" val="17434655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0DC5124-F41D-40B5-87C8-3077C8FAF862}" type="slidenum">
              <a:rPr lang="en-GB" smtClean="0"/>
              <a:t>16</a:t>
            </a:fld>
            <a:endParaRPr lang="en-GB"/>
          </a:p>
        </p:txBody>
      </p:sp>
    </p:spTree>
    <p:extLst>
      <p:ext uri="{BB962C8B-B14F-4D97-AF65-F5344CB8AC3E}">
        <p14:creationId xmlns:p14="http://schemas.microsoft.com/office/powerpoint/2010/main" val="33050473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All images are</a:t>
            </a:r>
            <a:r>
              <a:rPr lang="en-GB" baseline="0" dirty="0"/>
              <a:t> taken from pixabay.com</a:t>
            </a:r>
          </a:p>
          <a:p>
            <a:r>
              <a:rPr lang="en-GB" u="sng" baseline="0" dirty="0"/>
              <a:t>Answers </a:t>
            </a:r>
          </a:p>
          <a:p>
            <a:r>
              <a:rPr lang="en-GB" baseline="0" dirty="0"/>
              <a:t>1 – attachment / secure attachment</a:t>
            </a:r>
          </a:p>
          <a:p>
            <a:r>
              <a:rPr lang="en-GB" baseline="0" dirty="0"/>
              <a:t>2 – critical period – 0-2 years</a:t>
            </a:r>
          </a:p>
          <a:p>
            <a:r>
              <a:rPr lang="en-GB" baseline="0" dirty="0"/>
              <a:t>3 – future relationships</a:t>
            </a:r>
          </a:p>
          <a:p>
            <a:r>
              <a:rPr lang="en-GB" baseline="0" dirty="0"/>
              <a:t>4 – Harlow’s Monkeys – need for love</a:t>
            </a:r>
          </a:p>
          <a:p>
            <a:r>
              <a:rPr lang="en-GB" baseline="0" dirty="0"/>
              <a:t>5 – separation anxiety</a:t>
            </a:r>
          </a:p>
          <a:p>
            <a:r>
              <a:rPr lang="en-GB" baseline="0" dirty="0"/>
              <a:t>6 – biologically pre-programmed</a:t>
            </a:r>
            <a:endParaRPr lang="en-GB" dirty="0"/>
          </a:p>
        </p:txBody>
      </p:sp>
      <p:sp>
        <p:nvSpPr>
          <p:cNvPr id="4" name="Slide Number Placeholder 3"/>
          <p:cNvSpPr>
            <a:spLocks noGrp="1"/>
          </p:cNvSpPr>
          <p:nvPr>
            <p:ph type="sldNum" sz="quarter" idx="10"/>
          </p:nvPr>
        </p:nvSpPr>
        <p:spPr/>
        <p:txBody>
          <a:bodyPr/>
          <a:lstStyle/>
          <a:p>
            <a:fld id="{90DC5124-F41D-40B5-87C8-3077C8FAF862}" type="slidenum">
              <a:rPr lang="en-GB" smtClean="0"/>
              <a:t>18</a:t>
            </a:fld>
            <a:endParaRPr lang="en-GB"/>
          </a:p>
        </p:txBody>
      </p:sp>
    </p:spTree>
    <p:extLst>
      <p:ext uri="{BB962C8B-B14F-4D97-AF65-F5344CB8AC3E}">
        <p14:creationId xmlns:p14="http://schemas.microsoft.com/office/powerpoint/2010/main" val="3733722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June 2019 examiners report: https://qualifications.pearson.com/content/dam/secure/silver/all-uk-and-international/btec-nationals/health-and-social-care/2016/external-assessments/31490H_unit1_pef_20190814.pdf?428383501864071 </a:t>
            </a:r>
          </a:p>
          <a:p>
            <a:endParaRPr lang="en-GB" dirty="0"/>
          </a:p>
          <a:p>
            <a:endParaRPr lang="en-GB" dirty="0"/>
          </a:p>
          <a:p>
            <a:endParaRPr lang="en-GB" dirty="0"/>
          </a:p>
          <a:p>
            <a:endParaRPr lang="en-GB" dirty="0"/>
          </a:p>
        </p:txBody>
      </p:sp>
      <p:sp>
        <p:nvSpPr>
          <p:cNvPr id="4" name="Slide Number Placeholder 3"/>
          <p:cNvSpPr>
            <a:spLocks noGrp="1"/>
          </p:cNvSpPr>
          <p:nvPr>
            <p:ph type="sldNum" sz="quarter" idx="10"/>
          </p:nvPr>
        </p:nvSpPr>
        <p:spPr/>
        <p:txBody>
          <a:bodyPr/>
          <a:lstStyle/>
          <a:p>
            <a:fld id="{90DC5124-F41D-40B5-87C8-3077C8FAF862}" type="slidenum">
              <a:rPr lang="en-GB" smtClean="0"/>
              <a:t>19</a:t>
            </a:fld>
            <a:endParaRPr lang="en-GB"/>
          </a:p>
        </p:txBody>
      </p:sp>
    </p:spTree>
    <p:extLst>
      <p:ext uri="{BB962C8B-B14F-4D97-AF65-F5344CB8AC3E}">
        <p14:creationId xmlns:p14="http://schemas.microsoft.com/office/powerpoint/2010/main" val="4104450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 used from pixabay.com</a:t>
            </a:r>
          </a:p>
        </p:txBody>
      </p:sp>
      <p:sp>
        <p:nvSpPr>
          <p:cNvPr id="4" name="Slide Number Placeholder 3"/>
          <p:cNvSpPr>
            <a:spLocks noGrp="1"/>
          </p:cNvSpPr>
          <p:nvPr>
            <p:ph type="sldNum" sz="quarter" idx="10"/>
          </p:nvPr>
        </p:nvSpPr>
        <p:spPr/>
        <p:txBody>
          <a:bodyPr/>
          <a:lstStyle/>
          <a:p>
            <a:fld id="{90DC5124-F41D-40B5-87C8-3077C8FAF862}" type="slidenum">
              <a:rPr lang="en-GB" smtClean="0"/>
              <a:t>20</a:t>
            </a:fld>
            <a:endParaRPr lang="en-GB"/>
          </a:p>
        </p:txBody>
      </p:sp>
    </p:spTree>
    <p:extLst>
      <p:ext uri="{BB962C8B-B14F-4D97-AF65-F5344CB8AC3E}">
        <p14:creationId xmlns:p14="http://schemas.microsoft.com/office/powerpoint/2010/main" val="9555115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0DC5124-F41D-40B5-87C8-3077C8FAF862}" type="slidenum">
              <a:rPr lang="en-GB" smtClean="0"/>
              <a:t>21</a:t>
            </a:fld>
            <a:endParaRPr lang="en-GB"/>
          </a:p>
        </p:txBody>
      </p:sp>
    </p:spTree>
    <p:extLst>
      <p:ext uri="{BB962C8B-B14F-4D97-AF65-F5344CB8AC3E}">
        <p14:creationId xmlns:p14="http://schemas.microsoft.com/office/powerpoint/2010/main" val="29165436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June 2018 paper,</a:t>
            </a:r>
            <a:r>
              <a:rPr lang="en-GB" baseline="0" dirty="0"/>
              <a:t> mark scheme and examiners report from the Edexcel Website</a:t>
            </a:r>
          </a:p>
          <a:p>
            <a:r>
              <a:rPr lang="en-GB" dirty="0"/>
              <a:t>https://qualifications.pearson.com/en/qualifications/btec-nationals/health-and-social-care-2016.coursematerials.html#filterQuery=Pearson-UK:Category%2FExternal-assessments</a:t>
            </a:r>
          </a:p>
        </p:txBody>
      </p:sp>
      <p:sp>
        <p:nvSpPr>
          <p:cNvPr id="4" name="Slide Number Placeholder 3"/>
          <p:cNvSpPr>
            <a:spLocks noGrp="1"/>
          </p:cNvSpPr>
          <p:nvPr>
            <p:ph type="sldNum" sz="quarter" idx="10"/>
          </p:nvPr>
        </p:nvSpPr>
        <p:spPr/>
        <p:txBody>
          <a:bodyPr/>
          <a:lstStyle/>
          <a:p>
            <a:fld id="{90DC5124-F41D-40B5-87C8-3077C8FAF862}" type="slidenum">
              <a:rPr lang="en-GB" smtClean="0"/>
              <a:t>22</a:t>
            </a:fld>
            <a:endParaRPr lang="en-GB"/>
          </a:p>
        </p:txBody>
      </p:sp>
    </p:spTree>
    <p:extLst>
      <p:ext uri="{BB962C8B-B14F-4D97-AF65-F5344CB8AC3E}">
        <p14:creationId xmlns:p14="http://schemas.microsoft.com/office/powerpoint/2010/main" val="27479422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0DC5124-F41D-40B5-87C8-3077C8FAF862}" type="slidenum">
              <a:rPr lang="en-GB" smtClean="0"/>
              <a:t>3</a:t>
            </a:fld>
            <a:endParaRPr lang="en-GB"/>
          </a:p>
        </p:txBody>
      </p:sp>
    </p:spTree>
    <p:extLst>
      <p:ext uri="{BB962C8B-B14F-4D97-AF65-F5344CB8AC3E}">
        <p14:creationId xmlns:p14="http://schemas.microsoft.com/office/powerpoint/2010/main" val="25166943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June 2018 paper,</a:t>
            </a:r>
            <a:r>
              <a:rPr lang="en-GB" baseline="0" dirty="0"/>
              <a:t> mark scheme and examiners report from the Edexcel Website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https://qualifications.pearson.com/en/qualifications/btec-nationals/health-and-social-care-2016.coursematerials.html#filterQuery=Pearson-UK:Category%2FExternal-assessments</a:t>
            </a:r>
          </a:p>
          <a:p>
            <a:endParaRPr lang="en-GB" dirty="0"/>
          </a:p>
        </p:txBody>
      </p:sp>
      <p:sp>
        <p:nvSpPr>
          <p:cNvPr id="4" name="Slide Number Placeholder 3"/>
          <p:cNvSpPr>
            <a:spLocks noGrp="1"/>
          </p:cNvSpPr>
          <p:nvPr>
            <p:ph type="sldNum" sz="quarter" idx="10"/>
          </p:nvPr>
        </p:nvSpPr>
        <p:spPr/>
        <p:txBody>
          <a:bodyPr/>
          <a:lstStyle/>
          <a:p>
            <a:fld id="{90DC5124-F41D-40B5-87C8-3077C8FAF862}" type="slidenum">
              <a:rPr lang="en-GB" smtClean="0"/>
              <a:t>23</a:t>
            </a:fld>
            <a:endParaRPr lang="en-GB"/>
          </a:p>
        </p:txBody>
      </p:sp>
    </p:spTree>
    <p:extLst>
      <p:ext uri="{BB962C8B-B14F-4D97-AF65-F5344CB8AC3E}">
        <p14:creationId xmlns:p14="http://schemas.microsoft.com/office/powerpoint/2010/main" val="37934291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June 2018 paper,</a:t>
            </a:r>
            <a:r>
              <a:rPr lang="en-GB" baseline="0" dirty="0"/>
              <a:t> mark scheme and examiners report from the Edexcel Website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https://qualifications.pearson.com/en/qualifications/btec-nationals/health-and-social-care-2016.coursematerials.html#filterQuery=Pearson-UK:Category%2FExternal-assessments</a:t>
            </a:r>
          </a:p>
          <a:p>
            <a:endParaRPr lang="en-GB" dirty="0"/>
          </a:p>
        </p:txBody>
      </p:sp>
      <p:sp>
        <p:nvSpPr>
          <p:cNvPr id="4" name="Slide Number Placeholder 3"/>
          <p:cNvSpPr>
            <a:spLocks noGrp="1"/>
          </p:cNvSpPr>
          <p:nvPr>
            <p:ph type="sldNum" sz="quarter" idx="10"/>
          </p:nvPr>
        </p:nvSpPr>
        <p:spPr/>
        <p:txBody>
          <a:bodyPr/>
          <a:lstStyle/>
          <a:p>
            <a:fld id="{90DC5124-F41D-40B5-87C8-3077C8FAF862}" type="slidenum">
              <a:rPr lang="en-GB" smtClean="0"/>
              <a:t>24</a:t>
            </a:fld>
            <a:endParaRPr lang="en-GB"/>
          </a:p>
        </p:txBody>
      </p:sp>
    </p:spTree>
    <p:extLst>
      <p:ext uri="{BB962C8B-B14F-4D97-AF65-F5344CB8AC3E}">
        <p14:creationId xmlns:p14="http://schemas.microsoft.com/office/powerpoint/2010/main" val="35667401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May 2017 paper,</a:t>
            </a:r>
            <a:r>
              <a:rPr lang="en-GB" baseline="0" dirty="0"/>
              <a:t> mark scheme and examiners report from the Edexcel Website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https://qualifications.pearson.com/en/qualifications/btec-nationals/health-and-social-care-2016.coursematerials.html#filterQuery=Pearson-UK:Category%2FExternal-assessments</a:t>
            </a:r>
          </a:p>
          <a:p>
            <a:endParaRPr lang="en-GB" dirty="0"/>
          </a:p>
        </p:txBody>
      </p:sp>
      <p:sp>
        <p:nvSpPr>
          <p:cNvPr id="4" name="Slide Number Placeholder 3"/>
          <p:cNvSpPr>
            <a:spLocks noGrp="1"/>
          </p:cNvSpPr>
          <p:nvPr>
            <p:ph type="sldNum" sz="quarter" idx="10"/>
          </p:nvPr>
        </p:nvSpPr>
        <p:spPr/>
        <p:txBody>
          <a:bodyPr/>
          <a:lstStyle/>
          <a:p>
            <a:fld id="{90DC5124-F41D-40B5-87C8-3077C8FAF862}" type="slidenum">
              <a:rPr lang="en-GB" smtClean="0"/>
              <a:t>25</a:t>
            </a:fld>
            <a:endParaRPr lang="en-GB"/>
          </a:p>
        </p:txBody>
      </p:sp>
    </p:spTree>
    <p:extLst>
      <p:ext uri="{BB962C8B-B14F-4D97-AF65-F5344CB8AC3E}">
        <p14:creationId xmlns:p14="http://schemas.microsoft.com/office/powerpoint/2010/main" val="56614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June 2019 examiners report: https://qualifications.pearson.com/content/dam/secure/silver/all-uk-and-international/btec-nationals/health-and-social-care/2016/external-assessments/31490H_unit1_pef_20190814.pdf?428383501864071 </a:t>
            </a:r>
          </a:p>
          <a:p>
            <a:endParaRPr lang="en-GB" dirty="0"/>
          </a:p>
        </p:txBody>
      </p:sp>
      <p:sp>
        <p:nvSpPr>
          <p:cNvPr id="4" name="Slide Number Placeholder 3"/>
          <p:cNvSpPr>
            <a:spLocks noGrp="1"/>
          </p:cNvSpPr>
          <p:nvPr>
            <p:ph type="sldNum" sz="quarter" idx="10"/>
          </p:nvPr>
        </p:nvSpPr>
        <p:spPr/>
        <p:txBody>
          <a:bodyPr/>
          <a:lstStyle/>
          <a:p>
            <a:fld id="{90DC5124-F41D-40B5-87C8-3077C8FAF862}" type="slidenum">
              <a:rPr lang="en-GB" smtClean="0"/>
              <a:t>4</a:t>
            </a:fld>
            <a:endParaRPr lang="en-GB"/>
          </a:p>
        </p:txBody>
      </p:sp>
    </p:spTree>
    <p:extLst>
      <p:ext uri="{BB962C8B-B14F-4D97-AF65-F5344CB8AC3E}">
        <p14:creationId xmlns:p14="http://schemas.microsoft.com/office/powerpoint/2010/main" val="17117578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Ensure</a:t>
            </a:r>
            <a:r>
              <a:rPr lang="en-GB" baseline="0" dirty="0"/>
              <a:t> that this is viewed in slide show mode to show full effect</a:t>
            </a:r>
            <a:endParaRPr lang="en-GB" dirty="0"/>
          </a:p>
        </p:txBody>
      </p:sp>
      <p:sp>
        <p:nvSpPr>
          <p:cNvPr id="4" name="Slide Number Placeholder 3"/>
          <p:cNvSpPr>
            <a:spLocks noGrp="1"/>
          </p:cNvSpPr>
          <p:nvPr>
            <p:ph type="sldNum" sz="quarter" idx="10"/>
          </p:nvPr>
        </p:nvSpPr>
        <p:spPr/>
        <p:txBody>
          <a:bodyPr/>
          <a:lstStyle/>
          <a:p>
            <a:fld id="{90DC5124-F41D-40B5-87C8-3077C8FAF862}" type="slidenum">
              <a:rPr lang="en-GB" smtClean="0"/>
              <a:t>5</a:t>
            </a:fld>
            <a:endParaRPr lang="en-GB"/>
          </a:p>
        </p:txBody>
      </p:sp>
    </p:spTree>
    <p:extLst>
      <p:ext uri="{BB962C8B-B14F-4D97-AF65-F5344CB8AC3E}">
        <p14:creationId xmlns:p14="http://schemas.microsoft.com/office/powerpoint/2010/main" val="16271475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Ensure</a:t>
            </a:r>
            <a:r>
              <a:rPr lang="en-GB" baseline="0" dirty="0"/>
              <a:t> that this is viewed in slide show mode to show full effect</a:t>
            </a:r>
            <a:endParaRPr lang="en-GB" dirty="0"/>
          </a:p>
          <a:p>
            <a:endParaRPr lang="en-GB" dirty="0"/>
          </a:p>
        </p:txBody>
      </p:sp>
      <p:sp>
        <p:nvSpPr>
          <p:cNvPr id="4" name="Slide Number Placeholder 3"/>
          <p:cNvSpPr>
            <a:spLocks noGrp="1"/>
          </p:cNvSpPr>
          <p:nvPr>
            <p:ph type="sldNum" sz="quarter" idx="10"/>
          </p:nvPr>
        </p:nvSpPr>
        <p:spPr/>
        <p:txBody>
          <a:bodyPr/>
          <a:lstStyle/>
          <a:p>
            <a:fld id="{90DC5124-F41D-40B5-87C8-3077C8FAF862}" type="slidenum">
              <a:rPr lang="en-GB" smtClean="0"/>
              <a:t>6</a:t>
            </a:fld>
            <a:endParaRPr lang="en-GB"/>
          </a:p>
        </p:txBody>
      </p:sp>
    </p:spTree>
    <p:extLst>
      <p:ext uri="{BB962C8B-B14F-4D97-AF65-F5344CB8AC3E}">
        <p14:creationId xmlns:p14="http://schemas.microsoft.com/office/powerpoint/2010/main" val="33363948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June 2019 examiners report: https://qualifications.pearson.com/content/dam/secure/silver/all-uk-and-international/btec-nationals/health-and-social-care/2016/external-assessments/31490H_unit1_pef_20190814.pdf?428383501864071 </a:t>
            </a:r>
          </a:p>
          <a:p>
            <a:endParaRPr lang="en-GB" dirty="0"/>
          </a:p>
          <a:p>
            <a:endParaRPr lang="en-GB" dirty="0"/>
          </a:p>
        </p:txBody>
      </p:sp>
      <p:sp>
        <p:nvSpPr>
          <p:cNvPr id="4" name="Slide Number Placeholder 3"/>
          <p:cNvSpPr>
            <a:spLocks noGrp="1"/>
          </p:cNvSpPr>
          <p:nvPr>
            <p:ph type="sldNum" sz="quarter" idx="10"/>
          </p:nvPr>
        </p:nvSpPr>
        <p:spPr/>
        <p:txBody>
          <a:bodyPr/>
          <a:lstStyle/>
          <a:p>
            <a:fld id="{90DC5124-F41D-40B5-87C8-3077C8FAF862}" type="slidenum">
              <a:rPr lang="en-GB" smtClean="0"/>
              <a:t>8</a:t>
            </a:fld>
            <a:endParaRPr lang="en-GB"/>
          </a:p>
        </p:txBody>
      </p:sp>
    </p:spTree>
    <p:extLst>
      <p:ext uri="{BB962C8B-B14F-4D97-AF65-F5344CB8AC3E}">
        <p14:creationId xmlns:p14="http://schemas.microsoft.com/office/powerpoint/2010/main" val="25761987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June 2019 examiners report: https://qualifications.pearson.com/content/dam/secure/silver/all-uk-and-international/btec-nationals/health-and-social-care/2016/external-assessments/31490H_unit1_pef_20190814.pdf?428383501864071 </a:t>
            </a:r>
          </a:p>
          <a:p>
            <a:endParaRPr lang="en-GB" dirty="0"/>
          </a:p>
          <a:p>
            <a:endParaRPr lang="en-GB" dirty="0"/>
          </a:p>
        </p:txBody>
      </p:sp>
      <p:sp>
        <p:nvSpPr>
          <p:cNvPr id="4" name="Slide Number Placeholder 3"/>
          <p:cNvSpPr>
            <a:spLocks noGrp="1"/>
          </p:cNvSpPr>
          <p:nvPr>
            <p:ph type="sldNum" sz="quarter" idx="10"/>
          </p:nvPr>
        </p:nvSpPr>
        <p:spPr/>
        <p:txBody>
          <a:bodyPr/>
          <a:lstStyle/>
          <a:p>
            <a:fld id="{90DC5124-F41D-40B5-87C8-3077C8FAF862}" type="slidenum">
              <a:rPr lang="en-GB" smtClean="0"/>
              <a:t>9</a:t>
            </a:fld>
            <a:endParaRPr lang="en-GB"/>
          </a:p>
        </p:txBody>
      </p:sp>
    </p:spTree>
    <p:extLst>
      <p:ext uri="{BB962C8B-B14F-4D97-AF65-F5344CB8AC3E}">
        <p14:creationId xmlns:p14="http://schemas.microsoft.com/office/powerpoint/2010/main" val="11398623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0DC5124-F41D-40B5-87C8-3077C8FAF862}" type="slidenum">
              <a:rPr lang="en-GB" smtClean="0"/>
              <a:t>10</a:t>
            </a:fld>
            <a:endParaRPr lang="en-GB"/>
          </a:p>
        </p:txBody>
      </p:sp>
    </p:spTree>
    <p:extLst>
      <p:ext uri="{BB962C8B-B14F-4D97-AF65-F5344CB8AC3E}">
        <p14:creationId xmlns:p14="http://schemas.microsoft.com/office/powerpoint/2010/main" val="22574438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June 2019 examiners report: https://qualifications.pearson.com/content/dam/secure/silver/all-uk-and-international/btec-nationals/health-and-social-care/2016/external-assessments/31490H_unit1_pef_20190814.pdf?428383501864071 </a:t>
            </a:r>
          </a:p>
          <a:p>
            <a:endParaRPr lang="en-GB" dirty="0"/>
          </a:p>
          <a:p>
            <a:endParaRPr lang="en-GB" dirty="0"/>
          </a:p>
          <a:p>
            <a:endParaRPr lang="en-GB" dirty="0"/>
          </a:p>
        </p:txBody>
      </p:sp>
      <p:sp>
        <p:nvSpPr>
          <p:cNvPr id="4" name="Slide Number Placeholder 3"/>
          <p:cNvSpPr>
            <a:spLocks noGrp="1"/>
          </p:cNvSpPr>
          <p:nvPr>
            <p:ph type="sldNum" sz="quarter" idx="10"/>
          </p:nvPr>
        </p:nvSpPr>
        <p:spPr/>
        <p:txBody>
          <a:bodyPr/>
          <a:lstStyle/>
          <a:p>
            <a:fld id="{90DC5124-F41D-40B5-87C8-3077C8FAF862}" type="slidenum">
              <a:rPr lang="en-GB" smtClean="0"/>
              <a:t>11</a:t>
            </a:fld>
            <a:endParaRPr lang="en-GB"/>
          </a:p>
        </p:txBody>
      </p:sp>
    </p:spTree>
    <p:extLst>
      <p:ext uri="{BB962C8B-B14F-4D97-AF65-F5344CB8AC3E}">
        <p14:creationId xmlns:p14="http://schemas.microsoft.com/office/powerpoint/2010/main" val="13342117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498EB9E-2DBB-9949-91F6-88D5FE93BECE}" type="datetimeFigureOut">
              <a:rPr lang="en-US" smtClean="0"/>
              <a:t>10/25/2022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8424D3-B686-0845-9AE1-586A25CF7D66}" type="slidenum">
              <a:rPr lang="en-US" smtClean="0"/>
              <a:t>‹#›</a:t>
            </a:fld>
            <a:endParaRPr lang="en-US"/>
          </a:p>
        </p:txBody>
      </p:sp>
    </p:spTree>
    <p:extLst>
      <p:ext uri="{BB962C8B-B14F-4D97-AF65-F5344CB8AC3E}">
        <p14:creationId xmlns:p14="http://schemas.microsoft.com/office/powerpoint/2010/main" val="15993121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498EB9E-2DBB-9949-91F6-88D5FE93BECE}" type="datetimeFigureOut">
              <a:rPr lang="en-US" smtClean="0"/>
              <a:t>10/25/2022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8424D3-B686-0845-9AE1-586A25CF7D66}" type="slidenum">
              <a:rPr lang="en-US" smtClean="0"/>
              <a:t>‹#›</a:t>
            </a:fld>
            <a:endParaRPr lang="en-US"/>
          </a:p>
        </p:txBody>
      </p:sp>
    </p:spTree>
    <p:extLst>
      <p:ext uri="{BB962C8B-B14F-4D97-AF65-F5344CB8AC3E}">
        <p14:creationId xmlns:p14="http://schemas.microsoft.com/office/powerpoint/2010/main" val="8859586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498EB9E-2DBB-9949-91F6-88D5FE93BECE}" type="datetimeFigureOut">
              <a:rPr lang="en-US" smtClean="0"/>
              <a:t>10/25/2022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8424D3-B686-0845-9AE1-586A25CF7D66}" type="slidenum">
              <a:rPr lang="en-US" smtClean="0"/>
              <a:t>‹#›</a:t>
            </a:fld>
            <a:endParaRPr lang="en-US"/>
          </a:p>
        </p:txBody>
      </p:sp>
    </p:spTree>
    <p:extLst>
      <p:ext uri="{BB962C8B-B14F-4D97-AF65-F5344CB8AC3E}">
        <p14:creationId xmlns:p14="http://schemas.microsoft.com/office/powerpoint/2010/main" val="18031075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498EB9E-2DBB-9949-91F6-88D5FE93BECE}" type="datetimeFigureOut">
              <a:rPr lang="en-US" smtClean="0"/>
              <a:t>10/25/2022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8424D3-B686-0845-9AE1-586A25CF7D66}" type="slidenum">
              <a:rPr lang="en-US" smtClean="0"/>
              <a:t>‹#›</a:t>
            </a:fld>
            <a:endParaRPr lang="en-US"/>
          </a:p>
        </p:txBody>
      </p:sp>
    </p:spTree>
    <p:extLst>
      <p:ext uri="{BB962C8B-B14F-4D97-AF65-F5344CB8AC3E}">
        <p14:creationId xmlns:p14="http://schemas.microsoft.com/office/powerpoint/2010/main" val="8131141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498EB9E-2DBB-9949-91F6-88D5FE93BECE}" type="datetimeFigureOut">
              <a:rPr lang="en-US" smtClean="0"/>
              <a:t>10/25/2022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8424D3-B686-0845-9AE1-586A25CF7D66}" type="slidenum">
              <a:rPr lang="en-US" smtClean="0"/>
              <a:t>‹#›</a:t>
            </a:fld>
            <a:endParaRPr lang="en-US"/>
          </a:p>
        </p:txBody>
      </p:sp>
    </p:spTree>
    <p:extLst>
      <p:ext uri="{BB962C8B-B14F-4D97-AF65-F5344CB8AC3E}">
        <p14:creationId xmlns:p14="http://schemas.microsoft.com/office/powerpoint/2010/main" val="15717958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498EB9E-2DBB-9949-91F6-88D5FE93BECE}" type="datetimeFigureOut">
              <a:rPr lang="en-US" smtClean="0"/>
              <a:t>10/25/2022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8424D3-B686-0845-9AE1-586A25CF7D66}" type="slidenum">
              <a:rPr lang="en-US" smtClean="0"/>
              <a:t>‹#›</a:t>
            </a:fld>
            <a:endParaRPr lang="en-US"/>
          </a:p>
        </p:txBody>
      </p:sp>
    </p:spTree>
    <p:extLst>
      <p:ext uri="{BB962C8B-B14F-4D97-AF65-F5344CB8AC3E}">
        <p14:creationId xmlns:p14="http://schemas.microsoft.com/office/powerpoint/2010/main" val="9771814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498EB9E-2DBB-9949-91F6-88D5FE93BECE}" type="datetimeFigureOut">
              <a:rPr lang="en-US" smtClean="0"/>
              <a:t>10/25/2022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08424D3-B686-0845-9AE1-586A25CF7D66}" type="slidenum">
              <a:rPr lang="en-US" smtClean="0"/>
              <a:t>‹#›</a:t>
            </a:fld>
            <a:endParaRPr lang="en-US"/>
          </a:p>
        </p:txBody>
      </p:sp>
    </p:spTree>
    <p:extLst>
      <p:ext uri="{BB962C8B-B14F-4D97-AF65-F5344CB8AC3E}">
        <p14:creationId xmlns:p14="http://schemas.microsoft.com/office/powerpoint/2010/main" val="16817361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498EB9E-2DBB-9949-91F6-88D5FE93BECE}" type="datetimeFigureOut">
              <a:rPr lang="en-US" smtClean="0"/>
              <a:t>10/25/2022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08424D3-B686-0845-9AE1-586A25CF7D66}" type="slidenum">
              <a:rPr lang="en-US" smtClean="0"/>
              <a:t>‹#›</a:t>
            </a:fld>
            <a:endParaRPr lang="en-US"/>
          </a:p>
        </p:txBody>
      </p:sp>
    </p:spTree>
    <p:extLst>
      <p:ext uri="{BB962C8B-B14F-4D97-AF65-F5344CB8AC3E}">
        <p14:creationId xmlns:p14="http://schemas.microsoft.com/office/powerpoint/2010/main" val="19075646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498EB9E-2DBB-9949-91F6-88D5FE93BECE}" type="datetimeFigureOut">
              <a:rPr lang="en-US" smtClean="0"/>
              <a:t>10/25/2022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08424D3-B686-0845-9AE1-586A25CF7D66}" type="slidenum">
              <a:rPr lang="en-US" smtClean="0"/>
              <a:t>‹#›</a:t>
            </a:fld>
            <a:endParaRPr lang="en-US"/>
          </a:p>
        </p:txBody>
      </p:sp>
    </p:spTree>
    <p:extLst>
      <p:ext uri="{BB962C8B-B14F-4D97-AF65-F5344CB8AC3E}">
        <p14:creationId xmlns:p14="http://schemas.microsoft.com/office/powerpoint/2010/main" val="6554879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498EB9E-2DBB-9949-91F6-88D5FE93BECE}" type="datetimeFigureOut">
              <a:rPr lang="en-US" smtClean="0"/>
              <a:t>10/25/2022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8424D3-B686-0845-9AE1-586A25CF7D66}" type="slidenum">
              <a:rPr lang="en-US" smtClean="0"/>
              <a:t>‹#›</a:t>
            </a:fld>
            <a:endParaRPr lang="en-US"/>
          </a:p>
        </p:txBody>
      </p:sp>
    </p:spTree>
    <p:extLst>
      <p:ext uri="{BB962C8B-B14F-4D97-AF65-F5344CB8AC3E}">
        <p14:creationId xmlns:p14="http://schemas.microsoft.com/office/powerpoint/2010/main" val="1956396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498EB9E-2DBB-9949-91F6-88D5FE93BECE}" type="datetimeFigureOut">
              <a:rPr lang="en-US" smtClean="0"/>
              <a:t>10/25/2022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8424D3-B686-0845-9AE1-586A25CF7D66}" type="slidenum">
              <a:rPr lang="en-US" smtClean="0"/>
              <a:t>‹#›</a:t>
            </a:fld>
            <a:endParaRPr lang="en-US"/>
          </a:p>
        </p:txBody>
      </p:sp>
    </p:spTree>
    <p:extLst>
      <p:ext uri="{BB962C8B-B14F-4D97-AF65-F5344CB8AC3E}">
        <p14:creationId xmlns:p14="http://schemas.microsoft.com/office/powerpoint/2010/main" val="3183356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tif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6507" y="312511"/>
            <a:ext cx="11278985"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6507" y="1825625"/>
            <a:ext cx="11278985" cy="368039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6507" y="588849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498EB9E-2DBB-9949-91F6-88D5FE93BECE}" type="datetimeFigureOut">
              <a:rPr lang="en-US" smtClean="0"/>
              <a:t>10/25/2022</a:t>
            </a:fld>
            <a:endParaRPr lang="en-US"/>
          </a:p>
        </p:txBody>
      </p:sp>
      <p:sp>
        <p:nvSpPr>
          <p:cNvPr id="5" name="Footer Placeholder 4"/>
          <p:cNvSpPr>
            <a:spLocks noGrp="1"/>
          </p:cNvSpPr>
          <p:nvPr>
            <p:ph type="ftr" sz="quarter" idx="3"/>
          </p:nvPr>
        </p:nvSpPr>
        <p:spPr>
          <a:xfrm>
            <a:off x="3656907" y="588849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228907" y="5888494"/>
            <a:ext cx="2137064"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8424D3-B686-0845-9AE1-586A25CF7D66}" type="slidenum">
              <a:rPr lang="en-US" smtClean="0"/>
              <a:t>‹#›</a:t>
            </a:fld>
            <a:endParaRPr lang="en-US"/>
          </a:p>
        </p:txBody>
      </p:sp>
      <p:sp>
        <p:nvSpPr>
          <p:cNvPr id="7" name="Rectangle 6">
            <a:extLst>
              <a:ext uri="{FF2B5EF4-FFF2-40B4-BE49-F238E27FC236}">
                <a16:creationId xmlns="" xmlns:a16="http://schemas.microsoft.com/office/drawing/2014/main" id="{ED1F95B5-F74C-497D-85CE-B233ECF9CF39}"/>
              </a:ext>
            </a:extLst>
          </p:cNvPr>
          <p:cNvSpPr/>
          <p:nvPr userDrawn="1"/>
        </p:nvSpPr>
        <p:spPr>
          <a:xfrm>
            <a:off x="0" y="6608618"/>
            <a:ext cx="12192000" cy="249382"/>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a:extLst>
              <a:ext uri="{FF2B5EF4-FFF2-40B4-BE49-F238E27FC236}">
                <a16:creationId xmlns="" xmlns:a16="http://schemas.microsoft.com/office/drawing/2014/main" id="{92CB3ED6-4BE0-DE44-8F18-3FFAF7C4BE6A}"/>
              </a:ext>
            </a:extLst>
          </p:cNvPr>
          <p:cNvPicPr>
            <a:picLocks noChangeAspect="1"/>
          </p:cNvPicPr>
          <p:nvPr userDrawn="1"/>
        </p:nvPicPr>
        <p:blipFill>
          <a:blip r:embed="rId13"/>
          <a:stretch>
            <a:fillRect/>
          </a:stretch>
        </p:blipFill>
        <p:spPr>
          <a:xfrm>
            <a:off x="10598324" y="5506018"/>
            <a:ext cx="1410916" cy="994001"/>
          </a:xfrm>
          <a:prstGeom prst="rect">
            <a:avLst/>
          </a:prstGeom>
        </p:spPr>
      </p:pic>
    </p:spTree>
    <p:extLst>
      <p:ext uri="{BB962C8B-B14F-4D97-AF65-F5344CB8AC3E}">
        <p14:creationId xmlns:p14="http://schemas.microsoft.com/office/powerpoint/2010/main" val="17776754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hyperlink" Target="https://www.youtube.com/watch?v=BHeShGQqh8Y"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jpg"/><Relationship Id="rId7" Type="http://schemas.openxmlformats.org/officeDocument/2006/relationships/image" Target="../media/image15.jpg"/><Relationship Id="rId12" Type="http://schemas.openxmlformats.org/officeDocument/2006/relationships/image" Target="../media/image20.jp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4.jpg"/><Relationship Id="rId11" Type="http://schemas.openxmlformats.org/officeDocument/2006/relationships/image" Target="../media/image19.jpg"/><Relationship Id="rId5" Type="http://schemas.openxmlformats.org/officeDocument/2006/relationships/image" Target="../media/image13.jpg"/><Relationship Id="rId10" Type="http://schemas.openxmlformats.org/officeDocument/2006/relationships/image" Target="../media/image18.jpg"/><Relationship Id="rId4" Type="http://schemas.openxmlformats.org/officeDocument/2006/relationships/image" Target="../media/image12.jpg"/><Relationship Id="rId9" Type="http://schemas.openxmlformats.org/officeDocument/2006/relationships/image" Target="../media/image17.jp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hyperlink" Target="https://www.youtube.com/watch?v=h1dQvPtwp0I" TargetMode="Externa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qualifications.pearson.com/en/qualifications/btec-nationals/health-and-social-care-2016.coursematerials.html#filterQuery=Pearson-UK:Category%2FExternal-assessments"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qualifications.pearson.com/content/dam/pdf/BTEC-Nationals/Health-and-Social-Care/2016/external-assessment/Health_Social_Care_glossary.pdf"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hyperlink" Target="https://www.youtube.com/watch?v=NHA7IhavJPI" TargetMode="Externa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435ECA7-A86E-4FFA-8111-5F1724923F4C}"/>
              </a:ext>
            </a:extLst>
          </p:cNvPr>
          <p:cNvSpPr>
            <a:spLocks noGrp="1"/>
          </p:cNvSpPr>
          <p:nvPr>
            <p:ph type="ctrTitle"/>
          </p:nvPr>
        </p:nvSpPr>
        <p:spPr>
          <a:xfrm>
            <a:off x="1524000" y="1343891"/>
            <a:ext cx="9144000" cy="3191308"/>
          </a:xfrm>
        </p:spPr>
        <p:txBody>
          <a:bodyPr>
            <a:normAutofit/>
          </a:bodyPr>
          <a:lstStyle/>
          <a:p>
            <a:r>
              <a:rPr lang="en-GB" sz="4800" b="1" dirty="0"/>
              <a:t>BTEC Level 3 Health and Social Care</a:t>
            </a:r>
            <a:br>
              <a:rPr lang="en-GB" sz="4800" b="1" dirty="0"/>
            </a:br>
            <a:r>
              <a:rPr lang="en-GB" sz="4800" b="1" dirty="0"/>
              <a:t>Human Lifespan Development</a:t>
            </a:r>
            <a:br>
              <a:rPr lang="en-GB" sz="4800" b="1" dirty="0"/>
            </a:br>
            <a:r>
              <a:rPr lang="en-GB" sz="4800" b="1" dirty="0"/>
              <a:t>Therapy and Testing</a:t>
            </a:r>
          </a:p>
        </p:txBody>
      </p:sp>
    </p:spTree>
    <p:extLst>
      <p:ext uri="{BB962C8B-B14F-4D97-AF65-F5344CB8AC3E}">
        <p14:creationId xmlns:p14="http://schemas.microsoft.com/office/powerpoint/2010/main" val="42060230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6507" y="312512"/>
            <a:ext cx="11278985" cy="801394"/>
          </a:xfrm>
        </p:spPr>
        <p:txBody>
          <a:bodyPr/>
          <a:lstStyle/>
          <a:p>
            <a:r>
              <a:rPr lang="en-GB" b="1" dirty="0"/>
              <a:t>Debate sheet…</a:t>
            </a:r>
          </a:p>
        </p:txBody>
      </p:sp>
      <p:sp>
        <p:nvSpPr>
          <p:cNvPr id="5" name="Content Placeholder 4"/>
          <p:cNvSpPr>
            <a:spLocks noGrp="1"/>
          </p:cNvSpPr>
          <p:nvPr>
            <p:ph idx="1"/>
          </p:nvPr>
        </p:nvSpPr>
        <p:spPr>
          <a:xfrm>
            <a:off x="456507" y="1133303"/>
            <a:ext cx="11278985" cy="315883"/>
          </a:xfrm>
        </p:spPr>
        <p:style>
          <a:lnRef idx="2">
            <a:schemeClr val="dk1"/>
          </a:lnRef>
          <a:fillRef idx="1">
            <a:schemeClr val="lt1"/>
          </a:fillRef>
          <a:effectRef idx="0">
            <a:schemeClr val="dk1"/>
          </a:effectRef>
          <a:fontRef idx="minor">
            <a:schemeClr val="dk1"/>
          </a:fontRef>
        </p:style>
        <p:txBody>
          <a:bodyPr/>
          <a:lstStyle/>
          <a:p>
            <a:pPr marL="0" indent="0">
              <a:buNone/>
            </a:pPr>
            <a:r>
              <a:rPr lang="en-GB" sz="1600" dirty="0"/>
              <a:t>‘To what extent does nature impact the development of individuals?’</a:t>
            </a:r>
          </a:p>
          <a:p>
            <a:endParaRPr lang="en-GB" sz="1600" dirty="0"/>
          </a:p>
        </p:txBody>
      </p:sp>
      <p:sp>
        <p:nvSpPr>
          <p:cNvPr id="6" name="Content Placeholder 4"/>
          <p:cNvSpPr txBox="1">
            <a:spLocks/>
          </p:cNvSpPr>
          <p:nvPr/>
        </p:nvSpPr>
        <p:spPr>
          <a:xfrm>
            <a:off x="473131" y="1734592"/>
            <a:ext cx="5229399" cy="1839882"/>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dk1"/>
                </a:solidFill>
                <a:latin typeface="+mn-lt"/>
                <a:ea typeface="+mn-ea"/>
                <a:cs typeface="+mn-cs"/>
              </a:defRPr>
            </a:lvl9pPr>
          </a:lstStyle>
          <a:p>
            <a:pPr marL="0" indent="0">
              <a:buFont typeface="Arial"/>
              <a:buNone/>
            </a:pPr>
            <a:r>
              <a:rPr lang="en-GB" sz="1600" dirty="0"/>
              <a:t>Arguments for…</a:t>
            </a:r>
          </a:p>
          <a:p>
            <a:pPr marL="0" indent="0">
              <a:buFont typeface="Arial"/>
              <a:buNone/>
            </a:pPr>
            <a:endParaRPr lang="en-GB" sz="1600" dirty="0"/>
          </a:p>
          <a:p>
            <a:pPr marL="0" indent="0">
              <a:buFont typeface="Arial"/>
              <a:buNone/>
            </a:pPr>
            <a:endParaRPr lang="en-GB" sz="1600" dirty="0"/>
          </a:p>
        </p:txBody>
      </p:sp>
      <p:sp>
        <p:nvSpPr>
          <p:cNvPr id="7" name="Content Placeholder 4"/>
          <p:cNvSpPr txBox="1">
            <a:spLocks/>
          </p:cNvSpPr>
          <p:nvPr/>
        </p:nvSpPr>
        <p:spPr>
          <a:xfrm>
            <a:off x="6095999" y="1734591"/>
            <a:ext cx="5639493" cy="1839883"/>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dk1"/>
                </a:solidFill>
                <a:latin typeface="+mn-lt"/>
                <a:ea typeface="+mn-ea"/>
                <a:cs typeface="+mn-cs"/>
              </a:defRPr>
            </a:lvl9pPr>
          </a:lstStyle>
          <a:p>
            <a:pPr marL="0" indent="0">
              <a:buFont typeface="Arial"/>
              <a:buNone/>
            </a:pPr>
            <a:r>
              <a:rPr lang="en-GB" sz="1600" dirty="0"/>
              <a:t>Arguments against…</a:t>
            </a:r>
          </a:p>
        </p:txBody>
      </p:sp>
      <p:sp>
        <p:nvSpPr>
          <p:cNvPr id="8" name="Content Placeholder 4"/>
          <p:cNvSpPr txBox="1">
            <a:spLocks/>
          </p:cNvSpPr>
          <p:nvPr/>
        </p:nvSpPr>
        <p:spPr>
          <a:xfrm>
            <a:off x="456507" y="3859881"/>
            <a:ext cx="11278985" cy="1077880"/>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dk1"/>
                </a:solidFill>
                <a:latin typeface="+mn-lt"/>
                <a:ea typeface="+mn-ea"/>
                <a:cs typeface="+mn-cs"/>
              </a:defRPr>
            </a:lvl9pPr>
          </a:lstStyle>
          <a:p>
            <a:pPr marL="0" indent="0">
              <a:buFont typeface="Arial"/>
              <a:buNone/>
            </a:pPr>
            <a:r>
              <a:rPr lang="en-GB" sz="1600" dirty="0"/>
              <a:t>Links to theory:</a:t>
            </a:r>
          </a:p>
        </p:txBody>
      </p:sp>
      <p:sp>
        <p:nvSpPr>
          <p:cNvPr id="9" name="Content Placeholder 4"/>
          <p:cNvSpPr txBox="1">
            <a:spLocks/>
          </p:cNvSpPr>
          <p:nvPr/>
        </p:nvSpPr>
        <p:spPr>
          <a:xfrm>
            <a:off x="456506" y="5092933"/>
            <a:ext cx="11278985" cy="1077880"/>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dk1"/>
                </a:solidFill>
                <a:latin typeface="+mn-lt"/>
                <a:ea typeface="+mn-ea"/>
                <a:cs typeface="+mn-cs"/>
              </a:defRPr>
            </a:lvl9pPr>
          </a:lstStyle>
          <a:p>
            <a:pPr marL="0" indent="0">
              <a:buFont typeface="Arial"/>
              <a:buNone/>
            </a:pPr>
            <a:r>
              <a:rPr lang="en-GB" sz="1600" dirty="0"/>
              <a:t>Conclusion:</a:t>
            </a:r>
          </a:p>
        </p:txBody>
      </p:sp>
    </p:spTree>
    <p:extLst>
      <p:ext uri="{BB962C8B-B14F-4D97-AF65-F5344CB8AC3E}">
        <p14:creationId xmlns:p14="http://schemas.microsoft.com/office/powerpoint/2010/main" val="11123739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t>Theory application</a:t>
            </a:r>
          </a:p>
        </p:txBody>
      </p:sp>
      <p:sp>
        <p:nvSpPr>
          <p:cNvPr id="3" name="Content Placeholder 2"/>
          <p:cNvSpPr>
            <a:spLocks noGrp="1"/>
          </p:cNvSpPr>
          <p:nvPr>
            <p:ph idx="1"/>
          </p:nvPr>
        </p:nvSpPr>
        <p:spPr>
          <a:xfrm>
            <a:off x="456507" y="1496291"/>
            <a:ext cx="11278985" cy="4655127"/>
          </a:xfrm>
        </p:spPr>
        <p:txBody>
          <a:bodyPr>
            <a:normAutofit fontScale="92500" lnSpcReduction="20000"/>
          </a:bodyPr>
          <a:lstStyle/>
          <a:p>
            <a:r>
              <a:rPr lang="en-GB" dirty="0"/>
              <a:t>You need to know all the theories in detail before you can apply them to the questions. </a:t>
            </a:r>
          </a:p>
          <a:p>
            <a:r>
              <a:rPr lang="en-GB" dirty="0"/>
              <a:t>Once you know a theory, a top tip is to do a 5 minute challenge every two weeks, where you write everything you know about that theory down on paper. You can use prompts to help: </a:t>
            </a:r>
            <a:r>
              <a:rPr lang="en-GB" i="1" dirty="0">
                <a:solidFill>
                  <a:srgbClr val="0070C0"/>
                </a:solidFill>
              </a:rPr>
              <a:t>e.g. for Attachment Theory you will need to identify Bowlby’s Theory, Schaffer and Emerson’s Stages, Strange Situations Experiment, key words like ‘stranger anxiety and separation anxiety’ and ‘secure attachment’. </a:t>
            </a:r>
          </a:p>
          <a:p>
            <a:r>
              <a:rPr lang="en-GB" dirty="0"/>
              <a:t>If you do this under exam conditions in </a:t>
            </a:r>
            <a:r>
              <a:rPr lang="en-GB" dirty="0">
                <a:solidFill>
                  <a:srgbClr val="0070C0"/>
                </a:solidFill>
              </a:rPr>
              <a:t>a coloured pen</a:t>
            </a:r>
            <a:r>
              <a:rPr lang="en-GB" dirty="0"/>
              <a:t>, then afterwards, you can use your notes in </a:t>
            </a:r>
            <a:r>
              <a:rPr lang="en-GB" dirty="0">
                <a:solidFill>
                  <a:srgbClr val="00B050"/>
                </a:solidFill>
              </a:rPr>
              <a:t>a different colour pen </a:t>
            </a:r>
            <a:r>
              <a:rPr lang="en-GB" dirty="0"/>
              <a:t>to review your answer and include anything you missed off. </a:t>
            </a:r>
          </a:p>
          <a:p>
            <a:r>
              <a:rPr lang="en-GB" b="1" dirty="0"/>
              <a:t>Top tip</a:t>
            </a:r>
            <a:r>
              <a:rPr lang="en-GB" dirty="0"/>
              <a:t>: don’t forget about theories taught at the beginning of the year. Keep revising so you are familiar with the main points. </a:t>
            </a:r>
          </a:p>
          <a:p>
            <a:r>
              <a:rPr lang="en-GB" i="1" dirty="0"/>
              <a:t>Use the templates on the next few slides to help…</a:t>
            </a:r>
          </a:p>
        </p:txBody>
      </p:sp>
      <p:sp>
        <p:nvSpPr>
          <p:cNvPr id="4" name="TextBox 3"/>
          <p:cNvSpPr txBox="1"/>
          <p:nvPr/>
        </p:nvSpPr>
        <p:spPr>
          <a:xfrm>
            <a:off x="5286895" y="312511"/>
            <a:ext cx="6642560" cy="64633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dirty="0"/>
              <a:t>Examiners’ report link: </a:t>
            </a:r>
            <a:r>
              <a:rPr lang="en-GB" i="1" dirty="0"/>
              <a:t>‘</a:t>
            </a:r>
            <a:r>
              <a:rPr lang="en-GB" i="1" dirty="0">
                <a:solidFill>
                  <a:schemeClr val="tx1"/>
                </a:solidFill>
              </a:rPr>
              <a:t>Candidates should aim to utilise appropriate theorists’ in their response’.</a:t>
            </a:r>
          </a:p>
        </p:txBody>
      </p:sp>
    </p:spTree>
    <p:extLst>
      <p:ext uri="{BB962C8B-B14F-4D97-AF65-F5344CB8AC3E}">
        <p14:creationId xmlns:p14="http://schemas.microsoft.com/office/powerpoint/2010/main" val="479635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b="1" dirty="0"/>
              <a:t>Attachment Theory</a:t>
            </a:r>
          </a:p>
        </p:txBody>
      </p:sp>
      <p:graphicFrame>
        <p:nvGraphicFramePr>
          <p:cNvPr id="5" name="Table 4"/>
          <p:cNvGraphicFramePr>
            <a:graphicFrameLocks noGrp="1"/>
          </p:cNvGraphicFramePr>
          <p:nvPr>
            <p:extLst>
              <p:ext uri="{D42A27DB-BD31-4B8C-83A1-F6EECF244321}">
                <p14:modId xmlns:p14="http://schemas.microsoft.com/office/powerpoint/2010/main" val="847367598"/>
              </p:ext>
            </p:extLst>
          </p:nvPr>
        </p:nvGraphicFramePr>
        <p:xfrm>
          <a:off x="653010" y="1382107"/>
          <a:ext cx="10885978" cy="4093785"/>
        </p:xfrm>
        <a:graphic>
          <a:graphicData uri="http://schemas.openxmlformats.org/drawingml/2006/table">
            <a:tbl>
              <a:tblPr firstRow="1" bandRow="1">
                <a:tableStyleId>{21E4AEA4-8DFA-4A89-87EB-49C32662AFE0}</a:tableStyleId>
              </a:tblPr>
              <a:tblGrid>
                <a:gridCol w="2905760">
                  <a:extLst>
                    <a:ext uri="{9D8B030D-6E8A-4147-A177-3AD203B41FA5}">
                      <a16:colId xmlns="" xmlns:a16="http://schemas.microsoft.com/office/drawing/2014/main" val="2755431663"/>
                    </a:ext>
                  </a:extLst>
                </a:gridCol>
                <a:gridCol w="7980218">
                  <a:extLst>
                    <a:ext uri="{9D8B030D-6E8A-4147-A177-3AD203B41FA5}">
                      <a16:colId xmlns="" xmlns:a16="http://schemas.microsoft.com/office/drawing/2014/main" val="3069056728"/>
                    </a:ext>
                  </a:extLst>
                </a:gridCol>
              </a:tblGrid>
              <a:tr h="633075">
                <a:tc>
                  <a:txBody>
                    <a:bodyPr/>
                    <a:lstStyle/>
                    <a:p>
                      <a:pPr algn="ctr"/>
                      <a:r>
                        <a:rPr lang="en-GB" sz="2800" dirty="0"/>
                        <a:t>Key term</a:t>
                      </a:r>
                    </a:p>
                  </a:txBody>
                  <a:tcPr/>
                </a:tc>
                <a:tc>
                  <a:txBody>
                    <a:bodyPr/>
                    <a:lstStyle/>
                    <a:p>
                      <a:pPr algn="ctr"/>
                      <a:r>
                        <a:rPr lang="en-GB" sz="2800" dirty="0"/>
                        <a:t>Description </a:t>
                      </a:r>
                    </a:p>
                  </a:txBody>
                  <a:tcPr/>
                </a:tc>
                <a:extLst>
                  <a:ext uri="{0D108BD9-81ED-4DB2-BD59-A6C34878D82A}">
                    <a16:rowId xmlns="" xmlns:a16="http://schemas.microsoft.com/office/drawing/2014/main" val="2964127444"/>
                  </a:ext>
                </a:extLst>
              </a:tr>
              <a:tr h="633075">
                <a:tc>
                  <a:txBody>
                    <a:bodyPr/>
                    <a:lstStyle/>
                    <a:p>
                      <a:r>
                        <a:rPr lang="en-GB" dirty="0"/>
                        <a:t>Bowlby’s Theory – separation anxiety, stranger anxiety</a:t>
                      </a:r>
                    </a:p>
                  </a:txBody>
                  <a:tcPr/>
                </a:tc>
                <a:tc>
                  <a:txBody>
                    <a:bodyPr/>
                    <a:lstStyle/>
                    <a:p>
                      <a:endParaRPr lang="en-GB" dirty="0"/>
                    </a:p>
                  </a:txBody>
                  <a:tcPr/>
                </a:tc>
                <a:extLst>
                  <a:ext uri="{0D108BD9-81ED-4DB2-BD59-A6C34878D82A}">
                    <a16:rowId xmlns="" xmlns:a16="http://schemas.microsoft.com/office/drawing/2014/main" val="498025407"/>
                  </a:ext>
                </a:extLst>
              </a:tr>
              <a:tr h="633075">
                <a:tc>
                  <a:txBody>
                    <a:bodyPr/>
                    <a:lstStyle/>
                    <a:p>
                      <a:r>
                        <a:rPr lang="en-GB" dirty="0"/>
                        <a:t>Biological pre-programmed</a:t>
                      </a:r>
                    </a:p>
                  </a:txBody>
                  <a:tcPr/>
                </a:tc>
                <a:tc>
                  <a:txBody>
                    <a:bodyPr/>
                    <a:lstStyle/>
                    <a:p>
                      <a:endParaRPr lang="en-GB"/>
                    </a:p>
                  </a:txBody>
                  <a:tcPr/>
                </a:tc>
                <a:extLst>
                  <a:ext uri="{0D108BD9-81ED-4DB2-BD59-A6C34878D82A}">
                    <a16:rowId xmlns="" xmlns:a16="http://schemas.microsoft.com/office/drawing/2014/main" val="3145774430"/>
                  </a:ext>
                </a:extLst>
              </a:tr>
              <a:tr h="633075">
                <a:tc>
                  <a:txBody>
                    <a:bodyPr/>
                    <a:lstStyle/>
                    <a:p>
                      <a:r>
                        <a:rPr lang="en-GB" dirty="0"/>
                        <a:t>Strange Situations Experiment</a:t>
                      </a:r>
                      <a:r>
                        <a:rPr lang="en-GB" baseline="0" dirty="0"/>
                        <a:t> (Ainsworth)</a:t>
                      </a:r>
                      <a:endParaRPr lang="en-GB" dirty="0"/>
                    </a:p>
                  </a:txBody>
                  <a:tcPr/>
                </a:tc>
                <a:tc>
                  <a:txBody>
                    <a:bodyPr/>
                    <a:lstStyle/>
                    <a:p>
                      <a:endParaRPr lang="en-GB"/>
                    </a:p>
                  </a:txBody>
                  <a:tcPr/>
                </a:tc>
                <a:extLst>
                  <a:ext uri="{0D108BD9-81ED-4DB2-BD59-A6C34878D82A}">
                    <a16:rowId xmlns="" xmlns:a16="http://schemas.microsoft.com/office/drawing/2014/main" val="2991043266"/>
                  </a:ext>
                </a:extLst>
              </a:tr>
              <a:tr h="633075">
                <a:tc>
                  <a:txBody>
                    <a:bodyPr/>
                    <a:lstStyle/>
                    <a:p>
                      <a:r>
                        <a:rPr lang="en-GB" dirty="0"/>
                        <a:t>Secure attachment</a:t>
                      </a:r>
                    </a:p>
                  </a:txBody>
                  <a:tcPr/>
                </a:tc>
                <a:tc>
                  <a:txBody>
                    <a:bodyPr/>
                    <a:lstStyle/>
                    <a:p>
                      <a:endParaRPr lang="en-GB"/>
                    </a:p>
                  </a:txBody>
                  <a:tcPr/>
                </a:tc>
                <a:extLst>
                  <a:ext uri="{0D108BD9-81ED-4DB2-BD59-A6C34878D82A}">
                    <a16:rowId xmlns="" xmlns:a16="http://schemas.microsoft.com/office/drawing/2014/main" val="1113011116"/>
                  </a:ext>
                </a:extLst>
              </a:tr>
              <a:tr h="633075">
                <a:tc>
                  <a:txBody>
                    <a:bodyPr/>
                    <a:lstStyle/>
                    <a:p>
                      <a:r>
                        <a:rPr lang="en-GB" dirty="0"/>
                        <a:t>Schaffer and Emerson’s Stages</a:t>
                      </a:r>
                    </a:p>
                  </a:txBody>
                  <a:tcPr/>
                </a:tc>
                <a:tc>
                  <a:txBody>
                    <a:bodyPr/>
                    <a:lstStyle/>
                    <a:p>
                      <a:endParaRPr lang="en-GB" dirty="0"/>
                    </a:p>
                  </a:txBody>
                  <a:tcPr/>
                </a:tc>
                <a:extLst>
                  <a:ext uri="{0D108BD9-81ED-4DB2-BD59-A6C34878D82A}">
                    <a16:rowId xmlns="" xmlns:a16="http://schemas.microsoft.com/office/drawing/2014/main" val="682001891"/>
                  </a:ext>
                </a:extLst>
              </a:tr>
            </a:tbl>
          </a:graphicData>
        </a:graphic>
      </p:graphicFrame>
    </p:spTree>
    <p:extLst>
      <p:ext uri="{BB962C8B-B14F-4D97-AF65-F5344CB8AC3E}">
        <p14:creationId xmlns:p14="http://schemas.microsoft.com/office/powerpoint/2010/main" val="9718777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b="1" dirty="0"/>
              <a:t>Cognitive Theory</a:t>
            </a:r>
          </a:p>
        </p:txBody>
      </p:sp>
      <p:graphicFrame>
        <p:nvGraphicFramePr>
          <p:cNvPr id="5" name="Table 4"/>
          <p:cNvGraphicFramePr>
            <a:graphicFrameLocks noGrp="1"/>
          </p:cNvGraphicFramePr>
          <p:nvPr>
            <p:extLst>
              <p:ext uri="{D42A27DB-BD31-4B8C-83A1-F6EECF244321}">
                <p14:modId xmlns:p14="http://schemas.microsoft.com/office/powerpoint/2010/main" val="4199770311"/>
              </p:ext>
            </p:extLst>
          </p:nvPr>
        </p:nvGraphicFramePr>
        <p:xfrm>
          <a:off x="849514" y="1626642"/>
          <a:ext cx="10885978" cy="3798450"/>
        </p:xfrm>
        <a:graphic>
          <a:graphicData uri="http://schemas.openxmlformats.org/drawingml/2006/table">
            <a:tbl>
              <a:tblPr firstRow="1" bandRow="1">
                <a:tableStyleId>{21E4AEA4-8DFA-4A89-87EB-49C32662AFE0}</a:tableStyleId>
              </a:tblPr>
              <a:tblGrid>
                <a:gridCol w="2905760">
                  <a:extLst>
                    <a:ext uri="{9D8B030D-6E8A-4147-A177-3AD203B41FA5}">
                      <a16:colId xmlns="" xmlns:a16="http://schemas.microsoft.com/office/drawing/2014/main" val="2755431663"/>
                    </a:ext>
                  </a:extLst>
                </a:gridCol>
                <a:gridCol w="7980218">
                  <a:extLst>
                    <a:ext uri="{9D8B030D-6E8A-4147-A177-3AD203B41FA5}">
                      <a16:colId xmlns="" xmlns:a16="http://schemas.microsoft.com/office/drawing/2014/main" val="3069056728"/>
                    </a:ext>
                  </a:extLst>
                </a:gridCol>
              </a:tblGrid>
              <a:tr h="633075">
                <a:tc>
                  <a:txBody>
                    <a:bodyPr/>
                    <a:lstStyle/>
                    <a:p>
                      <a:pPr algn="ctr"/>
                      <a:r>
                        <a:rPr lang="en-GB" sz="2800" dirty="0"/>
                        <a:t>Key term</a:t>
                      </a:r>
                    </a:p>
                  </a:txBody>
                  <a:tcPr/>
                </a:tc>
                <a:tc>
                  <a:txBody>
                    <a:bodyPr/>
                    <a:lstStyle/>
                    <a:p>
                      <a:pPr algn="ctr"/>
                      <a:r>
                        <a:rPr lang="en-GB" sz="2800" dirty="0"/>
                        <a:t>Description </a:t>
                      </a:r>
                    </a:p>
                  </a:txBody>
                  <a:tcPr/>
                </a:tc>
                <a:extLst>
                  <a:ext uri="{0D108BD9-81ED-4DB2-BD59-A6C34878D82A}">
                    <a16:rowId xmlns="" xmlns:a16="http://schemas.microsoft.com/office/drawing/2014/main" val="2964127444"/>
                  </a:ext>
                </a:extLst>
              </a:tr>
              <a:tr h="633075">
                <a:tc>
                  <a:txBody>
                    <a:bodyPr/>
                    <a:lstStyle/>
                    <a:p>
                      <a:r>
                        <a:rPr lang="en-GB" dirty="0"/>
                        <a:t>Piaget’s stages (four stages)</a:t>
                      </a:r>
                    </a:p>
                  </a:txBody>
                  <a:tcPr/>
                </a:tc>
                <a:tc>
                  <a:txBody>
                    <a:bodyPr/>
                    <a:lstStyle/>
                    <a:p>
                      <a:endParaRPr lang="en-GB" dirty="0"/>
                    </a:p>
                  </a:txBody>
                  <a:tcPr/>
                </a:tc>
                <a:extLst>
                  <a:ext uri="{0D108BD9-81ED-4DB2-BD59-A6C34878D82A}">
                    <a16:rowId xmlns="" xmlns:a16="http://schemas.microsoft.com/office/drawing/2014/main" val="498025407"/>
                  </a:ext>
                </a:extLst>
              </a:tr>
              <a:tr h="633075">
                <a:tc>
                  <a:txBody>
                    <a:bodyPr/>
                    <a:lstStyle/>
                    <a:p>
                      <a:r>
                        <a:rPr lang="en-GB" dirty="0"/>
                        <a:t>Egocentrism</a:t>
                      </a:r>
                      <a:r>
                        <a:rPr lang="en-GB" baseline="0" dirty="0"/>
                        <a:t> </a:t>
                      </a:r>
                      <a:endParaRPr lang="en-GB" dirty="0"/>
                    </a:p>
                  </a:txBody>
                  <a:tcPr/>
                </a:tc>
                <a:tc>
                  <a:txBody>
                    <a:bodyPr/>
                    <a:lstStyle/>
                    <a:p>
                      <a:endParaRPr lang="en-GB"/>
                    </a:p>
                  </a:txBody>
                  <a:tcPr/>
                </a:tc>
                <a:extLst>
                  <a:ext uri="{0D108BD9-81ED-4DB2-BD59-A6C34878D82A}">
                    <a16:rowId xmlns="" xmlns:a16="http://schemas.microsoft.com/office/drawing/2014/main" val="3145774430"/>
                  </a:ext>
                </a:extLst>
              </a:tr>
              <a:tr h="633075">
                <a:tc>
                  <a:txBody>
                    <a:bodyPr/>
                    <a:lstStyle/>
                    <a:p>
                      <a:r>
                        <a:rPr lang="en-GB" dirty="0"/>
                        <a:t>Conservation experiments</a:t>
                      </a:r>
                    </a:p>
                  </a:txBody>
                  <a:tcPr/>
                </a:tc>
                <a:tc>
                  <a:txBody>
                    <a:bodyPr/>
                    <a:lstStyle/>
                    <a:p>
                      <a:endParaRPr lang="en-GB"/>
                    </a:p>
                  </a:txBody>
                  <a:tcPr/>
                </a:tc>
                <a:extLst>
                  <a:ext uri="{0D108BD9-81ED-4DB2-BD59-A6C34878D82A}">
                    <a16:rowId xmlns="" xmlns:a16="http://schemas.microsoft.com/office/drawing/2014/main" val="2991043266"/>
                  </a:ext>
                </a:extLst>
              </a:tr>
              <a:tr h="633075">
                <a:tc>
                  <a:txBody>
                    <a:bodyPr/>
                    <a:lstStyle/>
                    <a:p>
                      <a:r>
                        <a:rPr lang="en-GB" dirty="0"/>
                        <a:t>Schemas</a:t>
                      </a:r>
                    </a:p>
                  </a:txBody>
                  <a:tcPr/>
                </a:tc>
                <a:tc>
                  <a:txBody>
                    <a:bodyPr/>
                    <a:lstStyle/>
                    <a:p>
                      <a:endParaRPr lang="en-GB"/>
                    </a:p>
                  </a:txBody>
                  <a:tcPr/>
                </a:tc>
                <a:extLst>
                  <a:ext uri="{0D108BD9-81ED-4DB2-BD59-A6C34878D82A}">
                    <a16:rowId xmlns="" xmlns:a16="http://schemas.microsoft.com/office/drawing/2014/main" val="1113011116"/>
                  </a:ext>
                </a:extLst>
              </a:tr>
              <a:tr h="633075">
                <a:tc>
                  <a:txBody>
                    <a:bodyPr/>
                    <a:lstStyle/>
                    <a:p>
                      <a:r>
                        <a:rPr lang="en-GB" dirty="0"/>
                        <a:t>Criticisms</a:t>
                      </a:r>
                      <a:r>
                        <a:rPr lang="en-GB" baseline="0" dirty="0"/>
                        <a:t> </a:t>
                      </a:r>
                      <a:endParaRPr lang="en-GB" dirty="0"/>
                    </a:p>
                  </a:txBody>
                  <a:tcPr/>
                </a:tc>
                <a:tc>
                  <a:txBody>
                    <a:bodyPr/>
                    <a:lstStyle/>
                    <a:p>
                      <a:endParaRPr lang="en-GB" dirty="0"/>
                    </a:p>
                  </a:txBody>
                  <a:tcPr/>
                </a:tc>
                <a:extLst>
                  <a:ext uri="{0D108BD9-81ED-4DB2-BD59-A6C34878D82A}">
                    <a16:rowId xmlns="" xmlns:a16="http://schemas.microsoft.com/office/drawing/2014/main" val="682001891"/>
                  </a:ext>
                </a:extLst>
              </a:tr>
            </a:tbl>
          </a:graphicData>
        </a:graphic>
      </p:graphicFrame>
    </p:spTree>
    <p:extLst>
      <p:ext uri="{BB962C8B-B14F-4D97-AF65-F5344CB8AC3E}">
        <p14:creationId xmlns:p14="http://schemas.microsoft.com/office/powerpoint/2010/main" val="18381132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b="1" dirty="0"/>
              <a:t>Language Acquisition Theory</a:t>
            </a:r>
          </a:p>
        </p:txBody>
      </p:sp>
      <p:graphicFrame>
        <p:nvGraphicFramePr>
          <p:cNvPr id="5" name="Table 4"/>
          <p:cNvGraphicFramePr>
            <a:graphicFrameLocks noGrp="1"/>
          </p:cNvGraphicFramePr>
          <p:nvPr>
            <p:extLst>
              <p:ext uri="{D42A27DB-BD31-4B8C-83A1-F6EECF244321}">
                <p14:modId xmlns:p14="http://schemas.microsoft.com/office/powerpoint/2010/main" val="1642002031"/>
              </p:ext>
            </p:extLst>
          </p:nvPr>
        </p:nvGraphicFramePr>
        <p:xfrm>
          <a:off x="653010" y="1529775"/>
          <a:ext cx="10885978" cy="3798450"/>
        </p:xfrm>
        <a:graphic>
          <a:graphicData uri="http://schemas.openxmlformats.org/drawingml/2006/table">
            <a:tbl>
              <a:tblPr firstRow="1" bandRow="1">
                <a:tableStyleId>{21E4AEA4-8DFA-4A89-87EB-49C32662AFE0}</a:tableStyleId>
              </a:tblPr>
              <a:tblGrid>
                <a:gridCol w="2905760">
                  <a:extLst>
                    <a:ext uri="{9D8B030D-6E8A-4147-A177-3AD203B41FA5}">
                      <a16:colId xmlns="" xmlns:a16="http://schemas.microsoft.com/office/drawing/2014/main" val="2755431663"/>
                    </a:ext>
                  </a:extLst>
                </a:gridCol>
                <a:gridCol w="7980218">
                  <a:extLst>
                    <a:ext uri="{9D8B030D-6E8A-4147-A177-3AD203B41FA5}">
                      <a16:colId xmlns="" xmlns:a16="http://schemas.microsoft.com/office/drawing/2014/main" val="3069056728"/>
                    </a:ext>
                  </a:extLst>
                </a:gridCol>
              </a:tblGrid>
              <a:tr h="633075">
                <a:tc>
                  <a:txBody>
                    <a:bodyPr/>
                    <a:lstStyle/>
                    <a:p>
                      <a:pPr algn="ctr"/>
                      <a:r>
                        <a:rPr lang="en-GB" sz="2800" dirty="0"/>
                        <a:t>Key term</a:t>
                      </a:r>
                    </a:p>
                  </a:txBody>
                  <a:tcPr/>
                </a:tc>
                <a:tc>
                  <a:txBody>
                    <a:bodyPr/>
                    <a:lstStyle/>
                    <a:p>
                      <a:pPr algn="ctr"/>
                      <a:r>
                        <a:rPr lang="en-GB" sz="2800" dirty="0"/>
                        <a:t>Description </a:t>
                      </a:r>
                    </a:p>
                  </a:txBody>
                  <a:tcPr/>
                </a:tc>
                <a:extLst>
                  <a:ext uri="{0D108BD9-81ED-4DB2-BD59-A6C34878D82A}">
                    <a16:rowId xmlns="" xmlns:a16="http://schemas.microsoft.com/office/drawing/2014/main" val="2964127444"/>
                  </a:ext>
                </a:extLst>
              </a:tr>
              <a:tr h="633075">
                <a:tc>
                  <a:txBody>
                    <a:bodyPr/>
                    <a:lstStyle/>
                    <a:p>
                      <a:r>
                        <a:rPr lang="en-GB" dirty="0"/>
                        <a:t>Language acquisition device</a:t>
                      </a:r>
                    </a:p>
                  </a:txBody>
                  <a:tcPr/>
                </a:tc>
                <a:tc>
                  <a:txBody>
                    <a:bodyPr/>
                    <a:lstStyle/>
                    <a:p>
                      <a:endParaRPr lang="en-GB" dirty="0"/>
                    </a:p>
                  </a:txBody>
                  <a:tcPr/>
                </a:tc>
                <a:extLst>
                  <a:ext uri="{0D108BD9-81ED-4DB2-BD59-A6C34878D82A}">
                    <a16:rowId xmlns="" xmlns:a16="http://schemas.microsoft.com/office/drawing/2014/main" val="498025407"/>
                  </a:ext>
                </a:extLst>
              </a:tr>
              <a:tr h="633075">
                <a:tc>
                  <a:txBody>
                    <a:bodyPr/>
                    <a:lstStyle/>
                    <a:p>
                      <a:r>
                        <a:rPr lang="en-GB" dirty="0"/>
                        <a:t>Universal</a:t>
                      </a:r>
                      <a:r>
                        <a:rPr lang="en-GB" baseline="0" dirty="0"/>
                        <a:t> grammar</a:t>
                      </a:r>
                      <a:endParaRPr lang="en-GB" dirty="0"/>
                    </a:p>
                  </a:txBody>
                  <a:tcPr/>
                </a:tc>
                <a:tc>
                  <a:txBody>
                    <a:bodyPr/>
                    <a:lstStyle/>
                    <a:p>
                      <a:endParaRPr lang="en-GB" dirty="0"/>
                    </a:p>
                  </a:txBody>
                  <a:tcPr/>
                </a:tc>
                <a:extLst>
                  <a:ext uri="{0D108BD9-81ED-4DB2-BD59-A6C34878D82A}">
                    <a16:rowId xmlns="" xmlns:a16="http://schemas.microsoft.com/office/drawing/2014/main" val="3145774430"/>
                  </a:ext>
                </a:extLst>
              </a:tr>
              <a:tr h="633075">
                <a:tc>
                  <a:txBody>
                    <a:bodyPr/>
                    <a:lstStyle/>
                    <a:p>
                      <a:r>
                        <a:rPr lang="en-GB" dirty="0"/>
                        <a:t>Nature vs nurture</a:t>
                      </a:r>
                    </a:p>
                  </a:txBody>
                  <a:tcPr/>
                </a:tc>
                <a:tc>
                  <a:txBody>
                    <a:bodyPr/>
                    <a:lstStyle/>
                    <a:p>
                      <a:endParaRPr lang="en-GB" dirty="0"/>
                    </a:p>
                  </a:txBody>
                  <a:tcPr/>
                </a:tc>
                <a:extLst>
                  <a:ext uri="{0D108BD9-81ED-4DB2-BD59-A6C34878D82A}">
                    <a16:rowId xmlns="" xmlns:a16="http://schemas.microsoft.com/office/drawing/2014/main" val="2991043266"/>
                  </a:ext>
                </a:extLst>
              </a:tr>
              <a:tr h="633075">
                <a:tc>
                  <a:txBody>
                    <a:bodyPr/>
                    <a:lstStyle/>
                    <a:p>
                      <a:r>
                        <a:rPr lang="en-GB" dirty="0"/>
                        <a:t>Innate</a:t>
                      </a:r>
                    </a:p>
                  </a:txBody>
                  <a:tcPr/>
                </a:tc>
                <a:tc>
                  <a:txBody>
                    <a:bodyPr/>
                    <a:lstStyle/>
                    <a:p>
                      <a:endParaRPr lang="en-GB" dirty="0"/>
                    </a:p>
                  </a:txBody>
                  <a:tcPr/>
                </a:tc>
                <a:extLst>
                  <a:ext uri="{0D108BD9-81ED-4DB2-BD59-A6C34878D82A}">
                    <a16:rowId xmlns="" xmlns:a16="http://schemas.microsoft.com/office/drawing/2014/main" val="1113011116"/>
                  </a:ext>
                </a:extLst>
              </a:tr>
              <a:tr h="633075">
                <a:tc>
                  <a:txBody>
                    <a:bodyPr/>
                    <a:lstStyle/>
                    <a:p>
                      <a:r>
                        <a:rPr lang="en-GB" dirty="0"/>
                        <a:t>Criticisms</a:t>
                      </a:r>
                      <a:r>
                        <a:rPr lang="en-GB" baseline="0" dirty="0"/>
                        <a:t> </a:t>
                      </a:r>
                      <a:endParaRPr lang="en-GB" dirty="0"/>
                    </a:p>
                  </a:txBody>
                  <a:tcPr/>
                </a:tc>
                <a:tc>
                  <a:txBody>
                    <a:bodyPr/>
                    <a:lstStyle/>
                    <a:p>
                      <a:endParaRPr lang="en-GB" dirty="0"/>
                    </a:p>
                  </a:txBody>
                  <a:tcPr/>
                </a:tc>
                <a:extLst>
                  <a:ext uri="{0D108BD9-81ED-4DB2-BD59-A6C34878D82A}">
                    <a16:rowId xmlns="" xmlns:a16="http://schemas.microsoft.com/office/drawing/2014/main" val="682001891"/>
                  </a:ext>
                </a:extLst>
              </a:tr>
            </a:tbl>
          </a:graphicData>
        </a:graphic>
      </p:graphicFrame>
    </p:spTree>
    <p:extLst>
      <p:ext uri="{BB962C8B-B14F-4D97-AF65-F5344CB8AC3E}">
        <p14:creationId xmlns:p14="http://schemas.microsoft.com/office/powerpoint/2010/main" val="8063047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6507" y="312511"/>
            <a:ext cx="11278985" cy="959803"/>
          </a:xfrm>
        </p:spPr>
        <p:txBody>
          <a:bodyPr/>
          <a:lstStyle/>
          <a:p>
            <a:pPr algn="ctr"/>
            <a:r>
              <a:rPr lang="en-GB" b="1" dirty="0"/>
              <a:t>Nature vs Nurture</a:t>
            </a:r>
          </a:p>
        </p:txBody>
      </p:sp>
      <p:graphicFrame>
        <p:nvGraphicFramePr>
          <p:cNvPr id="5" name="Table 4"/>
          <p:cNvGraphicFramePr>
            <a:graphicFrameLocks noGrp="1"/>
          </p:cNvGraphicFramePr>
          <p:nvPr>
            <p:extLst>
              <p:ext uri="{D42A27DB-BD31-4B8C-83A1-F6EECF244321}">
                <p14:modId xmlns:p14="http://schemas.microsoft.com/office/powerpoint/2010/main" val="86189327"/>
              </p:ext>
            </p:extLst>
          </p:nvPr>
        </p:nvGraphicFramePr>
        <p:xfrm>
          <a:off x="653010" y="1272314"/>
          <a:ext cx="10885978" cy="5071605"/>
        </p:xfrm>
        <a:graphic>
          <a:graphicData uri="http://schemas.openxmlformats.org/drawingml/2006/table">
            <a:tbl>
              <a:tblPr firstRow="1" bandRow="1">
                <a:tableStyleId>{21E4AEA4-8DFA-4A89-87EB-49C32662AFE0}</a:tableStyleId>
              </a:tblPr>
              <a:tblGrid>
                <a:gridCol w="2905760">
                  <a:extLst>
                    <a:ext uri="{9D8B030D-6E8A-4147-A177-3AD203B41FA5}">
                      <a16:colId xmlns="" xmlns:a16="http://schemas.microsoft.com/office/drawing/2014/main" val="2755431663"/>
                    </a:ext>
                  </a:extLst>
                </a:gridCol>
                <a:gridCol w="7980218">
                  <a:extLst>
                    <a:ext uri="{9D8B030D-6E8A-4147-A177-3AD203B41FA5}">
                      <a16:colId xmlns="" xmlns:a16="http://schemas.microsoft.com/office/drawing/2014/main" val="3069056728"/>
                    </a:ext>
                  </a:extLst>
                </a:gridCol>
              </a:tblGrid>
              <a:tr h="633075">
                <a:tc>
                  <a:txBody>
                    <a:bodyPr/>
                    <a:lstStyle/>
                    <a:p>
                      <a:pPr algn="ctr"/>
                      <a:r>
                        <a:rPr lang="en-GB" sz="2800" dirty="0"/>
                        <a:t>Key term</a:t>
                      </a:r>
                    </a:p>
                  </a:txBody>
                  <a:tcPr/>
                </a:tc>
                <a:tc>
                  <a:txBody>
                    <a:bodyPr/>
                    <a:lstStyle/>
                    <a:p>
                      <a:pPr algn="ctr"/>
                      <a:r>
                        <a:rPr lang="en-GB" sz="2800" dirty="0"/>
                        <a:t>Description </a:t>
                      </a:r>
                    </a:p>
                  </a:txBody>
                  <a:tcPr/>
                </a:tc>
                <a:extLst>
                  <a:ext uri="{0D108BD9-81ED-4DB2-BD59-A6C34878D82A}">
                    <a16:rowId xmlns="" xmlns:a16="http://schemas.microsoft.com/office/drawing/2014/main" val="2964127444"/>
                  </a:ext>
                </a:extLst>
              </a:tr>
              <a:tr h="633075">
                <a:tc>
                  <a:txBody>
                    <a:bodyPr/>
                    <a:lstStyle/>
                    <a:p>
                      <a:r>
                        <a:rPr lang="en-GB" dirty="0"/>
                        <a:t>Bandura’s Social Learning Theory</a:t>
                      </a:r>
                    </a:p>
                  </a:txBody>
                  <a:tcPr/>
                </a:tc>
                <a:tc>
                  <a:txBody>
                    <a:bodyPr/>
                    <a:lstStyle/>
                    <a:p>
                      <a:endParaRPr lang="en-GB" dirty="0"/>
                    </a:p>
                  </a:txBody>
                  <a:tcPr/>
                </a:tc>
                <a:extLst>
                  <a:ext uri="{0D108BD9-81ED-4DB2-BD59-A6C34878D82A}">
                    <a16:rowId xmlns="" xmlns:a16="http://schemas.microsoft.com/office/drawing/2014/main" val="498025407"/>
                  </a:ext>
                </a:extLst>
              </a:tr>
              <a:tr h="633075">
                <a:tc>
                  <a:txBody>
                    <a:bodyPr/>
                    <a:lstStyle/>
                    <a:p>
                      <a:r>
                        <a:rPr lang="en-GB" dirty="0"/>
                        <a:t>Bobo Doll</a:t>
                      </a:r>
                      <a:r>
                        <a:rPr lang="en-GB" baseline="0" dirty="0"/>
                        <a:t> Experiment</a:t>
                      </a:r>
                      <a:endParaRPr lang="en-GB" dirty="0"/>
                    </a:p>
                  </a:txBody>
                  <a:tcPr/>
                </a:tc>
                <a:tc>
                  <a:txBody>
                    <a:bodyPr/>
                    <a:lstStyle/>
                    <a:p>
                      <a:endParaRPr lang="en-GB" dirty="0"/>
                    </a:p>
                  </a:txBody>
                  <a:tcPr/>
                </a:tc>
                <a:extLst>
                  <a:ext uri="{0D108BD9-81ED-4DB2-BD59-A6C34878D82A}">
                    <a16:rowId xmlns="" xmlns:a16="http://schemas.microsoft.com/office/drawing/2014/main" val="3145774430"/>
                  </a:ext>
                </a:extLst>
              </a:tr>
              <a:tr h="633075">
                <a:tc>
                  <a:txBody>
                    <a:bodyPr/>
                    <a:lstStyle/>
                    <a:p>
                      <a:r>
                        <a:rPr lang="en-GB" dirty="0"/>
                        <a:t>Gesell’s Maturation Theory</a:t>
                      </a:r>
                    </a:p>
                  </a:txBody>
                  <a:tcPr/>
                </a:tc>
                <a:tc>
                  <a:txBody>
                    <a:bodyPr/>
                    <a:lstStyle/>
                    <a:p>
                      <a:endParaRPr lang="en-GB" dirty="0"/>
                    </a:p>
                  </a:txBody>
                  <a:tcPr/>
                </a:tc>
                <a:extLst>
                  <a:ext uri="{0D108BD9-81ED-4DB2-BD59-A6C34878D82A}">
                    <a16:rowId xmlns="" xmlns:a16="http://schemas.microsoft.com/office/drawing/2014/main" val="2991043266"/>
                  </a:ext>
                </a:extLst>
              </a:tr>
              <a:tr h="633075">
                <a:tc>
                  <a:txBody>
                    <a:bodyPr/>
                    <a:lstStyle/>
                    <a:p>
                      <a:r>
                        <a:rPr lang="en-GB" dirty="0"/>
                        <a:t>Reinforcement</a:t>
                      </a:r>
                    </a:p>
                  </a:txBody>
                  <a:tcPr/>
                </a:tc>
                <a:tc>
                  <a:txBody>
                    <a:bodyPr/>
                    <a:lstStyle/>
                    <a:p>
                      <a:endParaRPr lang="en-GB" dirty="0"/>
                    </a:p>
                  </a:txBody>
                  <a:tcPr/>
                </a:tc>
                <a:extLst>
                  <a:ext uri="{0D108BD9-81ED-4DB2-BD59-A6C34878D82A}">
                    <a16:rowId xmlns="" xmlns:a16="http://schemas.microsoft.com/office/drawing/2014/main" val="1113011116"/>
                  </a:ext>
                </a:extLst>
              </a:tr>
              <a:tr h="633075">
                <a:tc>
                  <a:txBody>
                    <a:bodyPr/>
                    <a:lstStyle/>
                    <a:p>
                      <a:r>
                        <a:rPr lang="en-GB" dirty="0"/>
                        <a:t>Predisposition</a:t>
                      </a:r>
                    </a:p>
                  </a:txBody>
                  <a:tcPr/>
                </a:tc>
                <a:tc>
                  <a:txBody>
                    <a:bodyPr/>
                    <a:lstStyle/>
                    <a:p>
                      <a:endParaRPr lang="en-GB" dirty="0"/>
                    </a:p>
                  </a:txBody>
                  <a:tcPr/>
                </a:tc>
                <a:extLst>
                  <a:ext uri="{0D108BD9-81ED-4DB2-BD59-A6C34878D82A}">
                    <a16:rowId xmlns="" xmlns:a16="http://schemas.microsoft.com/office/drawing/2014/main" val="682001891"/>
                  </a:ext>
                </a:extLst>
              </a:tr>
              <a:tr h="633075">
                <a:tc>
                  <a:txBody>
                    <a:bodyPr/>
                    <a:lstStyle/>
                    <a:p>
                      <a:r>
                        <a:rPr lang="en-GB" dirty="0"/>
                        <a:t>Stress Diathesis Model</a:t>
                      </a:r>
                    </a:p>
                  </a:txBody>
                  <a:tcPr/>
                </a:tc>
                <a:tc>
                  <a:txBody>
                    <a:bodyPr/>
                    <a:lstStyle/>
                    <a:p>
                      <a:endParaRPr lang="en-GB" dirty="0"/>
                    </a:p>
                  </a:txBody>
                  <a:tcPr/>
                </a:tc>
                <a:extLst>
                  <a:ext uri="{0D108BD9-81ED-4DB2-BD59-A6C34878D82A}">
                    <a16:rowId xmlns="" xmlns:a16="http://schemas.microsoft.com/office/drawing/2014/main" val="2025381490"/>
                  </a:ext>
                </a:extLst>
              </a:tr>
              <a:tr h="633075">
                <a:tc>
                  <a:txBody>
                    <a:bodyPr/>
                    <a:lstStyle/>
                    <a:p>
                      <a:r>
                        <a:rPr lang="en-GB" dirty="0"/>
                        <a:t>Criticisms</a:t>
                      </a:r>
                    </a:p>
                  </a:txBody>
                  <a:tcPr/>
                </a:tc>
                <a:tc>
                  <a:txBody>
                    <a:bodyPr/>
                    <a:lstStyle/>
                    <a:p>
                      <a:endParaRPr lang="en-GB" dirty="0"/>
                    </a:p>
                  </a:txBody>
                  <a:tcPr/>
                </a:tc>
                <a:extLst>
                  <a:ext uri="{0D108BD9-81ED-4DB2-BD59-A6C34878D82A}">
                    <a16:rowId xmlns="" xmlns:a16="http://schemas.microsoft.com/office/drawing/2014/main" val="2206997326"/>
                  </a:ext>
                </a:extLst>
              </a:tr>
            </a:tbl>
          </a:graphicData>
        </a:graphic>
      </p:graphicFrame>
    </p:spTree>
    <p:extLst>
      <p:ext uri="{BB962C8B-B14F-4D97-AF65-F5344CB8AC3E}">
        <p14:creationId xmlns:p14="http://schemas.microsoft.com/office/powerpoint/2010/main" val="36408841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6507" y="312511"/>
            <a:ext cx="11278985" cy="959803"/>
          </a:xfrm>
        </p:spPr>
        <p:txBody>
          <a:bodyPr/>
          <a:lstStyle/>
          <a:p>
            <a:pPr algn="ctr"/>
            <a:r>
              <a:rPr lang="en-GB" b="1" dirty="0"/>
              <a:t>Ageing Theories</a:t>
            </a:r>
          </a:p>
        </p:txBody>
      </p:sp>
      <p:graphicFrame>
        <p:nvGraphicFramePr>
          <p:cNvPr id="5" name="Table 4"/>
          <p:cNvGraphicFramePr>
            <a:graphicFrameLocks noGrp="1"/>
          </p:cNvGraphicFramePr>
          <p:nvPr>
            <p:extLst>
              <p:ext uri="{D42A27DB-BD31-4B8C-83A1-F6EECF244321}">
                <p14:modId xmlns:p14="http://schemas.microsoft.com/office/powerpoint/2010/main" val="2414591985"/>
              </p:ext>
            </p:extLst>
          </p:nvPr>
        </p:nvGraphicFramePr>
        <p:xfrm>
          <a:off x="849514" y="1364221"/>
          <a:ext cx="10885978" cy="3460710"/>
        </p:xfrm>
        <a:graphic>
          <a:graphicData uri="http://schemas.openxmlformats.org/drawingml/2006/table">
            <a:tbl>
              <a:tblPr firstRow="1" bandRow="1">
                <a:tableStyleId>{21E4AEA4-8DFA-4A89-87EB-49C32662AFE0}</a:tableStyleId>
              </a:tblPr>
              <a:tblGrid>
                <a:gridCol w="2905760">
                  <a:extLst>
                    <a:ext uri="{9D8B030D-6E8A-4147-A177-3AD203B41FA5}">
                      <a16:colId xmlns="" xmlns:a16="http://schemas.microsoft.com/office/drawing/2014/main" val="2755431663"/>
                    </a:ext>
                  </a:extLst>
                </a:gridCol>
                <a:gridCol w="7980218">
                  <a:extLst>
                    <a:ext uri="{9D8B030D-6E8A-4147-A177-3AD203B41FA5}">
                      <a16:colId xmlns="" xmlns:a16="http://schemas.microsoft.com/office/drawing/2014/main" val="3069056728"/>
                    </a:ext>
                  </a:extLst>
                </a:gridCol>
              </a:tblGrid>
              <a:tr h="633075">
                <a:tc>
                  <a:txBody>
                    <a:bodyPr/>
                    <a:lstStyle/>
                    <a:p>
                      <a:pPr algn="ctr"/>
                      <a:r>
                        <a:rPr lang="en-GB" sz="2800" dirty="0"/>
                        <a:t>Key term</a:t>
                      </a:r>
                    </a:p>
                  </a:txBody>
                  <a:tcPr/>
                </a:tc>
                <a:tc>
                  <a:txBody>
                    <a:bodyPr/>
                    <a:lstStyle/>
                    <a:p>
                      <a:pPr algn="ctr"/>
                      <a:r>
                        <a:rPr lang="en-GB" sz="2800" dirty="0"/>
                        <a:t>Description </a:t>
                      </a:r>
                    </a:p>
                  </a:txBody>
                  <a:tcPr/>
                </a:tc>
                <a:extLst>
                  <a:ext uri="{0D108BD9-81ED-4DB2-BD59-A6C34878D82A}">
                    <a16:rowId xmlns="" xmlns:a16="http://schemas.microsoft.com/office/drawing/2014/main" val="2964127444"/>
                  </a:ext>
                </a:extLst>
              </a:tr>
              <a:tr h="633075">
                <a:tc>
                  <a:txBody>
                    <a:bodyPr/>
                    <a:lstStyle/>
                    <a:p>
                      <a:r>
                        <a:rPr lang="en-GB" dirty="0"/>
                        <a:t>Social Disengagement Theory</a:t>
                      </a:r>
                    </a:p>
                  </a:txBody>
                  <a:tcPr/>
                </a:tc>
                <a:tc>
                  <a:txBody>
                    <a:bodyPr/>
                    <a:lstStyle/>
                    <a:p>
                      <a:endParaRPr lang="en-GB" dirty="0"/>
                    </a:p>
                  </a:txBody>
                  <a:tcPr/>
                </a:tc>
                <a:extLst>
                  <a:ext uri="{0D108BD9-81ED-4DB2-BD59-A6C34878D82A}">
                    <a16:rowId xmlns="" xmlns:a16="http://schemas.microsoft.com/office/drawing/2014/main" val="498025407"/>
                  </a:ext>
                </a:extLst>
              </a:tr>
              <a:tr h="633075">
                <a:tc>
                  <a:txBody>
                    <a:bodyPr/>
                    <a:lstStyle/>
                    <a:p>
                      <a:r>
                        <a:rPr lang="en-GB" dirty="0"/>
                        <a:t>Activity Theory</a:t>
                      </a:r>
                    </a:p>
                  </a:txBody>
                  <a:tcPr/>
                </a:tc>
                <a:tc>
                  <a:txBody>
                    <a:bodyPr/>
                    <a:lstStyle/>
                    <a:p>
                      <a:endParaRPr lang="en-GB" dirty="0"/>
                    </a:p>
                  </a:txBody>
                  <a:tcPr/>
                </a:tc>
                <a:extLst>
                  <a:ext uri="{0D108BD9-81ED-4DB2-BD59-A6C34878D82A}">
                    <a16:rowId xmlns="" xmlns:a16="http://schemas.microsoft.com/office/drawing/2014/main" val="3145774430"/>
                  </a:ext>
                </a:extLst>
              </a:tr>
              <a:tr h="633075">
                <a:tc>
                  <a:txBody>
                    <a:bodyPr/>
                    <a:lstStyle/>
                    <a:p>
                      <a:r>
                        <a:rPr lang="en-GB" dirty="0"/>
                        <a:t>Holmes-Rahe Readjustments Ratings Scale (linked to later adulthood)</a:t>
                      </a:r>
                    </a:p>
                  </a:txBody>
                  <a:tcPr/>
                </a:tc>
                <a:tc>
                  <a:txBody>
                    <a:bodyPr/>
                    <a:lstStyle/>
                    <a:p>
                      <a:endParaRPr lang="en-GB" dirty="0"/>
                    </a:p>
                  </a:txBody>
                  <a:tcPr/>
                </a:tc>
                <a:extLst>
                  <a:ext uri="{0D108BD9-81ED-4DB2-BD59-A6C34878D82A}">
                    <a16:rowId xmlns="" xmlns:a16="http://schemas.microsoft.com/office/drawing/2014/main" val="2991043266"/>
                  </a:ext>
                </a:extLst>
              </a:tr>
              <a:tr h="633075">
                <a:tc>
                  <a:txBody>
                    <a:bodyPr/>
                    <a:lstStyle/>
                    <a:p>
                      <a:r>
                        <a:rPr lang="en-GB" dirty="0"/>
                        <a:t>Criticisms of Social Disengagement  Theory</a:t>
                      </a:r>
                    </a:p>
                  </a:txBody>
                  <a:tcPr/>
                </a:tc>
                <a:tc>
                  <a:txBody>
                    <a:bodyPr/>
                    <a:lstStyle/>
                    <a:p>
                      <a:endParaRPr lang="en-GB" dirty="0"/>
                    </a:p>
                  </a:txBody>
                  <a:tcPr/>
                </a:tc>
                <a:extLst>
                  <a:ext uri="{0D108BD9-81ED-4DB2-BD59-A6C34878D82A}">
                    <a16:rowId xmlns="" xmlns:a16="http://schemas.microsoft.com/office/drawing/2014/main" val="1113011116"/>
                  </a:ext>
                </a:extLst>
              </a:tr>
            </a:tbl>
          </a:graphicData>
        </a:graphic>
      </p:graphicFrame>
    </p:spTree>
    <p:extLst>
      <p:ext uri="{BB962C8B-B14F-4D97-AF65-F5344CB8AC3E}">
        <p14:creationId xmlns:p14="http://schemas.microsoft.com/office/powerpoint/2010/main" val="32829512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t>Dual Coding Theory</a:t>
            </a:r>
          </a:p>
        </p:txBody>
      </p:sp>
      <p:sp>
        <p:nvSpPr>
          <p:cNvPr id="3" name="Content Placeholder 2"/>
          <p:cNvSpPr>
            <a:spLocks noGrp="1"/>
          </p:cNvSpPr>
          <p:nvPr>
            <p:ph idx="1"/>
          </p:nvPr>
        </p:nvSpPr>
        <p:spPr>
          <a:xfrm>
            <a:off x="456507" y="1825624"/>
            <a:ext cx="11278985" cy="4311939"/>
          </a:xfrm>
        </p:spPr>
        <p:txBody>
          <a:bodyPr>
            <a:normAutofit fontScale="92500" lnSpcReduction="10000"/>
          </a:bodyPr>
          <a:lstStyle/>
          <a:p>
            <a:r>
              <a:rPr lang="en-GB" dirty="0"/>
              <a:t>The use of images can be essential in helping you to remember key terms and topics. </a:t>
            </a:r>
          </a:p>
          <a:p>
            <a:r>
              <a:rPr lang="en-GB" dirty="0"/>
              <a:t>Use images with all the theories so that you can link words and key terms to images in order to better remember them.</a:t>
            </a:r>
          </a:p>
          <a:p>
            <a:r>
              <a:rPr lang="en-GB" dirty="0"/>
              <a:t>Use these images within your work and revision materials. </a:t>
            </a:r>
          </a:p>
          <a:p>
            <a:r>
              <a:rPr lang="en-GB" dirty="0"/>
              <a:t>You can test yourself on the theories by just using selected images as prompts to help jog your memory. </a:t>
            </a:r>
          </a:p>
          <a:p>
            <a:pPr marL="0" indent="0">
              <a:buNone/>
            </a:pPr>
            <a:r>
              <a:rPr lang="en-GB" u="sng" dirty="0"/>
              <a:t>Your turn</a:t>
            </a:r>
          </a:p>
          <a:p>
            <a:r>
              <a:rPr lang="en-GB" dirty="0"/>
              <a:t>Have a go at creating some image only worksheets/slides for a selection of topics or theories. There is a completed example on the next slide, for Attachment Theory, to help you get started.</a:t>
            </a:r>
          </a:p>
        </p:txBody>
      </p:sp>
      <p:sp>
        <p:nvSpPr>
          <p:cNvPr id="4" name="Rectangle 3"/>
          <p:cNvSpPr/>
          <p:nvPr/>
        </p:nvSpPr>
        <p:spPr>
          <a:xfrm>
            <a:off x="456506" y="1174078"/>
            <a:ext cx="11278985" cy="369332"/>
          </a:xfrm>
          <a:prstGeom prst="rect">
            <a:avLst/>
          </a:prstGeom>
        </p:spPr>
        <p:txBody>
          <a:bodyPr wrap="square">
            <a:spAutoFit/>
          </a:bodyPr>
          <a:lstStyle/>
          <a:p>
            <a:r>
              <a:rPr lang="en-GB" dirty="0">
                <a:hlinkClick r:id="rId2"/>
              </a:rPr>
              <a:t>https://www.youtube.com/watch?v=BHeShGQqh8Y</a:t>
            </a:r>
            <a:r>
              <a:rPr lang="en-GB" dirty="0"/>
              <a:t> Watch the following video to support your learning here. </a:t>
            </a:r>
          </a:p>
        </p:txBody>
      </p:sp>
    </p:spTree>
    <p:extLst>
      <p:ext uri="{BB962C8B-B14F-4D97-AF65-F5344CB8AC3E}">
        <p14:creationId xmlns:p14="http://schemas.microsoft.com/office/powerpoint/2010/main" val="19251982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2175" y="398130"/>
            <a:ext cx="2237370" cy="1657311"/>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56042" y="354780"/>
            <a:ext cx="1554480" cy="1036320"/>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56042" y="1391100"/>
            <a:ext cx="1554480" cy="938762"/>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10522" y="624256"/>
            <a:ext cx="2036480" cy="1360321"/>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87720" y="3420099"/>
            <a:ext cx="1849443" cy="1479554"/>
          </a:xfrm>
          <a:prstGeom prst="rect">
            <a:avLst/>
          </a:prstGeom>
        </p:spPr>
      </p:pic>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10544" y="3429914"/>
            <a:ext cx="2043892" cy="1459923"/>
          </a:xfrm>
          <a:prstGeom prst="rect">
            <a:avLst/>
          </a:prstGeom>
        </p:spPr>
      </p:pic>
      <p:pic>
        <p:nvPicPr>
          <p:cNvPr id="11" name="Picture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957454" y="3519968"/>
            <a:ext cx="1908429" cy="1279814"/>
          </a:xfrm>
          <a:prstGeom prst="rect">
            <a:avLst/>
          </a:prstGeom>
        </p:spPr>
      </p:pic>
      <p:pic>
        <p:nvPicPr>
          <p:cNvPr id="12" name="Picture 1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214520" y="3485540"/>
            <a:ext cx="2628484" cy="1314242"/>
          </a:xfrm>
          <a:prstGeom prst="rect">
            <a:avLst/>
          </a:prstGeom>
        </p:spPr>
      </p:pic>
      <p:sp>
        <p:nvSpPr>
          <p:cNvPr id="13" name="TextBox 12"/>
          <p:cNvSpPr txBox="1"/>
          <p:nvPr/>
        </p:nvSpPr>
        <p:spPr>
          <a:xfrm>
            <a:off x="270578" y="354780"/>
            <a:ext cx="408571" cy="369332"/>
          </a:xfrm>
          <a:prstGeom prst="rect">
            <a:avLst/>
          </a:prstGeom>
          <a:noFill/>
        </p:spPr>
        <p:txBody>
          <a:bodyPr wrap="square" rtlCol="0">
            <a:spAutoFit/>
          </a:bodyPr>
          <a:lstStyle/>
          <a:p>
            <a:pPr algn="ctr"/>
            <a:r>
              <a:rPr lang="en-GB" dirty="0"/>
              <a:t>1</a:t>
            </a:r>
          </a:p>
        </p:txBody>
      </p:sp>
      <p:sp>
        <p:nvSpPr>
          <p:cNvPr id="15" name="TextBox 14"/>
          <p:cNvSpPr txBox="1"/>
          <p:nvPr/>
        </p:nvSpPr>
        <p:spPr>
          <a:xfrm>
            <a:off x="7457312" y="170114"/>
            <a:ext cx="408571" cy="369332"/>
          </a:xfrm>
          <a:prstGeom prst="rect">
            <a:avLst/>
          </a:prstGeom>
          <a:noFill/>
        </p:spPr>
        <p:txBody>
          <a:bodyPr wrap="square" rtlCol="0">
            <a:spAutoFit/>
          </a:bodyPr>
          <a:lstStyle/>
          <a:p>
            <a:pPr algn="ctr"/>
            <a:r>
              <a:rPr lang="en-GB" dirty="0"/>
              <a:t>3</a:t>
            </a:r>
          </a:p>
        </p:txBody>
      </p:sp>
      <p:sp>
        <p:nvSpPr>
          <p:cNvPr id="16" name="TextBox 15"/>
          <p:cNvSpPr txBox="1"/>
          <p:nvPr/>
        </p:nvSpPr>
        <p:spPr>
          <a:xfrm>
            <a:off x="679149" y="3335302"/>
            <a:ext cx="408571" cy="369332"/>
          </a:xfrm>
          <a:prstGeom prst="rect">
            <a:avLst/>
          </a:prstGeom>
          <a:noFill/>
        </p:spPr>
        <p:txBody>
          <a:bodyPr wrap="square" rtlCol="0">
            <a:spAutoFit/>
          </a:bodyPr>
          <a:lstStyle/>
          <a:p>
            <a:pPr algn="ctr"/>
            <a:r>
              <a:rPr lang="en-GB" dirty="0"/>
              <a:t>4</a:t>
            </a:r>
          </a:p>
        </p:txBody>
      </p:sp>
      <p:sp>
        <p:nvSpPr>
          <p:cNvPr id="17" name="TextBox 16"/>
          <p:cNvSpPr txBox="1"/>
          <p:nvPr/>
        </p:nvSpPr>
        <p:spPr>
          <a:xfrm>
            <a:off x="5548883" y="3042271"/>
            <a:ext cx="408571" cy="369332"/>
          </a:xfrm>
          <a:prstGeom prst="rect">
            <a:avLst/>
          </a:prstGeom>
          <a:noFill/>
        </p:spPr>
        <p:txBody>
          <a:bodyPr wrap="square" rtlCol="0">
            <a:spAutoFit/>
          </a:bodyPr>
          <a:lstStyle/>
          <a:p>
            <a:pPr algn="ctr"/>
            <a:r>
              <a:rPr lang="en-GB" dirty="0"/>
              <a:t>5</a:t>
            </a:r>
          </a:p>
        </p:txBody>
      </p:sp>
      <p:sp>
        <p:nvSpPr>
          <p:cNvPr id="18" name="TextBox 17"/>
          <p:cNvSpPr txBox="1"/>
          <p:nvPr/>
        </p:nvSpPr>
        <p:spPr>
          <a:xfrm>
            <a:off x="8868364" y="3485540"/>
            <a:ext cx="408571" cy="369332"/>
          </a:xfrm>
          <a:prstGeom prst="rect">
            <a:avLst/>
          </a:prstGeom>
          <a:noFill/>
        </p:spPr>
        <p:txBody>
          <a:bodyPr wrap="square" rtlCol="0">
            <a:spAutoFit/>
          </a:bodyPr>
          <a:lstStyle/>
          <a:p>
            <a:pPr algn="ctr"/>
            <a:r>
              <a:rPr lang="en-GB" dirty="0"/>
              <a:t>6</a:t>
            </a:r>
          </a:p>
        </p:txBody>
      </p:sp>
      <p:pic>
        <p:nvPicPr>
          <p:cNvPr id="14" name="Picture 1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898313" y="489382"/>
            <a:ext cx="1554480" cy="1036320"/>
          </a:xfrm>
          <a:prstGeom prst="rect">
            <a:avLst/>
          </a:prstGeom>
        </p:spPr>
      </p:pic>
      <p:pic>
        <p:nvPicPr>
          <p:cNvPr id="19" name="Picture 1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891428" y="948257"/>
            <a:ext cx="1563624" cy="1036320"/>
          </a:xfrm>
          <a:prstGeom prst="rect">
            <a:avLst/>
          </a:prstGeom>
        </p:spPr>
      </p:pic>
      <p:sp>
        <p:nvSpPr>
          <p:cNvPr id="21" name="TextBox 20"/>
          <p:cNvSpPr txBox="1"/>
          <p:nvPr/>
        </p:nvSpPr>
        <p:spPr>
          <a:xfrm>
            <a:off x="5548883" y="529451"/>
            <a:ext cx="408571" cy="369332"/>
          </a:xfrm>
          <a:prstGeom prst="rect">
            <a:avLst/>
          </a:prstGeom>
          <a:noFill/>
        </p:spPr>
        <p:txBody>
          <a:bodyPr wrap="square" rtlCol="0">
            <a:spAutoFit/>
          </a:bodyPr>
          <a:lstStyle/>
          <a:p>
            <a:pPr algn="ctr"/>
            <a:r>
              <a:rPr lang="en-GB" dirty="0"/>
              <a:t>2</a:t>
            </a:r>
          </a:p>
        </p:txBody>
      </p:sp>
    </p:spTree>
    <p:extLst>
      <p:ext uri="{BB962C8B-B14F-4D97-AF65-F5344CB8AC3E}">
        <p14:creationId xmlns:p14="http://schemas.microsoft.com/office/powerpoint/2010/main" val="26167214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t>Expanding answers</a:t>
            </a:r>
          </a:p>
        </p:txBody>
      </p:sp>
      <p:sp>
        <p:nvSpPr>
          <p:cNvPr id="3" name="Content Placeholder 2"/>
          <p:cNvSpPr>
            <a:spLocks noGrp="1"/>
          </p:cNvSpPr>
          <p:nvPr>
            <p:ph idx="1"/>
          </p:nvPr>
        </p:nvSpPr>
        <p:spPr/>
        <p:txBody>
          <a:bodyPr>
            <a:normAutofit/>
          </a:bodyPr>
          <a:lstStyle/>
          <a:p>
            <a:r>
              <a:rPr lang="en-GB" dirty="0"/>
              <a:t>You need to make sure you structure your answers in order to make valid expansions and links to development and/or theories. </a:t>
            </a:r>
          </a:p>
          <a:p>
            <a:r>
              <a:rPr lang="en-GB" dirty="0"/>
              <a:t>The use of PEEL as a technique can be applied here </a:t>
            </a:r>
            <a:r>
              <a:rPr lang="en-GB" i="1" dirty="0"/>
              <a:t>(see following slide). </a:t>
            </a:r>
          </a:p>
          <a:p>
            <a:endParaRPr lang="en-GB" dirty="0"/>
          </a:p>
        </p:txBody>
      </p:sp>
      <p:sp>
        <p:nvSpPr>
          <p:cNvPr id="4" name="TextBox 3"/>
          <p:cNvSpPr txBox="1"/>
          <p:nvPr/>
        </p:nvSpPr>
        <p:spPr>
          <a:xfrm>
            <a:off x="5286895" y="312511"/>
            <a:ext cx="6642560" cy="64633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dirty="0"/>
              <a:t>Examiners’ report link: ‘</a:t>
            </a:r>
            <a:r>
              <a:rPr lang="en-GB" i="1" dirty="0"/>
              <a:t>A more refined and expanded answer was needed to reach higher mark bands’.</a:t>
            </a:r>
            <a:endParaRPr lang="en-GB" i="1" dirty="0">
              <a:solidFill>
                <a:schemeClr val="tx1"/>
              </a:solidFill>
            </a:endParaRPr>
          </a:p>
        </p:txBody>
      </p:sp>
    </p:spTree>
    <p:extLst>
      <p:ext uri="{BB962C8B-B14F-4D97-AF65-F5344CB8AC3E}">
        <p14:creationId xmlns:p14="http://schemas.microsoft.com/office/powerpoint/2010/main" val="5430408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t>Being specific</a:t>
            </a:r>
          </a:p>
        </p:txBody>
      </p:sp>
      <p:sp>
        <p:nvSpPr>
          <p:cNvPr id="3" name="Content Placeholder 2"/>
          <p:cNvSpPr>
            <a:spLocks noGrp="1"/>
          </p:cNvSpPr>
          <p:nvPr>
            <p:ph idx="1"/>
          </p:nvPr>
        </p:nvSpPr>
        <p:spPr>
          <a:xfrm>
            <a:off x="456506" y="1459865"/>
            <a:ext cx="11278985" cy="3680393"/>
          </a:xfrm>
        </p:spPr>
        <p:txBody>
          <a:bodyPr>
            <a:normAutofit fontScale="92500" lnSpcReduction="10000"/>
          </a:bodyPr>
          <a:lstStyle/>
          <a:p>
            <a:r>
              <a:rPr lang="en-GB" dirty="0"/>
              <a:t>In order to ensure that you gain the highest marks in the exam, you must ensure that you are being specific, especially when looking at short answer questions. It is essential that you use specific terminology that is linked to the question, e.g. a milestone that is linked to the age of the child. </a:t>
            </a:r>
          </a:p>
          <a:p>
            <a:r>
              <a:rPr lang="en-GB" dirty="0"/>
              <a:t>Timelines are a good way to learn the milestones in each life stage that could come up in the exam. </a:t>
            </a:r>
          </a:p>
          <a:p>
            <a:pPr marL="0" indent="0">
              <a:buNone/>
            </a:pPr>
            <a:r>
              <a:rPr lang="en-GB" u="sng" dirty="0"/>
              <a:t>Your turn</a:t>
            </a:r>
          </a:p>
          <a:p>
            <a:r>
              <a:rPr lang="en-GB" dirty="0"/>
              <a:t>Create a timeline for each of the six life stages, including all the key PIES terminology. For example, continue with the timeline below…</a:t>
            </a:r>
          </a:p>
        </p:txBody>
      </p:sp>
      <p:sp>
        <p:nvSpPr>
          <p:cNvPr id="4" name="TextBox 3"/>
          <p:cNvSpPr txBox="1"/>
          <p:nvPr/>
        </p:nvSpPr>
        <p:spPr>
          <a:xfrm>
            <a:off x="731520" y="5536276"/>
            <a:ext cx="1296785"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dirty="0"/>
              <a:t>Infancy</a:t>
            </a:r>
          </a:p>
        </p:txBody>
      </p:sp>
      <p:cxnSp>
        <p:nvCxnSpPr>
          <p:cNvPr id="9" name="Straight Arrow Connector 8"/>
          <p:cNvCxnSpPr>
            <a:stCxn id="4" idx="3"/>
          </p:cNvCxnSpPr>
          <p:nvPr/>
        </p:nvCxnSpPr>
        <p:spPr>
          <a:xfrm flipV="1">
            <a:off x="2028305" y="5719156"/>
            <a:ext cx="1080655" cy="1786"/>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11" name="TextBox 10"/>
          <p:cNvSpPr txBox="1"/>
          <p:nvPr/>
        </p:nvSpPr>
        <p:spPr>
          <a:xfrm>
            <a:off x="3108960" y="5395990"/>
            <a:ext cx="1296785" cy="64633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dirty="0"/>
              <a:t>Early childhood</a:t>
            </a:r>
          </a:p>
        </p:txBody>
      </p:sp>
      <p:cxnSp>
        <p:nvCxnSpPr>
          <p:cNvPr id="12" name="Straight Arrow Connector 11"/>
          <p:cNvCxnSpPr/>
          <p:nvPr/>
        </p:nvCxnSpPr>
        <p:spPr>
          <a:xfrm flipV="1">
            <a:off x="4405745" y="5722728"/>
            <a:ext cx="1080655" cy="1786"/>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13" name="TextBox 12"/>
          <p:cNvSpPr txBox="1"/>
          <p:nvPr/>
        </p:nvSpPr>
        <p:spPr>
          <a:xfrm>
            <a:off x="235527" y="5060375"/>
            <a:ext cx="1296785" cy="369332"/>
          </a:xfrm>
          <a:prstGeom prst="rect">
            <a:avLst/>
          </a:prstGeom>
          <a:ln>
            <a:solidFill>
              <a:schemeClr val="accent1"/>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GB" dirty="0">
                <a:solidFill>
                  <a:srgbClr val="0070C0"/>
                </a:solidFill>
              </a:rPr>
              <a:t>Egocentric</a:t>
            </a:r>
          </a:p>
        </p:txBody>
      </p:sp>
      <p:sp>
        <p:nvSpPr>
          <p:cNvPr id="14" name="TextBox 13"/>
          <p:cNvSpPr txBox="1"/>
          <p:nvPr/>
        </p:nvSpPr>
        <p:spPr>
          <a:xfrm>
            <a:off x="133003" y="6116960"/>
            <a:ext cx="2144684" cy="369332"/>
          </a:xfrm>
          <a:prstGeom prst="rect">
            <a:avLst/>
          </a:prstGeom>
          <a:ln>
            <a:solidFill>
              <a:schemeClr val="accent1"/>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GB" dirty="0">
                <a:solidFill>
                  <a:srgbClr val="0070C0"/>
                </a:solidFill>
              </a:rPr>
              <a:t>Fine motor skills</a:t>
            </a:r>
          </a:p>
        </p:txBody>
      </p:sp>
      <p:sp>
        <p:nvSpPr>
          <p:cNvPr id="15" name="TextBox 14"/>
          <p:cNvSpPr txBox="1"/>
          <p:nvPr/>
        </p:nvSpPr>
        <p:spPr>
          <a:xfrm>
            <a:off x="4904509" y="312511"/>
            <a:ext cx="6949440" cy="64633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dirty="0"/>
              <a:t>Examiners’ report link: ‘</a:t>
            </a:r>
            <a:r>
              <a:rPr lang="en-GB" i="1" dirty="0"/>
              <a:t>candidates should carefully read each question and be precise in their responses’.</a:t>
            </a:r>
          </a:p>
        </p:txBody>
      </p:sp>
    </p:spTree>
    <p:extLst>
      <p:ext uri="{BB962C8B-B14F-4D97-AF65-F5344CB8AC3E}">
        <p14:creationId xmlns:p14="http://schemas.microsoft.com/office/powerpoint/2010/main" val="5471979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t>PEEL</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424767" y="312511"/>
            <a:ext cx="1615619" cy="1028671"/>
          </a:xfrm>
        </p:spPr>
      </p:pic>
      <p:sp>
        <p:nvSpPr>
          <p:cNvPr id="5" name="Content Placeholder 2"/>
          <p:cNvSpPr txBox="1">
            <a:spLocks/>
          </p:cNvSpPr>
          <p:nvPr/>
        </p:nvSpPr>
        <p:spPr>
          <a:xfrm>
            <a:off x="456507" y="1825625"/>
            <a:ext cx="11278985" cy="368039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GB" dirty="0"/>
              <a:t>P – Point – </a:t>
            </a:r>
            <a:r>
              <a:rPr lang="en-GB" i="1" dirty="0"/>
              <a:t>state the point of your paragraph but you don’t have to write the question again as your answer stem because this can waste time.</a:t>
            </a:r>
            <a:endParaRPr lang="en-GB" dirty="0"/>
          </a:p>
          <a:p>
            <a:r>
              <a:rPr lang="en-GB" dirty="0"/>
              <a:t>E – Explain/Elaborate – </a:t>
            </a:r>
            <a:r>
              <a:rPr lang="en-GB" i="1" dirty="0"/>
              <a:t>explain the point you are making. You might use one of the PIES to explain your point. </a:t>
            </a:r>
            <a:endParaRPr lang="en-GB" dirty="0"/>
          </a:p>
          <a:p>
            <a:r>
              <a:rPr lang="en-GB" dirty="0"/>
              <a:t>E – Evidence/Example – </a:t>
            </a:r>
            <a:r>
              <a:rPr lang="en-GB" i="1" dirty="0"/>
              <a:t>provide evidence or an example to support your explanation. Use theory or the case study here. </a:t>
            </a:r>
            <a:endParaRPr lang="en-GB" dirty="0"/>
          </a:p>
          <a:p>
            <a:r>
              <a:rPr lang="en-GB" dirty="0"/>
              <a:t>L – Link – </a:t>
            </a:r>
            <a:r>
              <a:rPr lang="en-GB" i="1" dirty="0"/>
              <a:t>bring everything together. Essentially linking back to the question and writing a conclusion to that specific point being made. </a:t>
            </a:r>
            <a:endParaRPr lang="en-GB" dirty="0"/>
          </a:p>
          <a:p>
            <a:endParaRPr lang="en-GB" dirty="0"/>
          </a:p>
        </p:txBody>
      </p:sp>
      <p:sp>
        <p:nvSpPr>
          <p:cNvPr id="6" name="Rectangle 5"/>
          <p:cNvSpPr/>
          <p:nvPr/>
        </p:nvSpPr>
        <p:spPr>
          <a:xfrm>
            <a:off x="3243063" y="642180"/>
            <a:ext cx="8610885" cy="646331"/>
          </a:xfrm>
          <a:prstGeom prst="rect">
            <a:avLst/>
          </a:prstGeom>
        </p:spPr>
        <p:txBody>
          <a:bodyPr wrap="square">
            <a:spAutoFit/>
          </a:bodyPr>
          <a:lstStyle/>
          <a:p>
            <a:r>
              <a:rPr lang="en-GB" dirty="0">
                <a:hlinkClick r:id="rId4"/>
              </a:rPr>
              <a:t>https://www.youtube.com/watch?v=h1dQvPtwp0I</a:t>
            </a:r>
            <a:r>
              <a:rPr lang="en-GB" dirty="0"/>
              <a:t> Watch the following video to help with this strategy.</a:t>
            </a:r>
          </a:p>
        </p:txBody>
      </p:sp>
    </p:spTree>
    <p:extLst>
      <p:ext uri="{BB962C8B-B14F-4D97-AF65-F5344CB8AC3E}">
        <p14:creationId xmlns:p14="http://schemas.microsoft.com/office/powerpoint/2010/main" val="14602674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t>Expanding answers</a:t>
            </a:r>
          </a:p>
        </p:txBody>
      </p:sp>
      <p:sp>
        <p:nvSpPr>
          <p:cNvPr id="3" name="Content Placeholder 2"/>
          <p:cNvSpPr>
            <a:spLocks noGrp="1"/>
          </p:cNvSpPr>
          <p:nvPr>
            <p:ph idx="1"/>
          </p:nvPr>
        </p:nvSpPr>
        <p:spPr/>
        <p:txBody>
          <a:bodyPr>
            <a:normAutofit/>
          </a:bodyPr>
          <a:lstStyle/>
          <a:p>
            <a:pPr marL="0" indent="0">
              <a:buNone/>
            </a:pPr>
            <a:r>
              <a:rPr lang="en-GB" b="1" u="sng" dirty="0"/>
              <a:t>Your turn</a:t>
            </a:r>
          </a:p>
          <a:p>
            <a:pPr marL="0" indent="0">
              <a:buNone/>
            </a:pPr>
            <a:r>
              <a:rPr lang="en-GB" b="1" dirty="0"/>
              <a:t>Top tip</a:t>
            </a:r>
            <a:r>
              <a:rPr lang="en-GB" dirty="0"/>
              <a:t>: If you write your own mark schemes for exam questions, then analyse existing answers before writing your own, this will help you to better structure your answers. </a:t>
            </a:r>
          </a:p>
          <a:p>
            <a:pPr marL="0" indent="0">
              <a:buNone/>
            </a:pPr>
            <a:r>
              <a:rPr lang="en-GB" i="1" dirty="0">
                <a:solidFill>
                  <a:srgbClr val="0070C0"/>
                </a:solidFill>
              </a:rPr>
              <a:t>See the following slides for examples of how you can do this yourself with prompts. Have a go!</a:t>
            </a:r>
          </a:p>
          <a:p>
            <a:endParaRPr lang="en-GB" dirty="0"/>
          </a:p>
        </p:txBody>
      </p:sp>
    </p:spTree>
    <p:extLst>
      <p:ext uri="{BB962C8B-B14F-4D97-AF65-F5344CB8AC3E}">
        <p14:creationId xmlns:p14="http://schemas.microsoft.com/office/powerpoint/2010/main" val="37086510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90330" y="1097071"/>
            <a:ext cx="11836740" cy="830997"/>
          </a:xfrm>
          <a:prstGeom prst="rect">
            <a:avLst/>
          </a:prstGeom>
          <a:solidFill>
            <a:schemeClr val="accent6">
              <a:lumMod val="20000"/>
              <a:lumOff val="80000"/>
            </a:schemeClr>
          </a:solidFill>
        </p:spPr>
        <p:txBody>
          <a:bodyPr wrap="square" rtlCol="0">
            <a:spAutoFit/>
          </a:bodyPr>
          <a:lstStyle/>
          <a:p>
            <a:pPr marL="285750" indent="-285750">
              <a:buFont typeface="Arial" panose="020B0604020202020204" pitchFamily="34" charset="0"/>
              <a:buChar char="•"/>
            </a:pPr>
            <a:r>
              <a:rPr lang="en-GB" sz="2400" dirty="0"/>
              <a:t>Working in groups, read the long answer exam question and write bullet points/notes on what you should include in the answer. Write your own mark scheme!</a:t>
            </a:r>
          </a:p>
        </p:txBody>
      </p:sp>
      <p:sp>
        <p:nvSpPr>
          <p:cNvPr id="9" name="TextBox 8"/>
          <p:cNvSpPr txBox="1"/>
          <p:nvPr/>
        </p:nvSpPr>
        <p:spPr>
          <a:xfrm>
            <a:off x="190330" y="2161910"/>
            <a:ext cx="11836740" cy="461665"/>
          </a:xfrm>
          <a:prstGeom prst="rect">
            <a:avLst/>
          </a:prstGeom>
          <a:solidFill>
            <a:schemeClr val="accent6">
              <a:lumMod val="20000"/>
              <a:lumOff val="80000"/>
            </a:schemeClr>
          </a:solidFill>
        </p:spPr>
        <p:txBody>
          <a:bodyPr wrap="square" rtlCol="0">
            <a:spAutoFit/>
          </a:bodyPr>
          <a:lstStyle/>
          <a:p>
            <a:pPr marL="285750" indent="-285750">
              <a:buFont typeface="Arial" panose="020B0604020202020204" pitchFamily="34" charset="0"/>
              <a:buChar char="•"/>
            </a:pPr>
            <a:r>
              <a:rPr lang="en-GB" sz="2400" dirty="0"/>
              <a:t>Using the real mark scheme, add in green pen what you missed off your mark scheme.</a:t>
            </a:r>
          </a:p>
        </p:txBody>
      </p:sp>
      <p:sp>
        <p:nvSpPr>
          <p:cNvPr id="10" name="TextBox 9"/>
          <p:cNvSpPr txBox="1"/>
          <p:nvPr/>
        </p:nvSpPr>
        <p:spPr>
          <a:xfrm>
            <a:off x="190330" y="3045727"/>
            <a:ext cx="11836740" cy="1569660"/>
          </a:xfrm>
          <a:prstGeom prst="rect">
            <a:avLst/>
          </a:prstGeom>
          <a:solidFill>
            <a:schemeClr val="accent6">
              <a:lumMod val="20000"/>
              <a:lumOff val="80000"/>
            </a:schemeClr>
          </a:solidFill>
        </p:spPr>
        <p:txBody>
          <a:bodyPr wrap="square" rtlCol="0">
            <a:spAutoFit/>
          </a:bodyPr>
          <a:lstStyle/>
          <a:p>
            <a:pPr marL="285750" indent="-285750">
              <a:buFont typeface="Arial" panose="020B0604020202020204" pitchFamily="34" charset="0"/>
              <a:buChar char="•"/>
            </a:pPr>
            <a:r>
              <a:rPr lang="en-GB" sz="2400" dirty="0"/>
              <a:t>Now read the </a:t>
            </a:r>
            <a:r>
              <a:rPr lang="en-GB" sz="2400" b="1" dirty="0"/>
              <a:t>two</a:t>
            </a:r>
            <a:r>
              <a:rPr lang="en-GB" sz="2400" dirty="0"/>
              <a:t> answers in the examiners’ report. Highlight the good points within the answer. </a:t>
            </a:r>
          </a:p>
          <a:p>
            <a:pPr marL="742950" lvl="1" indent="-285750">
              <a:buFont typeface="Arial" panose="020B0604020202020204" pitchFamily="34" charset="0"/>
              <a:buChar char="•"/>
            </a:pPr>
            <a:r>
              <a:rPr lang="en-GB" sz="2400" dirty="0"/>
              <a:t>For the 7-mark answer – write what they did well and what they missed out.</a:t>
            </a:r>
          </a:p>
          <a:p>
            <a:pPr marL="742950" lvl="1" indent="-285750">
              <a:buFont typeface="Arial" panose="020B0604020202020204" pitchFamily="34" charset="0"/>
              <a:buChar char="•"/>
            </a:pPr>
            <a:r>
              <a:rPr lang="en-GB" sz="2400" dirty="0"/>
              <a:t>For the 4-mark answer – write what they need to do to improve.</a:t>
            </a:r>
          </a:p>
        </p:txBody>
      </p:sp>
      <p:sp>
        <p:nvSpPr>
          <p:cNvPr id="11" name="TextBox 10"/>
          <p:cNvSpPr txBox="1"/>
          <p:nvPr/>
        </p:nvSpPr>
        <p:spPr>
          <a:xfrm>
            <a:off x="190330" y="297148"/>
            <a:ext cx="11836740" cy="461665"/>
          </a:xfrm>
          <a:prstGeom prst="rect">
            <a:avLst/>
          </a:prstGeom>
          <a:solidFill>
            <a:schemeClr val="accent4">
              <a:lumMod val="20000"/>
              <a:lumOff val="80000"/>
            </a:schemeClr>
          </a:solidFill>
        </p:spPr>
        <p:txBody>
          <a:bodyPr wrap="square" rtlCol="0">
            <a:spAutoFit/>
          </a:bodyPr>
          <a:lstStyle/>
          <a:p>
            <a:pPr algn="ctr"/>
            <a:r>
              <a:rPr lang="en-GB" sz="2400" dirty="0"/>
              <a:t>Q – Evaluate the impact on society of an ageing population.</a:t>
            </a:r>
          </a:p>
        </p:txBody>
      </p:sp>
      <p:sp>
        <p:nvSpPr>
          <p:cNvPr id="12" name="TextBox 11"/>
          <p:cNvSpPr txBox="1"/>
          <p:nvPr/>
        </p:nvSpPr>
        <p:spPr>
          <a:xfrm>
            <a:off x="190330" y="4832829"/>
            <a:ext cx="11836740" cy="461665"/>
          </a:xfrm>
          <a:prstGeom prst="rect">
            <a:avLst/>
          </a:prstGeom>
          <a:solidFill>
            <a:schemeClr val="accent6">
              <a:lumMod val="20000"/>
              <a:lumOff val="80000"/>
            </a:schemeClr>
          </a:solidFill>
        </p:spPr>
        <p:txBody>
          <a:bodyPr wrap="square" rtlCol="0">
            <a:spAutoFit/>
          </a:bodyPr>
          <a:lstStyle/>
          <a:p>
            <a:pPr marL="285750" indent="-285750">
              <a:buFont typeface="Arial" panose="020B0604020202020204" pitchFamily="34" charset="0"/>
              <a:buChar char="•"/>
            </a:pPr>
            <a:r>
              <a:rPr lang="en-GB" sz="2400" dirty="0"/>
              <a:t>Use your mark scheme to write a model answer for this question. </a:t>
            </a:r>
          </a:p>
        </p:txBody>
      </p:sp>
    </p:spTree>
    <p:extLst>
      <p:ext uri="{BB962C8B-B14F-4D97-AF65-F5344CB8AC3E}">
        <p14:creationId xmlns:p14="http://schemas.microsoft.com/office/powerpoint/2010/main" val="2806809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0" grpId="0" animBg="1"/>
      <p:bldP spid="1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90330" y="1097071"/>
            <a:ext cx="11836740" cy="830997"/>
          </a:xfrm>
          <a:prstGeom prst="rect">
            <a:avLst/>
          </a:prstGeom>
          <a:solidFill>
            <a:schemeClr val="accent6">
              <a:lumMod val="20000"/>
              <a:lumOff val="80000"/>
            </a:schemeClr>
          </a:solidFill>
        </p:spPr>
        <p:txBody>
          <a:bodyPr wrap="square" rtlCol="0">
            <a:spAutoFit/>
          </a:bodyPr>
          <a:lstStyle/>
          <a:p>
            <a:pPr marL="285750" indent="-285750">
              <a:buFont typeface="Arial" panose="020B0604020202020204" pitchFamily="34" charset="0"/>
              <a:buChar char="•"/>
            </a:pPr>
            <a:r>
              <a:rPr lang="en-GB" sz="2400" dirty="0"/>
              <a:t>Working in groups, read the long answer exam question and write bullet points/notes on what you should include in the answer. Write your own mark scheme!</a:t>
            </a:r>
          </a:p>
        </p:txBody>
      </p:sp>
      <p:sp>
        <p:nvSpPr>
          <p:cNvPr id="9" name="TextBox 8"/>
          <p:cNvSpPr txBox="1"/>
          <p:nvPr/>
        </p:nvSpPr>
        <p:spPr>
          <a:xfrm>
            <a:off x="190330" y="2161910"/>
            <a:ext cx="11836740" cy="461665"/>
          </a:xfrm>
          <a:prstGeom prst="rect">
            <a:avLst/>
          </a:prstGeom>
          <a:solidFill>
            <a:schemeClr val="accent6">
              <a:lumMod val="20000"/>
              <a:lumOff val="80000"/>
            </a:schemeClr>
          </a:solidFill>
        </p:spPr>
        <p:txBody>
          <a:bodyPr wrap="square" rtlCol="0">
            <a:spAutoFit/>
          </a:bodyPr>
          <a:lstStyle/>
          <a:p>
            <a:pPr marL="285750" indent="-285750">
              <a:buFont typeface="Arial" panose="020B0604020202020204" pitchFamily="34" charset="0"/>
              <a:buChar char="•"/>
            </a:pPr>
            <a:r>
              <a:rPr lang="en-GB" sz="2400" dirty="0"/>
              <a:t>Using the real mark scheme, add in green pen what you missed off your mark scheme.</a:t>
            </a:r>
          </a:p>
        </p:txBody>
      </p:sp>
      <p:sp>
        <p:nvSpPr>
          <p:cNvPr id="10" name="TextBox 9"/>
          <p:cNvSpPr txBox="1"/>
          <p:nvPr/>
        </p:nvSpPr>
        <p:spPr>
          <a:xfrm>
            <a:off x="190330" y="2973830"/>
            <a:ext cx="11836740" cy="1938992"/>
          </a:xfrm>
          <a:prstGeom prst="rect">
            <a:avLst/>
          </a:prstGeom>
          <a:solidFill>
            <a:schemeClr val="accent6">
              <a:lumMod val="20000"/>
              <a:lumOff val="80000"/>
            </a:schemeClr>
          </a:solidFill>
        </p:spPr>
        <p:txBody>
          <a:bodyPr wrap="square" rtlCol="0">
            <a:spAutoFit/>
          </a:bodyPr>
          <a:lstStyle/>
          <a:p>
            <a:pPr marL="285750" indent="-285750">
              <a:buFont typeface="Arial" panose="020B0604020202020204" pitchFamily="34" charset="0"/>
              <a:buChar char="•"/>
            </a:pPr>
            <a:r>
              <a:rPr lang="en-GB" sz="2400" dirty="0"/>
              <a:t>Now read the </a:t>
            </a:r>
            <a:r>
              <a:rPr lang="en-GB" sz="2400" b="1" dirty="0"/>
              <a:t>three</a:t>
            </a:r>
            <a:r>
              <a:rPr lang="en-GB" sz="2400" dirty="0"/>
              <a:t> answers in the examiners’ report. Highlight the good points within the answer. </a:t>
            </a:r>
          </a:p>
          <a:p>
            <a:pPr marL="742950" lvl="1" indent="-285750">
              <a:buFont typeface="Arial" panose="020B0604020202020204" pitchFamily="34" charset="0"/>
              <a:buChar char="•"/>
            </a:pPr>
            <a:r>
              <a:rPr lang="en-GB" sz="2400" dirty="0"/>
              <a:t>For the 7-mark answer – write what they did well and what they missed out.</a:t>
            </a:r>
          </a:p>
          <a:p>
            <a:pPr marL="742950" lvl="1" indent="-285750">
              <a:buFont typeface="Arial" panose="020B0604020202020204" pitchFamily="34" charset="0"/>
              <a:buChar char="•"/>
            </a:pPr>
            <a:r>
              <a:rPr lang="en-GB" sz="2400" dirty="0"/>
              <a:t>For the 5-mark answer – write what they need to do to improve.</a:t>
            </a:r>
          </a:p>
          <a:p>
            <a:pPr marL="742950" lvl="1" indent="-285750">
              <a:buFont typeface="Arial" panose="020B0604020202020204" pitchFamily="34" charset="0"/>
              <a:buChar char="•"/>
            </a:pPr>
            <a:r>
              <a:rPr lang="en-GB" sz="2400" dirty="0"/>
              <a:t>For the 0-marks – write where they went wrong.</a:t>
            </a:r>
          </a:p>
        </p:txBody>
      </p:sp>
      <p:sp>
        <p:nvSpPr>
          <p:cNvPr id="11" name="TextBox 10"/>
          <p:cNvSpPr txBox="1"/>
          <p:nvPr/>
        </p:nvSpPr>
        <p:spPr>
          <a:xfrm>
            <a:off x="190330" y="297148"/>
            <a:ext cx="11836740" cy="461665"/>
          </a:xfrm>
          <a:prstGeom prst="rect">
            <a:avLst/>
          </a:prstGeom>
          <a:solidFill>
            <a:schemeClr val="accent4">
              <a:lumMod val="20000"/>
              <a:lumOff val="80000"/>
            </a:schemeClr>
          </a:solidFill>
        </p:spPr>
        <p:txBody>
          <a:bodyPr wrap="square" rtlCol="0">
            <a:spAutoFit/>
          </a:bodyPr>
          <a:lstStyle/>
          <a:p>
            <a:pPr algn="ctr"/>
            <a:r>
              <a:rPr lang="en-GB" sz="2400" dirty="0"/>
              <a:t>Q – Justify how Piaget’s theory of stages may explain cognitive development.</a:t>
            </a:r>
          </a:p>
        </p:txBody>
      </p:sp>
      <p:sp>
        <p:nvSpPr>
          <p:cNvPr id="12" name="TextBox 11"/>
          <p:cNvSpPr txBox="1"/>
          <p:nvPr/>
        </p:nvSpPr>
        <p:spPr>
          <a:xfrm>
            <a:off x="190330" y="5088674"/>
            <a:ext cx="11836740" cy="461665"/>
          </a:xfrm>
          <a:prstGeom prst="rect">
            <a:avLst/>
          </a:prstGeom>
          <a:solidFill>
            <a:schemeClr val="accent6">
              <a:lumMod val="20000"/>
              <a:lumOff val="80000"/>
            </a:schemeClr>
          </a:solidFill>
        </p:spPr>
        <p:txBody>
          <a:bodyPr wrap="square" rtlCol="0">
            <a:spAutoFit/>
          </a:bodyPr>
          <a:lstStyle/>
          <a:p>
            <a:pPr marL="285750" indent="-285750">
              <a:buFont typeface="Arial" panose="020B0604020202020204" pitchFamily="34" charset="0"/>
              <a:buChar char="•"/>
            </a:pPr>
            <a:r>
              <a:rPr lang="en-GB" sz="2400" dirty="0"/>
              <a:t>Use your mark scheme to write a model answer for this question. </a:t>
            </a:r>
          </a:p>
        </p:txBody>
      </p:sp>
    </p:spTree>
    <p:extLst>
      <p:ext uri="{BB962C8B-B14F-4D97-AF65-F5344CB8AC3E}">
        <p14:creationId xmlns:p14="http://schemas.microsoft.com/office/powerpoint/2010/main" val="2392829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0" grpId="0" animBg="1"/>
      <p:bldP spid="1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90330" y="1241777"/>
            <a:ext cx="11836740" cy="830997"/>
          </a:xfrm>
          <a:prstGeom prst="rect">
            <a:avLst/>
          </a:prstGeom>
          <a:solidFill>
            <a:schemeClr val="accent6">
              <a:lumMod val="20000"/>
              <a:lumOff val="80000"/>
            </a:schemeClr>
          </a:solidFill>
        </p:spPr>
        <p:txBody>
          <a:bodyPr wrap="square" rtlCol="0">
            <a:spAutoFit/>
          </a:bodyPr>
          <a:lstStyle/>
          <a:p>
            <a:pPr marL="285750" indent="-285750">
              <a:buFont typeface="Arial" panose="020B0604020202020204" pitchFamily="34" charset="0"/>
              <a:buChar char="•"/>
            </a:pPr>
            <a:r>
              <a:rPr lang="en-GB" sz="2400" dirty="0"/>
              <a:t>Working in groups, read the long answer exam question and write bullet points/notes on what you should include in the answer. Write your own mark scheme!</a:t>
            </a:r>
          </a:p>
        </p:txBody>
      </p:sp>
      <p:sp>
        <p:nvSpPr>
          <p:cNvPr id="9" name="TextBox 8"/>
          <p:cNvSpPr txBox="1"/>
          <p:nvPr/>
        </p:nvSpPr>
        <p:spPr>
          <a:xfrm>
            <a:off x="190330" y="2186406"/>
            <a:ext cx="11836740" cy="461665"/>
          </a:xfrm>
          <a:prstGeom prst="rect">
            <a:avLst/>
          </a:prstGeom>
          <a:solidFill>
            <a:schemeClr val="accent6">
              <a:lumMod val="20000"/>
              <a:lumOff val="80000"/>
            </a:schemeClr>
          </a:solidFill>
        </p:spPr>
        <p:txBody>
          <a:bodyPr wrap="square" rtlCol="0">
            <a:spAutoFit/>
          </a:bodyPr>
          <a:lstStyle/>
          <a:p>
            <a:pPr marL="285750" indent="-285750">
              <a:buFont typeface="Arial" panose="020B0604020202020204" pitchFamily="34" charset="0"/>
              <a:buChar char="•"/>
            </a:pPr>
            <a:r>
              <a:rPr lang="en-GB" sz="2400" dirty="0"/>
              <a:t>Using the real mark scheme, add in green pen what you missed off your mark scheme.</a:t>
            </a:r>
          </a:p>
        </p:txBody>
      </p:sp>
      <p:sp>
        <p:nvSpPr>
          <p:cNvPr id="10" name="TextBox 9"/>
          <p:cNvSpPr txBox="1"/>
          <p:nvPr/>
        </p:nvSpPr>
        <p:spPr>
          <a:xfrm>
            <a:off x="190330" y="2904312"/>
            <a:ext cx="11836740" cy="1938992"/>
          </a:xfrm>
          <a:prstGeom prst="rect">
            <a:avLst/>
          </a:prstGeom>
          <a:solidFill>
            <a:schemeClr val="accent6">
              <a:lumMod val="20000"/>
              <a:lumOff val="80000"/>
            </a:schemeClr>
          </a:solidFill>
        </p:spPr>
        <p:txBody>
          <a:bodyPr wrap="square" rtlCol="0">
            <a:spAutoFit/>
          </a:bodyPr>
          <a:lstStyle/>
          <a:p>
            <a:pPr marL="285750" indent="-285750">
              <a:buFont typeface="Arial" panose="020B0604020202020204" pitchFamily="34" charset="0"/>
              <a:buChar char="•"/>
            </a:pPr>
            <a:r>
              <a:rPr lang="en-GB" sz="2400" dirty="0"/>
              <a:t>Now read the </a:t>
            </a:r>
            <a:r>
              <a:rPr lang="en-GB" sz="2400" b="1" dirty="0"/>
              <a:t>two</a:t>
            </a:r>
            <a:r>
              <a:rPr lang="en-GB" sz="2400" dirty="0"/>
              <a:t> answers in the examiners’ report. Highlight the good points within the answer. </a:t>
            </a:r>
          </a:p>
          <a:p>
            <a:pPr marL="742950" lvl="1" indent="-285750">
              <a:buFont typeface="Arial" panose="020B0604020202020204" pitchFamily="34" charset="0"/>
              <a:buChar char="•"/>
            </a:pPr>
            <a:r>
              <a:rPr lang="en-GB" sz="2400" dirty="0"/>
              <a:t>For the 7-mark answer – write what they did well. </a:t>
            </a:r>
          </a:p>
          <a:p>
            <a:pPr marL="742950" lvl="1" indent="-285750">
              <a:buFont typeface="Arial" panose="020B0604020202020204" pitchFamily="34" charset="0"/>
              <a:buChar char="•"/>
            </a:pPr>
            <a:r>
              <a:rPr lang="en-GB" sz="2400" dirty="0"/>
              <a:t>For the 1-mark answer – write what they need to do to improve and what they did wrong.</a:t>
            </a:r>
          </a:p>
        </p:txBody>
      </p:sp>
      <p:sp>
        <p:nvSpPr>
          <p:cNvPr id="11" name="TextBox 10"/>
          <p:cNvSpPr txBox="1"/>
          <p:nvPr/>
        </p:nvSpPr>
        <p:spPr>
          <a:xfrm>
            <a:off x="190330" y="297148"/>
            <a:ext cx="11836740" cy="830997"/>
          </a:xfrm>
          <a:prstGeom prst="rect">
            <a:avLst/>
          </a:prstGeom>
          <a:solidFill>
            <a:schemeClr val="accent4">
              <a:lumMod val="20000"/>
              <a:lumOff val="80000"/>
            </a:schemeClr>
          </a:solidFill>
        </p:spPr>
        <p:txBody>
          <a:bodyPr wrap="square" rtlCol="0">
            <a:spAutoFit/>
          </a:bodyPr>
          <a:lstStyle/>
          <a:p>
            <a:pPr algn="ctr"/>
            <a:r>
              <a:rPr lang="en-GB" sz="2400" dirty="0"/>
              <a:t>Q – Discuss the effects of stress levels on an individual’s health and wellbeing, with reference to Holmes Rahe Social Readjustment Rating Scale.</a:t>
            </a:r>
          </a:p>
        </p:txBody>
      </p:sp>
      <p:sp>
        <p:nvSpPr>
          <p:cNvPr id="12" name="TextBox 11"/>
          <p:cNvSpPr txBox="1"/>
          <p:nvPr/>
        </p:nvSpPr>
        <p:spPr>
          <a:xfrm>
            <a:off x="190330" y="5033045"/>
            <a:ext cx="11836740" cy="461665"/>
          </a:xfrm>
          <a:prstGeom prst="rect">
            <a:avLst/>
          </a:prstGeom>
          <a:solidFill>
            <a:schemeClr val="accent6">
              <a:lumMod val="20000"/>
              <a:lumOff val="80000"/>
            </a:schemeClr>
          </a:solidFill>
        </p:spPr>
        <p:txBody>
          <a:bodyPr wrap="square" rtlCol="0">
            <a:spAutoFit/>
          </a:bodyPr>
          <a:lstStyle/>
          <a:p>
            <a:pPr marL="285750" indent="-285750">
              <a:buFont typeface="Arial" panose="020B0604020202020204" pitchFamily="34" charset="0"/>
              <a:buChar char="•"/>
            </a:pPr>
            <a:r>
              <a:rPr lang="en-GB" sz="2400" dirty="0"/>
              <a:t>Use your mark scheme to write a model answer for this question. </a:t>
            </a:r>
          </a:p>
        </p:txBody>
      </p:sp>
    </p:spTree>
    <p:extLst>
      <p:ext uri="{BB962C8B-B14F-4D97-AF65-F5344CB8AC3E}">
        <p14:creationId xmlns:p14="http://schemas.microsoft.com/office/powerpoint/2010/main" val="3601966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2">
                                            <p:txEl>
                                              <p:pRg st="0" end="0"/>
                                            </p:txEl>
                                          </p:spTgt>
                                        </p:tgtEl>
                                        <p:attrNameLst>
                                          <p:attrName>style.visibility</p:attrName>
                                        </p:attrNameLst>
                                      </p:cBhvr>
                                      <p:to>
                                        <p:strVal val="visible"/>
                                      </p:to>
                                    </p:set>
                                    <p:anim calcmode="lin" valueType="num">
                                      <p:cBhvr additive="base">
                                        <p:cTn id="25"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90330" y="1414094"/>
            <a:ext cx="11836740" cy="830997"/>
          </a:xfrm>
          <a:prstGeom prst="rect">
            <a:avLst/>
          </a:prstGeom>
          <a:solidFill>
            <a:schemeClr val="accent6">
              <a:lumMod val="20000"/>
              <a:lumOff val="80000"/>
            </a:schemeClr>
          </a:solidFill>
        </p:spPr>
        <p:txBody>
          <a:bodyPr wrap="square" rtlCol="0">
            <a:spAutoFit/>
          </a:bodyPr>
          <a:lstStyle/>
          <a:p>
            <a:pPr marL="285750" indent="-285750">
              <a:buFont typeface="Arial" panose="020B0604020202020204" pitchFamily="34" charset="0"/>
              <a:buChar char="•"/>
            </a:pPr>
            <a:r>
              <a:rPr lang="en-GB" sz="2400" dirty="0"/>
              <a:t>Working in groups, read the long answer exam question and write bullet points/notes on what you should include in the answer. Write your own mark scheme!</a:t>
            </a:r>
          </a:p>
        </p:txBody>
      </p:sp>
      <p:sp>
        <p:nvSpPr>
          <p:cNvPr id="9" name="TextBox 8"/>
          <p:cNvSpPr txBox="1"/>
          <p:nvPr/>
        </p:nvSpPr>
        <p:spPr>
          <a:xfrm>
            <a:off x="190330" y="2396932"/>
            <a:ext cx="11836740" cy="461665"/>
          </a:xfrm>
          <a:prstGeom prst="rect">
            <a:avLst/>
          </a:prstGeom>
          <a:solidFill>
            <a:schemeClr val="accent6">
              <a:lumMod val="20000"/>
              <a:lumOff val="80000"/>
            </a:schemeClr>
          </a:solidFill>
        </p:spPr>
        <p:txBody>
          <a:bodyPr wrap="square" rtlCol="0">
            <a:spAutoFit/>
          </a:bodyPr>
          <a:lstStyle/>
          <a:p>
            <a:pPr marL="285750" indent="-285750">
              <a:buFont typeface="Arial" panose="020B0604020202020204" pitchFamily="34" charset="0"/>
              <a:buChar char="•"/>
            </a:pPr>
            <a:r>
              <a:rPr lang="en-GB" sz="2400" dirty="0"/>
              <a:t>Using the real mark scheme, add in green pen what you missed off your mark scheme.</a:t>
            </a:r>
          </a:p>
        </p:txBody>
      </p:sp>
      <p:sp>
        <p:nvSpPr>
          <p:cNvPr id="10" name="TextBox 9"/>
          <p:cNvSpPr txBox="1"/>
          <p:nvPr/>
        </p:nvSpPr>
        <p:spPr>
          <a:xfrm>
            <a:off x="190330" y="3228408"/>
            <a:ext cx="11836740" cy="1569660"/>
          </a:xfrm>
          <a:prstGeom prst="rect">
            <a:avLst/>
          </a:prstGeom>
          <a:solidFill>
            <a:schemeClr val="accent6">
              <a:lumMod val="20000"/>
              <a:lumOff val="80000"/>
            </a:schemeClr>
          </a:solidFill>
        </p:spPr>
        <p:txBody>
          <a:bodyPr wrap="square" rtlCol="0">
            <a:spAutoFit/>
          </a:bodyPr>
          <a:lstStyle/>
          <a:p>
            <a:pPr marL="285750" indent="-285750">
              <a:buFont typeface="Arial" panose="020B0604020202020204" pitchFamily="34" charset="0"/>
              <a:buChar char="•"/>
            </a:pPr>
            <a:r>
              <a:rPr lang="en-GB" sz="2400" dirty="0"/>
              <a:t>Now read the </a:t>
            </a:r>
            <a:r>
              <a:rPr lang="en-GB" sz="2400" b="1" dirty="0"/>
              <a:t>three</a:t>
            </a:r>
            <a:r>
              <a:rPr lang="en-GB" sz="2400" dirty="0"/>
              <a:t> answers in the examiners’ report. Highlight the good points within the answer. </a:t>
            </a:r>
          </a:p>
          <a:p>
            <a:pPr marL="742950" lvl="1" indent="-285750">
              <a:buFont typeface="Arial" panose="020B0604020202020204" pitchFamily="34" charset="0"/>
              <a:buChar char="•"/>
            </a:pPr>
            <a:r>
              <a:rPr lang="en-GB" sz="2400" dirty="0"/>
              <a:t>For the 7-mark answer – write what they did well and what they missed out.</a:t>
            </a:r>
          </a:p>
          <a:p>
            <a:pPr marL="742950" lvl="1" indent="-285750">
              <a:buFont typeface="Arial" panose="020B0604020202020204" pitchFamily="34" charset="0"/>
              <a:buChar char="•"/>
            </a:pPr>
            <a:r>
              <a:rPr lang="en-GB" sz="2400" dirty="0"/>
              <a:t>For the 0-mark answer – write where they went wrong.</a:t>
            </a:r>
          </a:p>
        </p:txBody>
      </p:sp>
      <p:sp>
        <p:nvSpPr>
          <p:cNvPr id="11" name="TextBox 10"/>
          <p:cNvSpPr txBox="1"/>
          <p:nvPr/>
        </p:nvSpPr>
        <p:spPr>
          <a:xfrm>
            <a:off x="190330" y="297148"/>
            <a:ext cx="11836740" cy="830997"/>
          </a:xfrm>
          <a:prstGeom prst="rect">
            <a:avLst/>
          </a:prstGeom>
          <a:solidFill>
            <a:schemeClr val="accent4">
              <a:lumMod val="20000"/>
              <a:lumOff val="80000"/>
            </a:schemeClr>
          </a:solidFill>
        </p:spPr>
        <p:txBody>
          <a:bodyPr wrap="square" rtlCol="0">
            <a:spAutoFit/>
          </a:bodyPr>
          <a:lstStyle/>
          <a:p>
            <a:pPr algn="ctr"/>
            <a:r>
              <a:rPr lang="en-GB" sz="2400" dirty="0"/>
              <a:t>Q – With reference to relevant theories, evaluate how the staff at the residential care setting could support Simon in dealing with the changes in his life.</a:t>
            </a:r>
          </a:p>
        </p:txBody>
      </p:sp>
      <p:sp>
        <p:nvSpPr>
          <p:cNvPr id="12" name="TextBox 11"/>
          <p:cNvSpPr txBox="1"/>
          <p:nvPr/>
        </p:nvSpPr>
        <p:spPr>
          <a:xfrm>
            <a:off x="190330" y="4997041"/>
            <a:ext cx="11836740" cy="461665"/>
          </a:xfrm>
          <a:prstGeom prst="rect">
            <a:avLst/>
          </a:prstGeom>
          <a:solidFill>
            <a:schemeClr val="accent6">
              <a:lumMod val="20000"/>
              <a:lumOff val="80000"/>
            </a:schemeClr>
          </a:solidFill>
        </p:spPr>
        <p:txBody>
          <a:bodyPr wrap="square" rtlCol="0">
            <a:spAutoFit/>
          </a:bodyPr>
          <a:lstStyle/>
          <a:p>
            <a:pPr marL="285750" indent="-285750">
              <a:buFont typeface="Arial" panose="020B0604020202020204" pitchFamily="34" charset="0"/>
              <a:buChar char="•"/>
            </a:pPr>
            <a:r>
              <a:rPr lang="en-GB" sz="2400" dirty="0"/>
              <a:t>Use your mark scheme to write a model answer for this question. </a:t>
            </a:r>
          </a:p>
        </p:txBody>
      </p:sp>
    </p:spTree>
    <p:extLst>
      <p:ext uri="{BB962C8B-B14F-4D97-AF65-F5344CB8AC3E}">
        <p14:creationId xmlns:p14="http://schemas.microsoft.com/office/powerpoint/2010/main" val="3828264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0" grpId="0" animBg="1"/>
      <p:bldP spid="1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t>Top Tips</a:t>
            </a:r>
          </a:p>
        </p:txBody>
      </p:sp>
      <p:sp>
        <p:nvSpPr>
          <p:cNvPr id="3" name="Content Placeholder 2"/>
          <p:cNvSpPr>
            <a:spLocks noGrp="1"/>
          </p:cNvSpPr>
          <p:nvPr>
            <p:ph idx="1"/>
          </p:nvPr>
        </p:nvSpPr>
        <p:spPr>
          <a:xfrm>
            <a:off x="456506" y="1563725"/>
            <a:ext cx="11278985" cy="4620943"/>
          </a:xfrm>
        </p:spPr>
        <p:txBody>
          <a:bodyPr>
            <a:normAutofit fontScale="85000" lnSpcReduction="20000"/>
          </a:bodyPr>
          <a:lstStyle/>
          <a:p>
            <a:r>
              <a:rPr lang="en-GB" dirty="0"/>
              <a:t>Use the examiners’ reports where you can. Use highlighters and different coloured pens so you can analyse the answers given in the examiners’ report and to create your own mark schemes.</a:t>
            </a:r>
          </a:p>
          <a:p>
            <a:r>
              <a:rPr lang="en-GB" dirty="0"/>
              <a:t>Ensure command words are fully understood before accessing the questions. Use the command word worksheet available. </a:t>
            </a:r>
          </a:p>
          <a:p>
            <a:r>
              <a:rPr lang="en-GB" dirty="0"/>
              <a:t>Make key word literacy mats for each topic that you can use alongside your learning. This will include all the key words/terms for a topic so you know them before you are taught. You can use the textbook and revision guides to create these for each topic in advance. </a:t>
            </a:r>
          </a:p>
          <a:p>
            <a:r>
              <a:rPr lang="en-GB" dirty="0"/>
              <a:t>Make sure you know the theories. Use dual coding where you can here to support your learning. </a:t>
            </a:r>
          </a:p>
          <a:p>
            <a:r>
              <a:rPr lang="en-GB" dirty="0"/>
              <a:t>Make sure you access as many of the shorter answer questions as possible from past exam papers. Completing these regularly will ensure that you create a bank of model answers. Ensure these are completed under timed conditions so that you can work to a timeframe in the exam. </a:t>
            </a:r>
          </a:p>
          <a:p>
            <a:endParaRPr lang="en-GB" dirty="0"/>
          </a:p>
          <a:p>
            <a:endParaRPr lang="en-GB" dirty="0"/>
          </a:p>
        </p:txBody>
      </p:sp>
    </p:spTree>
    <p:extLst>
      <p:ext uri="{BB962C8B-B14F-4D97-AF65-F5344CB8AC3E}">
        <p14:creationId xmlns:p14="http://schemas.microsoft.com/office/powerpoint/2010/main" val="10351928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 xmlns:a16="http://schemas.microsoft.com/office/drawing/2014/main" id="{D96E2C68-F7F8-4D80-8D09-CFC3EF03726F}"/>
              </a:ext>
            </a:extLst>
          </p:cNvPr>
          <p:cNvSpPr txBox="1"/>
          <p:nvPr/>
        </p:nvSpPr>
        <p:spPr>
          <a:xfrm>
            <a:off x="2049432" y="3633453"/>
            <a:ext cx="8093136" cy="2369880"/>
          </a:xfrm>
          <a:prstGeom prst="rect">
            <a:avLst/>
          </a:prstGeom>
          <a:noFill/>
          <a:ln w="53975" cap="sq" cmpd="dbl">
            <a:solidFill>
              <a:schemeClr val="bg1">
                <a:lumMod val="50000"/>
              </a:schemeClr>
            </a:solidFill>
            <a:prstDash val="solid"/>
            <a:miter lim="800000"/>
          </a:ln>
        </p:spPr>
        <p:txBody>
          <a:bodyPr wrap="square" rtlCol="0">
            <a:spAutoFit/>
          </a:bodyPr>
          <a:lstStyle/>
          <a:p>
            <a:endParaRPr lang="en-US" sz="1400" dirty="0"/>
          </a:p>
          <a:p>
            <a:r>
              <a:rPr lang="en-US" sz="1200" dirty="0"/>
              <a:t>This resource is strictly for the use of member schools for as long as they remain members of The </a:t>
            </a:r>
            <a:r>
              <a:rPr lang="en-US" sz="1200" dirty="0" err="1"/>
              <a:t>PiXL</a:t>
            </a:r>
            <a:r>
              <a:rPr lang="en-US" sz="1200" dirty="0"/>
              <a:t> Club. It may not be copied, sold, or transferred to a third party or used by the school after membership ceases. Until such time it may be freely used within the member school.</a:t>
            </a:r>
            <a:endParaRPr lang="en-GB" sz="1200" dirty="0"/>
          </a:p>
          <a:p>
            <a:r>
              <a:rPr lang="en-US" sz="1200" dirty="0"/>
              <a:t> </a:t>
            </a:r>
            <a:endParaRPr lang="en-GB" sz="1200" dirty="0"/>
          </a:p>
          <a:p>
            <a:r>
              <a:rPr lang="en-US" sz="1200" dirty="0"/>
              <a:t>All opinions and contributions are those of the authors. The contents of this resource are not connected with, or endorsed by, any other company, </a:t>
            </a:r>
            <a:r>
              <a:rPr lang="en-US" sz="1200" dirty="0" err="1"/>
              <a:t>organisation</a:t>
            </a:r>
            <a:r>
              <a:rPr lang="en-US" sz="1200" dirty="0"/>
              <a:t> or institution. These papers were made by teachers in good faith based upon our understanding to date. </a:t>
            </a:r>
            <a:endParaRPr lang="en-GB" sz="1200" dirty="0"/>
          </a:p>
          <a:p>
            <a:r>
              <a:rPr lang="en-US" sz="1200" dirty="0"/>
              <a:t> </a:t>
            </a:r>
            <a:endParaRPr lang="en-GB" sz="1200" dirty="0"/>
          </a:p>
          <a:p>
            <a:r>
              <a:rPr lang="en-US" sz="1200" dirty="0" err="1"/>
              <a:t>PiXL</a:t>
            </a:r>
            <a:r>
              <a:rPr lang="en-US" sz="1200" dirty="0"/>
              <a:t> Club Ltd </a:t>
            </a:r>
            <a:r>
              <a:rPr lang="en-US" sz="1200" dirty="0" err="1"/>
              <a:t>endeavour</a:t>
            </a:r>
            <a:r>
              <a:rPr lang="en-US" sz="1200" dirty="0"/>
              <a:t> to trace and contact copyright owners. If there are any inadvertent omissions or errors in the acknowledgements or usage, this is unintended and </a:t>
            </a:r>
            <a:r>
              <a:rPr lang="en-US" sz="1200" dirty="0" err="1"/>
              <a:t>PiXL</a:t>
            </a:r>
            <a:r>
              <a:rPr lang="en-US" sz="1200" dirty="0"/>
              <a:t> will remedy these on written notification.</a:t>
            </a:r>
          </a:p>
          <a:p>
            <a:endParaRPr lang="en-GB" sz="1400" dirty="0"/>
          </a:p>
        </p:txBody>
      </p:sp>
      <p:sp>
        <p:nvSpPr>
          <p:cNvPr id="2" name="Rectangle 1">
            <a:extLst>
              <a:ext uri="{FF2B5EF4-FFF2-40B4-BE49-F238E27FC236}">
                <a16:creationId xmlns="" xmlns:a16="http://schemas.microsoft.com/office/drawing/2014/main" id="{E085B5C8-A383-478A-864C-B9A53B9B8324}"/>
              </a:ext>
            </a:extLst>
          </p:cNvPr>
          <p:cNvSpPr/>
          <p:nvPr/>
        </p:nvSpPr>
        <p:spPr>
          <a:xfrm>
            <a:off x="4666731" y="3227339"/>
            <a:ext cx="2858538" cy="307777"/>
          </a:xfrm>
          <a:prstGeom prst="rect">
            <a:avLst/>
          </a:prstGeom>
        </p:spPr>
        <p:txBody>
          <a:bodyPr wrap="none">
            <a:spAutoFit/>
          </a:bodyPr>
          <a:lstStyle/>
          <a:p>
            <a:pPr algn="ctr"/>
            <a:r>
              <a:rPr lang="en-GB" sz="1400" b="1" dirty="0"/>
              <a:t>Commissioned by The </a:t>
            </a:r>
            <a:r>
              <a:rPr lang="en-GB" sz="1400" b="1" dirty="0" err="1"/>
              <a:t>PiXL</a:t>
            </a:r>
            <a:r>
              <a:rPr lang="en-GB" sz="1400" b="1" dirty="0"/>
              <a:t> Club Ltd.</a:t>
            </a:r>
            <a:endParaRPr lang="en-US" sz="1400" dirty="0"/>
          </a:p>
        </p:txBody>
      </p:sp>
    </p:spTree>
    <p:extLst>
      <p:ext uri="{BB962C8B-B14F-4D97-AF65-F5344CB8AC3E}">
        <p14:creationId xmlns:p14="http://schemas.microsoft.com/office/powerpoint/2010/main" val="30544475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6506" y="180806"/>
            <a:ext cx="11278985" cy="1325563"/>
          </a:xfrm>
        </p:spPr>
        <p:txBody>
          <a:bodyPr/>
          <a:lstStyle/>
          <a:p>
            <a:r>
              <a:rPr lang="en-GB" b="1" dirty="0"/>
              <a:t>Being specific</a:t>
            </a:r>
          </a:p>
        </p:txBody>
      </p:sp>
      <p:sp>
        <p:nvSpPr>
          <p:cNvPr id="3" name="Content Placeholder 2"/>
          <p:cNvSpPr>
            <a:spLocks noGrp="1"/>
          </p:cNvSpPr>
          <p:nvPr>
            <p:ph idx="1"/>
          </p:nvPr>
        </p:nvSpPr>
        <p:spPr>
          <a:xfrm>
            <a:off x="456506" y="1459865"/>
            <a:ext cx="3699858" cy="4857810"/>
          </a:xfrm>
        </p:spPr>
        <p:style>
          <a:lnRef idx="2">
            <a:schemeClr val="dk1"/>
          </a:lnRef>
          <a:fillRef idx="1">
            <a:schemeClr val="lt1"/>
          </a:fillRef>
          <a:effectRef idx="0">
            <a:schemeClr val="dk1"/>
          </a:effectRef>
          <a:fontRef idx="minor">
            <a:schemeClr val="dk1"/>
          </a:fontRef>
        </p:style>
        <p:txBody>
          <a:bodyPr>
            <a:normAutofit/>
          </a:bodyPr>
          <a:lstStyle/>
          <a:p>
            <a:r>
              <a:rPr lang="en-GB" dirty="0"/>
              <a:t>You will also need to be specific with the milestones so that in the exam you don’t lose marks on shorter answer questions. </a:t>
            </a:r>
          </a:p>
          <a:p>
            <a:pPr marL="0" indent="0">
              <a:buNone/>
            </a:pPr>
            <a:r>
              <a:rPr lang="en-GB" u="sng" dirty="0"/>
              <a:t>Your turn</a:t>
            </a:r>
          </a:p>
          <a:p>
            <a:r>
              <a:rPr lang="en-GB" dirty="0"/>
              <a:t>Complete the table with specific fine and gross motor skill milestones in infancy. </a:t>
            </a:r>
          </a:p>
        </p:txBody>
      </p:sp>
      <p:graphicFrame>
        <p:nvGraphicFramePr>
          <p:cNvPr id="5" name="Table 4"/>
          <p:cNvGraphicFramePr>
            <a:graphicFrameLocks noGrp="1"/>
          </p:cNvGraphicFramePr>
          <p:nvPr>
            <p:extLst>
              <p:ext uri="{D42A27DB-BD31-4B8C-83A1-F6EECF244321}">
                <p14:modId xmlns:p14="http://schemas.microsoft.com/office/powerpoint/2010/main" val="2099785559"/>
              </p:ext>
            </p:extLst>
          </p:nvPr>
        </p:nvGraphicFramePr>
        <p:xfrm>
          <a:off x="4492206" y="312511"/>
          <a:ext cx="7428244" cy="6005164"/>
        </p:xfrm>
        <a:graphic>
          <a:graphicData uri="http://schemas.openxmlformats.org/drawingml/2006/table">
            <a:tbl>
              <a:tblPr firstRow="1" bandRow="1">
                <a:tableStyleId>{21E4AEA4-8DFA-4A89-87EB-49C32662AFE0}</a:tableStyleId>
              </a:tblPr>
              <a:tblGrid>
                <a:gridCol w="1376145">
                  <a:extLst>
                    <a:ext uri="{9D8B030D-6E8A-4147-A177-3AD203B41FA5}">
                      <a16:colId xmlns="" xmlns:a16="http://schemas.microsoft.com/office/drawing/2014/main" val="2580066892"/>
                    </a:ext>
                  </a:extLst>
                </a:gridCol>
                <a:gridCol w="2982200">
                  <a:extLst>
                    <a:ext uri="{9D8B030D-6E8A-4147-A177-3AD203B41FA5}">
                      <a16:colId xmlns="" xmlns:a16="http://schemas.microsoft.com/office/drawing/2014/main" val="2485463078"/>
                    </a:ext>
                  </a:extLst>
                </a:gridCol>
                <a:gridCol w="3069899">
                  <a:extLst>
                    <a:ext uri="{9D8B030D-6E8A-4147-A177-3AD203B41FA5}">
                      <a16:colId xmlns="" xmlns:a16="http://schemas.microsoft.com/office/drawing/2014/main" val="3674071816"/>
                    </a:ext>
                  </a:extLst>
                </a:gridCol>
              </a:tblGrid>
              <a:tr h="565080">
                <a:tc>
                  <a:txBody>
                    <a:bodyPr/>
                    <a:lstStyle/>
                    <a:p>
                      <a:pPr algn="ctr">
                        <a:lnSpc>
                          <a:spcPct val="107000"/>
                        </a:lnSpc>
                        <a:spcAft>
                          <a:spcPts val="800"/>
                        </a:spcAft>
                      </a:pPr>
                      <a:r>
                        <a:rPr lang="en-GB" sz="1400" dirty="0">
                          <a:effectLst/>
                        </a:rPr>
                        <a:t>Age</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1878" marR="41878" marT="0" marB="0" anchor="ctr"/>
                </a:tc>
                <a:tc>
                  <a:txBody>
                    <a:bodyPr/>
                    <a:lstStyle/>
                    <a:p>
                      <a:pPr algn="ctr">
                        <a:lnSpc>
                          <a:spcPct val="107000"/>
                        </a:lnSpc>
                        <a:spcAft>
                          <a:spcPts val="800"/>
                        </a:spcAft>
                      </a:pPr>
                      <a:r>
                        <a:rPr lang="en-GB" sz="1400">
                          <a:effectLst/>
                        </a:rPr>
                        <a:t>Gross motor skills</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41878" marR="41878" marT="0" marB="0" anchor="ctr"/>
                </a:tc>
                <a:tc>
                  <a:txBody>
                    <a:bodyPr/>
                    <a:lstStyle/>
                    <a:p>
                      <a:pPr algn="ctr">
                        <a:lnSpc>
                          <a:spcPct val="107000"/>
                        </a:lnSpc>
                        <a:spcAft>
                          <a:spcPts val="800"/>
                        </a:spcAft>
                      </a:pPr>
                      <a:r>
                        <a:rPr lang="en-GB" sz="1400">
                          <a:effectLst/>
                        </a:rPr>
                        <a:t>Fine motor skills</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41878" marR="41878" marT="0" marB="0" anchor="ctr"/>
                </a:tc>
                <a:extLst>
                  <a:ext uri="{0D108BD9-81ED-4DB2-BD59-A6C34878D82A}">
                    <a16:rowId xmlns="" xmlns:a16="http://schemas.microsoft.com/office/drawing/2014/main" val="2802590275"/>
                  </a:ext>
                </a:extLst>
              </a:tr>
              <a:tr h="520152">
                <a:tc>
                  <a:txBody>
                    <a:bodyPr/>
                    <a:lstStyle/>
                    <a:p>
                      <a:pPr algn="ctr">
                        <a:lnSpc>
                          <a:spcPct val="107000"/>
                        </a:lnSpc>
                        <a:spcAft>
                          <a:spcPts val="800"/>
                        </a:spcAft>
                      </a:pPr>
                      <a:r>
                        <a:rPr lang="en-GB" sz="1400">
                          <a:effectLst/>
                        </a:rPr>
                        <a:t>Newborn</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41878" marR="41878" marT="0" marB="0" anchor="ctr"/>
                </a:tc>
                <a:tc>
                  <a:txBody>
                    <a:bodyPr/>
                    <a:lstStyle/>
                    <a:p>
                      <a:pPr algn="ctr">
                        <a:lnSpc>
                          <a:spcPct val="107000"/>
                        </a:lnSpc>
                        <a:spcAft>
                          <a:spcPts val="800"/>
                        </a:spcAft>
                      </a:pPr>
                      <a:r>
                        <a:rPr lang="en-GB" sz="1400" dirty="0">
                          <a:effectLst/>
                        </a:rPr>
                        <a:t>Primitive reflexes, such as grasp</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1878" marR="41878" marT="0" marB="0" anchor="ctr"/>
                </a:tc>
                <a:tc>
                  <a:txBody>
                    <a:bodyPr/>
                    <a:lstStyle/>
                    <a:p>
                      <a:pPr algn="l"/>
                      <a:endParaRPr lang="en-GB" sz="1400">
                        <a:effectLst/>
                        <a:latin typeface="Calibri" panose="020F0502020204030204" pitchFamily="34" charset="0"/>
                        <a:cs typeface="Times New Roman" panose="02020603050405020304" pitchFamily="18" charset="0"/>
                      </a:endParaRPr>
                    </a:p>
                  </a:txBody>
                  <a:tcPr marL="41878" marR="41878" marT="0" marB="0" anchor="ctr"/>
                </a:tc>
                <a:extLst>
                  <a:ext uri="{0D108BD9-81ED-4DB2-BD59-A6C34878D82A}">
                    <a16:rowId xmlns="" xmlns:a16="http://schemas.microsoft.com/office/drawing/2014/main" val="2732102378"/>
                  </a:ext>
                </a:extLst>
              </a:tr>
              <a:tr h="437890">
                <a:tc>
                  <a:txBody>
                    <a:bodyPr/>
                    <a:lstStyle/>
                    <a:p>
                      <a:pPr algn="ctr">
                        <a:lnSpc>
                          <a:spcPct val="107000"/>
                        </a:lnSpc>
                        <a:spcAft>
                          <a:spcPts val="800"/>
                        </a:spcAft>
                      </a:pPr>
                      <a:r>
                        <a:rPr lang="en-GB" sz="1400" dirty="0">
                          <a:effectLst/>
                        </a:rPr>
                        <a:t>1 month</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1878" marR="41878" marT="0" marB="0" anchor="ctr"/>
                </a:tc>
                <a:tc>
                  <a:txBody>
                    <a:bodyPr/>
                    <a:lstStyle/>
                    <a:p>
                      <a:pPr algn="l"/>
                      <a:endParaRPr lang="en-GB" sz="1400">
                        <a:effectLst/>
                        <a:latin typeface="Calibri" panose="020F0502020204030204" pitchFamily="34" charset="0"/>
                        <a:cs typeface="Times New Roman" panose="02020603050405020304" pitchFamily="18" charset="0"/>
                      </a:endParaRPr>
                    </a:p>
                  </a:txBody>
                  <a:tcPr marL="41878" marR="41878" marT="0" marB="0" anchor="ctr"/>
                </a:tc>
                <a:tc>
                  <a:txBody>
                    <a:bodyPr/>
                    <a:lstStyle/>
                    <a:p>
                      <a:pPr algn="ctr">
                        <a:lnSpc>
                          <a:spcPct val="107000"/>
                        </a:lnSpc>
                        <a:spcAft>
                          <a:spcPts val="800"/>
                        </a:spcAft>
                      </a:pPr>
                      <a:r>
                        <a:rPr lang="en-GB" sz="1400">
                          <a:effectLst/>
                        </a:rPr>
                        <a:t>Open hands to grasp finger</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41878" marR="41878" marT="0" marB="0" anchor="ctr"/>
                </a:tc>
                <a:extLst>
                  <a:ext uri="{0D108BD9-81ED-4DB2-BD59-A6C34878D82A}">
                    <a16:rowId xmlns="" xmlns:a16="http://schemas.microsoft.com/office/drawing/2014/main" val="1407458509"/>
                  </a:ext>
                </a:extLst>
              </a:tr>
              <a:tr h="661264">
                <a:tc>
                  <a:txBody>
                    <a:bodyPr/>
                    <a:lstStyle/>
                    <a:p>
                      <a:pPr algn="ctr">
                        <a:lnSpc>
                          <a:spcPct val="107000"/>
                        </a:lnSpc>
                        <a:spcAft>
                          <a:spcPts val="800"/>
                        </a:spcAft>
                      </a:pPr>
                      <a:r>
                        <a:rPr lang="en-GB" sz="1400">
                          <a:effectLst/>
                        </a:rPr>
                        <a:t>3 months</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41878" marR="41878" marT="0" marB="0" anchor="ctr"/>
                </a:tc>
                <a:tc>
                  <a:txBody>
                    <a:bodyPr/>
                    <a:lstStyle/>
                    <a:p>
                      <a:pPr algn="l"/>
                      <a:endParaRPr lang="en-GB" sz="1400" dirty="0">
                        <a:effectLst/>
                        <a:latin typeface="Calibri" panose="020F0502020204030204" pitchFamily="34" charset="0"/>
                        <a:cs typeface="Times New Roman" panose="02020603050405020304" pitchFamily="18" charset="0"/>
                      </a:endParaRPr>
                    </a:p>
                  </a:txBody>
                  <a:tcPr marL="41878" marR="41878" marT="0" marB="0" anchor="ctr"/>
                </a:tc>
                <a:tc>
                  <a:txBody>
                    <a:bodyPr/>
                    <a:lstStyle/>
                    <a:p>
                      <a:pPr algn="ctr">
                        <a:lnSpc>
                          <a:spcPct val="107000"/>
                        </a:lnSpc>
                        <a:spcAft>
                          <a:spcPts val="800"/>
                        </a:spcAft>
                      </a:pPr>
                      <a:r>
                        <a:rPr lang="en-GB" sz="1400">
                          <a:effectLst/>
                        </a:rPr>
                        <a:t>Can briefly grasp a rattle</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41878" marR="41878" marT="0" marB="0" anchor="ctr"/>
                </a:tc>
                <a:extLst>
                  <a:ext uri="{0D108BD9-81ED-4DB2-BD59-A6C34878D82A}">
                    <a16:rowId xmlns="" xmlns:a16="http://schemas.microsoft.com/office/drawing/2014/main" val="950594164"/>
                  </a:ext>
                </a:extLst>
              </a:tr>
              <a:tr h="832117">
                <a:tc>
                  <a:txBody>
                    <a:bodyPr/>
                    <a:lstStyle/>
                    <a:p>
                      <a:pPr algn="ctr">
                        <a:lnSpc>
                          <a:spcPct val="107000"/>
                        </a:lnSpc>
                        <a:spcAft>
                          <a:spcPts val="800"/>
                        </a:spcAft>
                      </a:pPr>
                      <a:r>
                        <a:rPr lang="en-GB" sz="1400">
                          <a:effectLst/>
                        </a:rPr>
                        <a:t>6 months</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41878" marR="41878" marT="0" marB="0" anchor="ctr"/>
                </a:tc>
                <a:tc>
                  <a:txBody>
                    <a:bodyPr/>
                    <a:lstStyle/>
                    <a:p>
                      <a:pPr algn="l"/>
                      <a:endParaRPr lang="en-GB" sz="1400" dirty="0">
                        <a:effectLst/>
                        <a:latin typeface="Calibri" panose="020F0502020204030204" pitchFamily="34" charset="0"/>
                        <a:cs typeface="Times New Roman" panose="02020603050405020304" pitchFamily="18" charset="0"/>
                      </a:endParaRPr>
                    </a:p>
                  </a:txBody>
                  <a:tcPr marL="41878" marR="41878" marT="0" marB="0" anchor="ctr"/>
                </a:tc>
                <a:tc>
                  <a:txBody>
                    <a:bodyPr/>
                    <a:lstStyle/>
                    <a:p>
                      <a:pPr algn="ctr">
                        <a:lnSpc>
                          <a:spcPct val="107000"/>
                        </a:lnSpc>
                        <a:spcAft>
                          <a:spcPts val="800"/>
                        </a:spcAft>
                      </a:pPr>
                      <a:r>
                        <a:rPr lang="en-GB" sz="1400" dirty="0">
                          <a:effectLst/>
                        </a:rPr>
                        <a:t>Moves objects from hand to hand, can pick up dropped toys if they are in sight</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1878" marR="41878" marT="0" marB="0" anchor="ctr"/>
                </a:tc>
                <a:extLst>
                  <a:ext uri="{0D108BD9-81ED-4DB2-BD59-A6C34878D82A}">
                    <a16:rowId xmlns="" xmlns:a16="http://schemas.microsoft.com/office/drawing/2014/main" val="2203437432"/>
                  </a:ext>
                </a:extLst>
              </a:tr>
              <a:tr h="661264">
                <a:tc>
                  <a:txBody>
                    <a:bodyPr/>
                    <a:lstStyle/>
                    <a:p>
                      <a:pPr algn="ctr">
                        <a:lnSpc>
                          <a:spcPct val="107000"/>
                        </a:lnSpc>
                        <a:spcAft>
                          <a:spcPts val="800"/>
                        </a:spcAft>
                      </a:pPr>
                      <a:r>
                        <a:rPr lang="en-GB" sz="1400">
                          <a:effectLst/>
                        </a:rPr>
                        <a:t>9-10 months</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41878" marR="41878" marT="0" marB="0" anchor="ctr"/>
                </a:tc>
                <a:tc>
                  <a:txBody>
                    <a:bodyPr/>
                    <a:lstStyle/>
                    <a:p>
                      <a:pPr algn="l"/>
                      <a:endParaRPr lang="en-GB" sz="1400">
                        <a:effectLst/>
                        <a:latin typeface="Calibri" panose="020F0502020204030204" pitchFamily="34" charset="0"/>
                        <a:cs typeface="Times New Roman" panose="02020603050405020304" pitchFamily="18" charset="0"/>
                      </a:endParaRPr>
                    </a:p>
                  </a:txBody>
                  <a:tcPr marL="41878" marR="41878" marT="0" marB="0" anchor="ctr"/>
                </a:tc>
                <a:tc>
                  <a:txBody>
                    <a:bodyPr/>
                    <a:lstStyle/>
                    <a:p>
                      <a:pPr algn="l"/>
                      <a:endParaRPr lang="en-GB" sz="1400">
                        <a:effectLst/>
                        <a:latin typeface="Calibri" panose="020F0502020204030204" pitchFamily="34" charset="0"/>
                        <a:cs typeface="Times New Roman" panose="02020603050405020304" pitchFamily="18" charset="0"/>
                      </a:endParaRPr>
                    </a:p>
                  </a:txBody>
                  <a:tcPr marL="41878" marR="41878" marT="0" marB="0" anchor="ctr"/>
                </a:tc>
                <a:extLst>
                  <a:ext uri="{0D108BD9-81ED-4DB2-BD59-A6C34878D82A}">
                    <a16:rowId xmlns="" xmlns:a16="http://schemas.microsoft.com/office/drawing/2014/main" val="2650472262"/>
                  </a:ext>
                </a:extLst>
              </a:tr>
              <a:tr h="568878">
                <a:tc>
                  <a:txBody>
                    <a:bodyPr/>
                    <a:lstStyle/>
                    <a:p>
                      <a:pPr algn="ctr">
                        <a:lnSpc>
                          <a:spcPct val="107000"/>
                        </a:lnSpc>
                        <a:spcAft>
                          <a:spcPts val="800"/>
                        </a:spcAft>
                      </a:pPr>
                      <a:r>
                        <a:rPr lang="en-GB" sz="1400">
                          <a:effectLst/>
                        </a:rPr>
                        <a:t>12-13 months</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41878" marR="41878" marT="0" marB="0" anchor="ctr"/>
                </a:tc>
                <a:tc>
                  <a:txBody>
                    <a:bodyPr/>
                    <a:lstStyle/>
                    <a:p>
                      <a:pPr algn="ctr">
                        <a:lnSpc>
                          <a:spcPct val="107000"/>
                        </a:lnSpc>
                        <a:spcAft>
                          <a:spcPts val="800"/>
                        </a:spcAft>
                      </a:pPr>
                      <a:r>
                        <a:rPr lang="en-GB" sz="1400" dirty="0">
                          <a:effectLst/>
                        </a:rPr>
                        <a:t>Stands alone, can walk without help</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1878" marR="41878" marT="0" marB="0" anchor="ctr"/>
                </a:tc>
                <a:tc>
                  <a:txBody>
                    <a:bodyPr/>
                    <a:lstStyle/>
                    <a:p>
                      <a:pPr algn="ctr">
                        <a:lnSpc>
                          <a:spcPct val="107000"/>
                        </a:lnSpc>
                        <a:spcAft>
                          <a:spcPts val="800"/>
                        </a:spcAft>
                      </a:pPr>
                      <a:r>
                        <a:rPr lang="en-GB" sz="1400" dirty="0">
                          <a:effectLst/>
                        </a:rPr>
                        <a:t>Manipulates and places toys</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1878" marR="41878" marT="0" marB="0" anchor="ctr"/>
                </a:tc>
                <a:extLst>
                  <a:ext uri="{0D108BD9-81ED-4DB2-BD59-A6C34878D82A}">
                    <a16:rowId xmlns="" xmlns:a16="http://schemas.microsoft.com/office/drawing/2014/main" val="3625797427"/>
                  </a:ext>
                </a:extLst>
              </a:tr>
              <a:tr h="435991">
                <a:tc>
                  <a:txBody>
                    <a:bodyPr/>
                    <a:lstStyle/>
                    <a:p>
                      <a:pPr algn="ctr">
                        <a:lnSpc>
                          <a:spcPct val="107000"/>
                        </a:lnSpc>
                        <a:spcAft>
                          <a:spcPts val="800"/>
                        </a:spcAft>
                      </a:pPr>
                      <a:r>
                        <a:rPr lang="en-GB" sz="1400">
                          <a:effectLst/>
                        </a:rPr>
                        <a:t>18 months</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41878" marR="41878" marT="0" marB="0" anchor="ctr"/>
                </a:tc>
                <a:tc>
                  <a:txBody>
                    <a:bodyPr/>
                    <a:lstStyle/>
                    <a:p>
                      <a:pPr algn="ctr">
                        <a:lnSpc>
                          <a:spcPct val="107000"/>
                        </a:lnSpc>
                        <a:spcAft>
                          <a:spcPts val="800"/>
                        </a:spcAft>
                      </a:pPr>
                      <a:r>
                        <a:rPr lang="en-GB" sz="1400" dirty="0">
                          <a:effectLst/>
                        </a:rPr>
                        <a:t> </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1878" marR="41878" marT="0" marB="0" anchor="ctr"/>
                </a:tc>
                <a:tc>
                  <a:txBody>
                    <a:bodyPr/>
                    <a:lstStyle/>
                    <a:p>
                      <a:pPr algn="ctr">
                        <a:lnSpc>
                          <a:spcPct val="107000"/>
                        </a:lnSpc>
                        <a:spcAft>
                          <a:spcPts val="800"/>
                        </a:spcAft>
                      </a:pPr>
                      <a:r>
                        <a:rPr lang="en-GB" sz="1400" dirty="0">
                          <a:effectLst/>
                        </a:rPr>
                        <a:t> </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1878" marR="41878" marT="0" marB="0" anchor="ctr"/>
                </a:tc>
                <a:extLst>
                  <a:ext uri="{0D108BD9-81ED-4DB2-BD59-A6C34878D82A}">
                    <a16:rowId xmlns="" xmlns:a16="http://schemas.microsoft.com/office/drawing/2014/main" val="3427855036"/>
                  </a:ext>
                </a:extLst>
              </a:tr>
              <a:tr h="661264">
                <a:tc>
                  <a:txBody>
                    <a:bodyPr/>
                    <a:lstStyle/>
                    <a:p>
                      <a:pPr algn="ctr">
                        <a:lnSpc>
                          <a:spcPct val="107000"/>
                        </a:lnSpc>
                        <a:spcAft>
                          <a:spcPts val="800"/>
                        </a:spcAft>
                      </a:pPr>
                      <a:r>
                        <a:rPr lang="en-GB" sz="1400">
                          <a:effectLst/>
                        </a:rPr>
                        <a:t>2 years</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41878" marR="41878" marT="0" marB="0" anchor="ctr"/>
                </a:tc>
                <a:tc>
                  <a:txBody>
                    <a:bodyPr/>
                    <a:lstStyle/>
                    <a:p>
                      <a:pPr algn="ctr">
                        <a:lnSpc>
                          <a:spcPct val="107000"/>
                        </a:lnSpc>
                        <a:spcAft>
                          <a:spcPts val="800"/>
                        </a:spcAft>
                      </a:pPr>
                      <a:r>
                        <a:rPr lang="en-GB" sz="1400">
                          <a:effectLst/>
                        </a:rPr>
                        <a:t>Propels a sit-on toy with their feet, throws a large ball</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41878" marR="41878" marT="0" marB="0" anchor="ctr"/>
                </a:tc>
                <a:tc>
                  <a:txBody>
                    <a:bodyPr/>
                    <a:lstStyle/>
                    <a:p>
                      <a:pPr algn="l"/>
                      <a:endParaRPr lang="en-GB" sz="1400" dirty="0">
                        <a:effectLst/>
                        <a:latin typeface="Calibri" panose="020F0502020204030204" pitchFamily="34" charset="0"/>
                        <a:cs typeface="Times New Roman" panose="02020603050405020304" pitchFamily="18" charset="0"/>
                      </a:endParaRPr>
                    </a:p>
                  </a:txBody>
                  <a:tcPr marL="41878" marR="41878" marT="0" marB="0" anchor="ctr"/>
                </a:tc>
                <a:extLst>
                  <a:ext uri="{0D108BD9-81ED-4DB2-BD59-A6C34878D82A}">
                    <a16:rowId xmlns="" xmlns:a16="http://schemas.microsoft.com/office/drawing/2014/main" val="1035022369"/>
                  </a:ext>
                </a:extLst>
              </a:tr>
              <a:tr h="661264">
                <a:tc>
                  <a:txBody>
                    <a:bodyPr/>
                    <a:lstStyle/>
                    <a:p>
                      <a:pPr algn="ctr">
                        <a:lnSpc>
                          <a:spcPct val="107000"/>
                        </a:lnSpc>
                        <a:spcAft>
                          <a:spcPts val="800"/>
                        </a:spcAft>
                      </a:pPr>
                      <a:r>
                        <a:rPr lang="en-GB" sz="1400" dirty="0">
                          <a:effectLst/>
                        </a:rPr>
                        <a:t>2 and a half years</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1878" marR="41878" marT="0" marB="0" anchor="ctr"/>
                </a:tc>
                <a:tc>
                  <a:txBody>
                    <a:bodyPr/>
                    <a:lstStyle/>
                    <a:p>
                      <a:pPr algn="l"/>
                      <a:endParaRPr lang="en-GB" sz="1400">
                        <a:effectLst/>
                        <a:latin typeface="Calibri" panose="020F0502020204030204" pitchFamily="34" charset="0"/>
                        <a:cs typeface="Times New Roman" panose="02020603050405020304" pitchFamily="18" charset="0"/>
                      </a:endParaRPr>
                    </a:p>
                  </a:txBody>
                  <a:tcPr marL="41878" marR="41878" marT="0" marB="0" anchor="ctr"/>
                </a:tc>
                <a:tc>
                  <a:txBody>
                    <a:bodyPr/>
                    <a:lstStyle/>
                    <a:p>
                      <a:pPr algn="ctr">
                        <a:lnSpc>
                          <a:spcPct val="107000"/>
                        </a:lnSpc>
                        <a:spcAft>
                          <a:spcPts val="800"/>
                        </a:spcAft>
                      </a:pPr>
                      <a:r>
                        <a:rPr lang="en-GB" sz="1400" dirty="0">
                          <a:effectLst/>
                        </a:rPr>
                        <a:t>Uses a spoon and fork, builds a tower of 7-8 blocks</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1878" marR="41878" marT="0" marB="0" anchor="ctr"/>
                </a:tc>
                <a:extLst>
                  <a:ext uri="{0D108BD9-81ED-4DB2-BD59-A6C34878D82A}">
                    <a16:rowId xmlns="" xmlns:a16="http://schemas.microsoft.com/office/drawing/2014/main" val="449754097"/>
                  </a:ext>
                </a:extLst>
              </a:tr>
            </a:tbl>
          </a:graphicData>
        </a:graphic>
      </p:graphicFrame>
    </p:spTree>
    <p:extLst>
      <p:ext uri="{BB962C8B-B14F-4D97-AF65-F5344CB8AC3E}">
        <p14:creationId xmlns:p14="http://schemas.microsoft.com/office/powerpoint/2010/main" val="8297807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t>Short answer questions</a:t>
            </a:r>
          </a:p>
        </p:txBody>
      </p:sp>
      <p:sp>
        <p:nvSpPr>
          <p:cNvPr id="3" name="Content Placeholder 2"/>
          <p:cNvSpPr>
            <a:spLocks noGrp="1"/>
          </p:cNvSpPr>
          <p:nvPr>
            <p:ph idx="1"/>
          </p:nvPr>
        </p:nvSpPr>
        <p:spPr>
          <a:xfrm>
            <a:off x="456507" y="1825625"/>
            <a:ext cx="11278985" cy="3979752"/>
          </a:xfrm>
        </p:spPr>
        <p:txBody>
          <a:bodyPr>
            <a:normAutofit fontScale="77500" lnSpcReduction="20000"/>
          </a:bodyPr>
          <a:lstStyle/>
          <a:p>
            <a:r>
              <a:rPr lang="en-GB" dirty="0"/>
              <a:t>In order for you to gain the best marks possible, it is essential that you gain all of the marks available in shorter answer questions. </a:t>
            </a:r>
          </a:p>
          <a:p>
            <a:r>
              <a:rPr lang="en-GB" dirty="0"/>
              <a:t>Using short answer questions as a key part of your revision is essential for you to build up a bank of short answers. </a:t>
            </a:r>
          </a:p>
          <a:p>
            <a:r>
              <a:rPr lang="en-GB" dirty="0"/>
              <a:t>You can be specific to the current topic you are studying. You can find a range of short answer questions on Pearson’s website </a:t>
            </a:r>
            <a:r>
              <a:rPr lang="en-GB" dirty="0">
                <a:hlinkClick r:id="rId3"/>
              </a:rPr>
              <a:t>https://qualifications.pearson.com/en/qualifications/btec-nationals/health-and-social-care-2016.coursematerials.html#filterQuery=Pearson-UK:Category%2FExternal-assessments</a:t>
            </a:r>
            <a:endParaRPr lang="en-GB" dirty="0"/>
          </a:p>
          <a:p>
            <a:r>
              <a:rPr lang="en-GB" b="1" dirty="0"/>
              <a:t>Top tips</a:t>
            </a:r>
            <a:r>
              <a:rPr lang="en-GB" dirty="0"/>
              <a:t>: complete these short answer questions under timed conditions so that you get used to exam time constraints. You can also use the examiners’ reports to read some model answers to help you. </a:t>
            </a:r>
          </a:p>
          <a:p>
            <a:pPr marL="0" indent="0">
              <a:buNone/>
            </a:pPr>
            <a:r>
              <a:rPr lang="en-GB" u="sng" dirty="0"/>
              <a:t>Your turn</a:t>
            </a:r>
          </a:p>
          <a:p>
            <a:r>
              <a:rPr lang="en-GB" i="1" dirty="0"/>
              <a:t>See the next few slides for an example of how you can test yourself with short answer questions.</a:t>
            </a:r>
          </a:p>
        </p:txBody>
      </p:sp>
      <p:sp>
        <p:nvSpPr>
          <p:cNvPr id="4" name="TextBox 3"/>
          <p:cNvSpPr txBox="1"/>
          <p:nvPr/>
        </p:nvSpPr>
        <p:spPr>
          <a:xfrm>
            <a:off x="6095999" y="312511"/>
            <a:ext cx="5833456" cy="64633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dirty="0"/>
              <a:t>Examiners’ report link: ‘</a:t>
            </a:r>
            <a:r>
              <a:rPr lang="en-GB" i="1" dirty="0"/>
              <a:t>brevity and accuracy are especially important in the responses to the identify questions’.</a:t>
            </a:r>
          </a:p>
        </p:txBody>
      </p:sp>
    </p:spTree>
    <p:extLst>
      <p:ext uri="{BB962C8B-B14F-4D97-AF65-F5344CB8AC3E}">
        <p14:creationId xmlns:p14="http://schemas.microsoft.com/office/powerpoint/2010/main" val="32577806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004888" y="2012950"/>
            <a:ext cx="4714296" cy="4210050"/>
          </a:xfrm>
          <a:prstGeom prst="rect">
            <a:avLst/>
          </a:prstGeom>
        </p:spPr>
      </p:pic>
      <p:sp>
        <p:nvSpPr>
          <p:cNvPr id="8" name="TextBox 7"/>
          <p:cNvSpPr txBox="1"/>
          <p:nvPr/>
        </p:nvSpPr>
        <p:spPr>
          <a:xfrm>
            <a:off x="177630" y="1396460"/>
            <a:ext cx="11836740" cy="461665"/>
          </a:xfrm>
          <a:prstGeom prst="rect">
            <a:avLst/>
          </a:prstGeom>
          <a:solidFill>
            <a:schemeClr val="accent6">
              <a:lumMod val="20000"/>
              <a:lumOff val="80000"/>
            </a:schemeClr>
          </a:solidFill>
        </p:spPr>
        <p:txBody>
          <a:bodyPr wrap="square" rtlCol="0">
            <a:spAutoFit/>
          </a:bodyPr>
          <a:lstStyle/>
          <a:p>
            <a:pPr marL="285750" indent="-285750">
              <a:buFont typeface="Arial" panose="020B0604020202020204" pitchFamily="34" charset="0"/>
              <a:buChar char="•"/>
            </a:pPr>
            <a:r>
              <a:rPr lang="en-GB" sz="2400" dirty="0"/>
              <a:t>Complete the short answer questions</a:t>
            </a:r>
          </a:p>
        </p:txBody>
      </p:sp>
      <p:sp>
        <p:nvSpPr>
          <p:cNvPr id="9" name="Title 1">
            <a:extLst>
              <a:ext uri="{FF2B5EF4-FFF2-40B4-BE49-F238E27FC236}">
                <a16:creationId xmlns="" xmlns:a16="http://schemas.microsoft.com/office/drawing/2014/main" id="{B1E8B24A-B0AF-4103-991F-012C021731C8}"/>
              </a:ext>
            </a:extLst>
          </p:cNvPr>
          <p:cNvSpPr txBox="1">
            <a:spLocks/>
          </p:cNvSpPr>
          <p:nvPr/>
        </p:nvSpPr>
        <p:spPr>
          <a:xfrm>
            <a:off x="838200" y="197486"/>
            <a:ext cx="10515600" cy="913006"/>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6000" b="1" u="sng">
                <a:solidFill>
                  <a:schemeClr val="accent6">
                    <a:lumMod val="50000"/>
                  </a:schemeClr>
                </a:solidFill>
                <a:effectLst>
                  <a:outerShdw blurRad="38100" dist="38100" dir="2700000" algn="tl">
                    <a:srgbClr val="000000">
                      <a:alpha val="43137"/>
                    </a:srgbClr>
                  </a:outerShdw>
                </a:effectLst>
                <a:latin typeface="Century Gothic" panose="020B0502020202020204" pitchFamily="34" charset="0"/>
              </a:rPr>
              <a:t>To start…</a:t>
            </a:r>
            <a:endParaRPr lang="en-GB" sz="6000" b="1" u="sng" dirty="0">
              <a:solidFill>
                <a:schemeClr val="accent6">
                  <a:lumMod val="50000"/>
                </a:schemeClr>
              </a:solidFill>
              <a:effectLst>
                <a:outerShdw blurRad="38100" dist="38100" dir="2700000" algn="tl">
                  <a:srgbClr val="000000">
                    <a:alpha val="43137"/>
                  </a:srgbClr>
                </a:outerShdw>
              </a:effectLst>
              <a:latin typeface="Century Gothic" panose="020B0502020202020204" pitchFamily="34" charset="0"/>
            </a:endParaRPr>
          </a:p>
        </p:txBody>
      </p:sp>
      <p:pic>
        <p:nvPicPr>
          <p:cNvPr id="12" name="Picture 11"/>
          <p:cNvPicPr>
            <a:picLocks noChangeAspect="1"/>
          </p:cNvPicPr>
          <p:nvPr/>
        </p:nvPicPr>
        <p:blipFill>
          <a:blip r:embed="rId4"/>
          <a:stretch>
            <a:fillRect/>
          </a:stretch>
        </p:blipFill>
        <p:spPr>
          <a:xfrm>
            <a:off x="2620962" y="197486"/>
            <a:ext cx="6967537" cy="6506954"/>
          </a:xfrm>
          <a:prstGeom prst="rect">
            <a:avLst/>
          </a:prstGeom>
        </p:spPr>
      </p:pic>
      <p:grpSp>
        <p:nvGrpSpPr>
          <p:cNvPr id="13" name="Group 12"/>
          <p:cNvGrpSpPr/>
          <p:nvPr/>
        </p:nvGrpSpPr>
        <p:grpSpPr>
          <a:xfrm>
            <a:off x="1245032" y="352608"/>
            <a:ext cx="9485312" cy="5759366"/>
            <a:chOff x="1004888" y="463634"/>
            <a:chExt cx="8924924" cy="5032972"/>
          </a:xfrm>
        </p:grpSpPr>
        <p:pic>
          <p:nvPicPr>
            <p:cNvPr id="14" name="Picture 13"/>
            <p:cNvPicPr>
              <a:picLocks noChangeAspect="1"/>
            </p:cNvPicPr>
            <p:nvPr/>
          </p:nvPicPr>
          <p:blipFill>
            <a:blip r:embed="rId5"/>
            <a:stretch>
              <a:fillRect/>
            </a:stretch>
          </p:blipFill>
          <p:spPr>
            <a:xfrm>
              <a:off x="1004888" y="2599498"/>
              <a:ext cx="8823011" cy="2897108"/>
            </a:xfrm>
            <a:prstGeom prst="rect">
              <a:avLst/>
            </a:prstGeom>
          </p:spPr>
        </p:pic>
        <p:pic>
          <p:nvPicPr>
            <p:cNvPr id="15" name="Picture 14"/>
            <p:cNvPicPr>
              <a:picLocks noChangeAspect="1"/>
            </p:cNvPicPr>
            <p:nvPr/>
          </p:nvPicPr>
          <p:blipFill>
            <a:blip r:embed="rId6"/>
            <a:stretch>
              <a:fillRect/>
            </a:stretch>
          </p:blipFill>
          <p:spPr>
            <a:xfrm>
              <a:off x="1004888" y="463634"/>
              <a:ext cx="8924924" cy="2870697"/>
            </a:xfrm>
            <a:prstGeom prst="rect">
              <a:avLst/>
            </a:prstGeom>
          </p:spPr>
        </p:pic>
      </p:grpSp>
      <p:pic>
        <p:nvPicPr>
          <p:cNvPr id="16" name="Picture 15"/>
          <p:cNvPicPr>
            <a:picLocks noChangeAspect="1"/>
          </p:cNvPicPr>
          <p:nvPr/>
        </p:nvPicPr>
        <p:blipFill>
          <a:blip r:embed="rId7"/>
          <a:stretch>
            <a:fillRect/>
          </a:stretch>
        </p:blipFill>
        <p:spPr>
          <a:xfrm>
            <a:off x="1903087" y="0"/>
            <a:ext cx="7632193" cy="6464336"/>
          </a:xfrm>
          <a:prstGeom prst="rect">
            <a:avLst/>
          </a:prstGeom>
        </p:spPr>
      </p:pic>
    </p:spTree>
    <p:extLst>
      <p:ext uri="{BB962C8B-B14F-4D97-AF65-F5344CB8AC3E}">
        <p14:creationId xmlns:p14="http://schemas.microsoft.com/office/powerpoint/2010/main" val="526882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xit" presetSubtype="4" fill="hold" nodeType="clickEffect">
                                  <p:stCondLst>
                                    <p:cond delay="0"/>
                                  </p:stCondLst>
                                  <p:childTnLst>
                                    <p:anim calcmode="lin" valueType="num">
                                      <p:cBhvr additive="base">
                                        <p:cTn id="18" dur="500"/>
                                        <p:tgtEl>
                                          <p:spTgt spid="13"/>
                                        </p:tgtEl>
                                        <p:attrNameLst>
                                          <p:attrName>ppt_x</p:attrName>
                                        </p:attrNameLst>
                                      </p:cBhvr>
                                      <p:tavLst>
                                        <p:tav tm="0">
                                          <p:val>
                                            <p:strVal val="ppt_x"/>
                                          </p:val>
                                        </p:tav>
                                        <p:tav tm="100000">
                                          <p:val>
                                            <p:strVal val="ppt_x"/>
                                          </p:val>
                                        </p:tav>
                                      </p:tavLst>
                                    </p:anim>
                                    <p:anim calcmode="lin" valueType="num">
                                      <p:cBhvr additive="base">
                                        <p:cTn id="19" dur="500"/>
                                        <p:tgtEl>
                                          <p:spTgt spid="13"/>
                                        </p:tgtEl>
                                        <p:attrNameLst>
                                          <p:attrName>ppt_y</p:attrName>
                                        </p:attrNameLst>
                                      </p:cBhvr>
                                      <p:tavLst>
                                        <p:tav tm="0">
                                          <p:val>
                                            <p:strVal val="ppt_y"/>
                                          </p:val>
                                        </p:tav>
                                        <p:tav tm="100000">
                                          <p:val>
                                            <p:strVal val="1+ppt_h/2"/>
                                          </p:val>
                                        </p:tav>
                                      </p:tavLst>
                                    </p:anim>
                                    <p:set>
                                      <p:cBhvr>
                                        <p:cTn id="20" dur="1" fill="hold">
                                          <p:stCondLst>
                                            <p:cond delay="499"/>
                                          </p:stCondLst>
                                        </p:cTn>
                                        <p:tgtEl>
                                          <p:spTgt spid="13"/>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1E8B24A-B0AF-4103-991F-012C021731C8}"/>
              </a:ext>
            </a:extLst>
          </p:cNvPr>
          <p:cNvSpPr>
            <a:spLocks noGrp="1"/>
          </p:cNvSpPr>
          <p:nvPr>
            <p:ph type="title"/>
          </p:nvPr>
        </p:nvSpPr>
        <p:spPr>
          <a:xfrm>
            <a:off x="838200" y="197486"/>
            <a:ext cx="10515600" cy="913006"/>
          </a:xfrm>
        </p:spPr>
        <p:txBody>
          <a:bodyPr>
            <a:normAutofit fontScale="90000"/>
          </a:bodyPr>
          <a:lstStyle/>
          <a:p>
            <a:pPr algn="ctr"/>
            <a:r>
              <a:rPr lang="en-GB" sz="6000" b="1" u="sng" dirty="0">
                <a:solidFill>
                  <a:schemeClr val="accent6">
                    <a:lumMod val="50000"/>
                  </a:schemeClr>
                </a:solidFill>
                <a:effectLst>
                  <a:outerShdw blurRad="38100" dist="38100" dir="2700000" algn="tl">
                    <a:srgbClr val="000000">
                      <a:alpha val="43137"/>
                    </a:srgbClr>
                  </a:outerShdw>
                </a:effectLst>
                <a:latin typeface="Century Gothic" panose="020B0502020202020204" pitchFamily="34" charset="0"/>
              </a:rPr>
              <a:t>To start…</a:t>
            </a:r>
          </a:p>
        </p:txBody>
      </p:sp>
      <p:sp>
        <p:nvSpPr>
          <p:cNvPr id="10" name="TextBox 9"/>
          <p:cNvSpPr txBox="1"/>
          <p:nvPr/>
        </p:nvSpPr>
        <p:spPr>
          <a:xfrm>
            <a:off x="177630" y="1396460"/>
            <a:ext cx="11836740" cy="461665"/>
          </a:xfrm>
          <a:prstGeom prst="rect">
            <a:avLst/>
          </a:prstGeom>
          <a:solidFill>
            <a:schemeClr val="accent6">
              <a:lumMod val="20000"/>
              <a:lumOff val="80000"/>
            </a:schemeClr>
          </a:solidFill>
        </p:spPr>
        <p:txBody>
          <a:bodyPr wrap="square" rtlCol="0">
            <a:spAutoFit/>
          </a:bodyPr>
          <a:lstStyle/>
          <a:p>
            <a:pPr marL="285750" indent="-285750">
              <a:buFont typeface="Arial" panose="020B0604020202020204" pitchFamily="34" charset="0"/>
              <a:buChar char="•"/>
            </a:pPr>
            <a:r>
              <a:rPr lang="en-GB" sz="2400" dirty="0"/>
              <a:t>Complete the short answer question</a:t>
            </a:r>
          </a:p>
        </p:txBody>
      </p:sp>
      <p:pic>
        <p:nvPicPr>
          <p:cNvPr id="4" name="Picture 3"/>
          <p:cNvPicPr>
            <a:picLocks noChangeAspect="1"/>
          </p:cNvPicPr>
          <p:nvPr/>
        </p:nvPicPr>
        <p:blipFill>
          <a:blip r:embed="rId3"/>
          <a:stretch>
            <a:fillRect/>
          </a:stretch>
        </p:blipFill>
        <p:spPr>
          <a:xfrm>
            <a:off x="5810250" y="1236662"/>
            <a:ext cx="5937250" cy="5391182"/>
          </a:xfrm>
          <a:prstGeom prst="rect">
            <a:avLst/>
          </a:prstGeom>
        </p:spPr>
      </p:pic>
      <p:pic>
        <p:nvPicPr>
          <p:cNvPr id="12" name="Picture 11"/>
          <p:cNvPicPr>
            <a:picLocks noChangeAspect="1"/>
          </p:cNvPicPr>
          <p:nvPr/>
        </p:nvPicPr>
        <p:blipFill>
          <a:blip r:embed="rId4"/>
          <a:stretch>
            <a:fillRect/>
          </a:stretch>
        </p:blipFill>
        <p:spPr>
          <a:xfrm>
            <a:off x="1164988" y="101122"/>
            <a:ext cx="9290524" cy="6526722"/>
          </a:xfrm>
          <a:prstGeom prst="rect">
            <a:avLst/>
          </a:prstGeom>
        </p:spPr>
      </p:pic>
      <p:pic>
        <p:nvPicPr>
          <p:cNvPr id="14" name="Picture 13"/>
          <p:cNvPicPr>
            <a:picLocks noChangeAspect="1"/>
          </p:cNvPicPr>
          <p:nvPr/>
        </p:nvPicPr>
        <p:blipFill>
          <a:blip r:embed="rId5"/>
          <a:stretch>
            <a:fillRect/>
          </a:stretch>
        </p:blipFill>
        <p:spPr>
          <a:xfrm>
            <a:off x="1164988" y="295333"/>
            <a:ext cx="9386947" cy="6428875"/>
          </a:xfrm>
          <a:prstGeom prst="rect">
            <a:avLst/>
          </a:prstGeom>
        </p:spPr>
      </p:pic>
      <p:pic>
        <p:nvPicPr>
          <p:cNvPr id="15" name="Picture 14"/>
          <p:cNvPicPr>
            <a:picLocks noChangeAspect="1"/>
          </p:cNvPicPr>
          <p:nvPr/>
        </p:nvPicPr>
        <p:blipFill>
          <a:blip r:embed="rId6"/>
          <a:stretch>
            <a:fillRect/>
          </a:stretch>
        </p:blipFill>
        <p:spPr>
          <a:xfrm>
            <a:off x="1477912" y="0"/>
            <a:ext cx="8664675" cy="6739192"/>
          </a:xfrm>
          <a:prstGeom prst="rect">
            <a:avLst/>
          </a:prstGeom>
        </p:spPr>
      </p:pic>
    </p:spTree>
    <p:extLst>
      <p:ext uri="{BB962C8B-B14F-4D97-AF65-F5344CB8AC3E}">
        <p14:creationId xmlns:p14="http://schemas.microsoft.com/office/powerpoint/2010/main" val="3014902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12"/>
                                        </p:tgtEl>
                                        <p:attrNameLst>
                                          <p:attrName>ppt_x</p:attrName>
                                        </p:attrNameLst>
                                      </p:cBhvr>
                                      <p:tavLst>
                                        <p:tav tm="0">
                                          <p:val>
                                            <p:strVal val="ppt_x"/>
                                          </p:val>
                                        </p:tav>
                                        <p:tav tm="100000">
                                          <p:val>
                                            <p:strVal val="ppt_x"/>
                                          </p:val>
                                        </p:tav>
                                      </p:tavLst>
                                    </p:anim>
                                    <p:anim calcmode="lin" valueType="num">
                                      <p:cBhvr additive="base">
                                        <p:cTn id="13" dur="500"/>
                                        <p:tgtEl>
                                          <p:spTgt spid="12"/>
                                        </p:tgtEl>
                                        <p:attrNameLst>
                                          <p:attrName>ppt_y</p:attrName>
                                        </p:attrNameLst>
                                      </p:cBhvr>
                                      <p:tavLst>
                                        <p:tav tm="0">
                                          <p:val>
                                            <p:strVal val="ppt_y"/>
                                          </p:val>
                                        </p:tav>
                                        <p:tav tm="100000">
                                          <p:val>
                                            <p:strVal val="1+ppt_h/2"/>
                                          </p:val>
                                        </p:tav>
                                      </p:tavLst>
                                    </p:anim>
                                    <p:set>
                                      <p:cBhvr>
                                        <p:cTn id="14" dur="1" fill="hold">
                                          <p:stCondLst>
                                            <p:cond delay="499"/>
                                          </p:stCondLst>
                                        </p:cTn>
                                        <p:tgtEl>
                                          <p:spTgt spid="1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xit" presetSubtype="4" fill="hold" nodeType="clickEffect">
                                  <p:stCondLst>
                                    <p:cond delay="0"/>
                                  </p:stCondLst>
                                  <p:childTnLst>
                                    <p:anim calcmode="lin" valueType="num">
                                      <p:cBhvr additive="base">
                                        <p:cTn id="24" dur="500"/>
                                        <p:tgtEl>
                                          <p:spTgt spid="14"/>
                                        </p:tgtEl>
                                        <p:attrNameLst>
                                          <p:attrName>ppt_x</p:attrName>
                                        </p:attrNameLst>
                                      </p:cBhvr>
                                      <p:tavLst>
                                        <p:tav tm="0">
                                          <p:val>
                                            <p:strVal val="ppt_x"/>
                                          </p:val>
                                        </p:tav>
                                        <p:tav tm="100000">
                                          <p:val>
                                            <p:strVal val="ppt_x"/>
                                          </p:val>
                                        </p:tav>
                                      </p:tavLst>
                                    </p:anim>
                                    <p:anim calcmode="lin" valueType="num">
                                      <p:cBhvr additive="base">
                                        <p:cTn id="25" dur="500"/>
                                        <p:tgtEl>
                                          <p:spTgt spid="14"/>
                                        </p:tgtEl>
                                        <p:attrNameLst>
                                          <p:attrName>ppt_y</p:attrName>
                                        </p:attrNameLst>
                                      </p:cBhvr>
                                      <p:tavLst>
                                        <p:tav tm="0">
                                          <p:val>
                                            <p:strVal val="ppt_y"/>
                                          </p:val>
                                        </p:tav>
                                        <p:tav tm="100000">
                                          <p:val>
                                            <p:strVal val="1+ppt_h/2"/>
                                          </p:val>
                                        </p:tav>
                                      </p:tavLst>
                                    </p:anim>
                                    <p:set>
                                      <p:cBhvr>
                                        <p:cTn id="26" dur="1" fill="hold">
                                          <p:stCondLst>
                                            <p:cond delay="499"/>
                                          </p:stCondLst>
                                        </p:cTn>
                                        <p:tgtEl>
                                          <p:spTgt spid="14"/>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ppt_x"/>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t>Short answer questions</a:t>
            </a:r>
          </a:p>
        </p:txBody>
      </p:sp>
      <p:sp>
        <p:nvSpPr>
          <p:cNvPr id="3" name="Content Placeholder 2"/>
          <p:cNvSpPr>
            <a:spLocks noGrp="1"/>
          </p:cNvSpPr>
          <p:nvPr>
            <p:ph idx="1"/>
          </p:nvPr>
        </p:nvSpPr>
        <p:spPr>
          <a:xfrm>
            <a:off x="456507" y="1825625"/>
            <a:ext cx="11278985" cy="3979752"/>
          </a:xfrm>
        </p:spPr>
        <p:txBody>
          <a:bodyPr>
            <a:normAutofit/>
          </a:bodyPr>
          <a:lstStyle/>
          <a:p>
            <a:pPr marL="0" indent="0">
              <a:buNone/>
            </a:pPr>
            <a:r>
              <a:rPr lang="en-GB" u="sng" dirty="0"/>
              <a:t>Your turn</a:t>
            </a:r>
          </a:p>
          <a:p>
            <a:pPr marL="0" indent="0">
              <a:buNone/>
            </a:pPr>
            <a:r>
              <a:rPr lang="en-GB" dirty="0"/>
              <a:t>Have a go at these short answer questions: </a:t>
            </a:r>
          </a:p>
          <a:p>
            <a:r>
              <a:rPr lang="en-GB" i="1" dirty="0"/>
              <a:t>Describe the possible physical effects of reduced levels of oestrogen when entering the menopause. [4]</a:t>
            </a:r>
          </a:p>
          <a:p>
            <a:r>
              <a:rPr lang="en-GB" i="1" dirty="0"/>
              <a:t>Describe the potential effects of starting puberty on someone’s emotional development. [4]</a:t>
            </a:r>
          </a:p>
          <a:p>
            <a:r>
              <a:rPr lang="en-GB" i="1" dirty="0"/>
              <a:t>Identify the principles of growth and development. [2]</a:t>
            </a:r>
          </a:p>
          <a:p>
            <a:r>
              <a:rPr lang="en-GB" i="1" dirty="0"/>
              <a:t>Outline key differences between nature and nurture. [2]</a:t>
            </a:r>
          </a:p>
          <a:p>
            <a:endParaRPr lang="en-GB" i="1" dirty="0"/>
          </a:p>
          <a:p>
            <a:endParaRPr lang="en-GB" dirty="0"/>
          </a:p>
        </p:txBody>
      </p:sp>
    </p:spTree>
    <p:extLst>
      <p:ext uri="{BB962C8B-B14F-4D97-AF65-F5344CB8AC3E}">
        <p14:creationId xmlns:p14="http://schemas.microsoft.com/office/powerpoint/2010/main" val="5868693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t>Command words</a:t>
            </a:r>
          </a:p>
        </p:txBody>
      </p:sp>
      <p:sp>
        <p:nvSpPr>
          <p:cNvPr id="3" name="Content Placeholder 2"/>
          <p:cNvSpPr>
            <a:spLocks noGrp="1"/>
          </p:cNvSpPr>
          <p:nvPr>
            <p:ph idx="1"/>
          </p:nvPr>
        </p:nvSpPr>
        <p:spPr>
          <a:xfrm>
            <a:off x="456507" y="1825625"/>
            <a:ext cx="11278985" cy="4508673"/>
          </a:xfrm>
        </p:spPr>
        <p:txBody>
          <a:bodyPr>
            <a:normAutofit fontScale="92500" lnSpcReduction="20000"/>
          </a:bodyPr>
          <a:lstStyle/>
          <a:p>
            <a:r>
              <a:rPr lang="en-GB" dirty="0"/>
              <a:t>Use the command word definitions given by Edexcel. You can find the command word definitions using the following link to the Edexcel website. </a:t>
            </a:r>
          </a:p>
          <a:p>
            <a:pPr marL="0" indent="0">
              <a:buNone/>
            </a:pPr>
            <a:r>
              <a:rPr lang="en-GB" sz="1200" dirty="0">
                <a:hlinkClick r:id="rId3"/>
              </a:rPr>
              <a:t>https://qualifications.pearson.com/content/dam/pdf/BTEC-Nationals/Health-and-Social-Care/2016/external-assessment/Health_Social_Care_glossary.pdf</a:t>
            </a:r>
            <a:r>
              <a:rPr lang="en-GB" sz="1200" dirty="0"/>
              <a:t> </a:t>
            </a:r>
          </a:p>
          <a:p>
            <a:pPr marL="0" indent="0">
              <a:buNone/>
            </a:pPr>
            <a:endParaRPr lang="en-GB" sz="1200" dirty="0"/>
          </a:p>
          <a:p>
            <a:pPr marL="0" indent="0">
              <a:buNone/>
            </a:pPr>
            <a:r>
              <a:rPr lang="en-GB" u="sng" dirty="0"/>
              <a:t>Your turn</a:t>
            </a:r>
          </a:p>
          <a:p>
            <a:r>
              <a:rPr lang="en-GB" dirty="0"/>
              <a:t>To practise responding to the command words, you can write about something personal, e.g. your favourite film. Use the following prompts:</a:t>
            </a:r>
          </a:p>
          <a:p>
            <a:pPr marL="514350" indent="-514350">
              <a:buFont typeface="+mj-lt"/>
              <a:buAutoNum type="arabicPeriod"/>
            </a:pPr>
            <a:r>
              <a:rPr lang="en-GB" i="1" dirty="0">
                <a:solidFill>
                  <a:srgbClr val="0070C0"/>
                </a:solidFill>
              </a:rPr>
              <a:t>Identify your film’s title.</a:t>
            </a:r>
          </a:p>
          <a:p>
            <a:pPr marL="514350" indent="-514350">
              <a:buFont typeface="+mj-lt"/>
              <a:buAutoNum type="arabicPeriod"/>
            </a:pPr>
            <a:r>
              <a:rPr lang="en-GB" i="1" dirty="0">
                <a:solidFill>
                  <a:srgbClr val="0070C0"/>
                </a:solidFill>
              </a:rPr>
              <a:t>Describe your favourite character.</a:t>
            </a:r>
          </a:p>
          <a:p>
            <a:pPr marL="514350" indent="-514350">
              <a:buFont typeface="+mj-lt"/>
              <a:buAutoNum type="arabicPeriod"/>
            </a:pPr>
            <a:r>
              <a:rPr lang="en-GB" i="1" dirty="0">
                <a:solidFill>
                  <a:srgbClr val="0070C0"/>
                </a:solidFill>
              </a:rPr>
              <a:t>Explain the plot.</a:t>
            </a:r>
          </a:p>
          <a:p>
            <a:pPr marL="514350" indent="-514350">
              <a:buFont typeface="+mj-lt"/>
              <a:buAutoNum type="arabicPeriod"/>
            </a:pPr>
            <a:r>
              <a:rPr lang="en-GB" i="1" dirty="0">
                <a:solidFill>
                  <a:srgbClr val="0070C0"/>
                </a:solidFill>
              </a:rPr>
              <a:t>Justify how well your chosen film did at the box office.</a:t>
            </a:r>
          </a:p>
          <a:p>
            <a:pPr marL="514350" indent="-514350">
              <a:buFont typeface="+mj-lt"/>
              <a:buAutoNum type="arabicPeriod"/>
            </a:pPr>
            <a:r>
              <a:rPr lang="en-GB" i="1" dirty="0">
                <a:solidFill>
                  <a:srgbClr val="0070C0"/>
                </a:solidFill>
              </a:rPr>
              <a:t>To what extent did your film do well?</a:t>
            </a:r>
          </a:p>
          <a:p>
            <a:pPr marL="514350" indent="-514350">
              <a:buFont typeface="+mj-lt"/>
              <a:buAutoNum type="arabicPeriod"/>
            </a:pPr>
            <a:endParaRPr lang="en-GB" sz="1200" dirty="0"/>
          </a:p>
        </p:txBody>
      </p:sp>
      <p:sp>
        <p:nvSpPr>
          <p:cNvPr id="4" name="Rectangle 3"/>
          <p:cNvSpPr/>
          <p:nvPr/>
        </p:nvSpPr>
        <p:spPr>
          <a:xfrm>
            <a:off x="456507" y="1177852"/>
            <a:ext cx="11472948" cy="369332"/>
          </a:xfrm>
          <a:prstGeom prst="rect">
            <a:avLst/>
          </a:prstGeom>
        </p:spPr>
        <p:txBody>
          <a:bodyPr wrap="square">
            <a:spAutoFit/>
          </a:bodyPr>
          <a:lstStyle/>
          <a:p>
            <a:r>
              <a:rPr lang="en-GB" dirty="0">
                <a:hlinkClick r:id="rId4"/>
              </a:rPr>
              <a:t>https://www.youtube.com/watch?v=NHA7IhavJPI</a:t>
            </a:r>
            <a:r>
              <a:rPr lang="en-GB" dirty="0"/>
              <a:t> Watch the following video to help you to understand command words. </a:t>
            </a:r>
          </a:p>
        </p:txBody>
      </p:sp>
      <p:sp>
        <p:nvSpPr>
          <p:cNvPr id="5" name="TextBox 4"/>
          <p:cNvSpPr txBox="1"/>
          <p:nvPr/>
        </p:nvSpPr>
        <p:spPr>
          <a:xfrm>
            <a:off x="5669280" y="312511"/>
            <a:ext cx="6260175" cy="64633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dirty="0"/>
              <a:t>Examiners’ report link: ‘</a:t>
            </a:r>
            <a:r>
              <a:rPr lang="en-GB" i="1" dirty="0"/>
              <a:t>candidate’s response should be based on the command word in the question’.</a:t>
            </a:r>
          </a:p>
        </p:txBody>
      </p:sp>
    </p:spTree>
    <p:extLst>
      <p:ext uri="{BB962C8B-B14F-4D97-AF65-F5344CB8AC3E}">
        <p14:creationId xmlns:p14="http://schemas.microsoft.com/office/powerpoint/2010/main" val="42861600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t>To what extent…</a:t>
            </a:r>
          </a:p>
        </p:txBody>
      </p:sp>
      <p:sp>
        <p:nvSpPr>
          <p:cNvPr id="3" name="Content Placeholder 2"/>
          <p:cNvSpPr>
            <a:spLocks noGrp="1"/>
          </p:cNvSpPr>
          <p:nvPr>
            <p:ph idx="1"/>
          </p:nvPr>
        </p:nvSpPr>
        <p:spPr/>
        <p:txBody>
          <a:bodyPr>
            <a:normAutofit fontScale="85000" lnSpcReduction="20000"/>
          </a:bodyPr>
          <a:lstStyle/>
          <a:p>
            <a:r>
              <a:rPr lang="en-GB" dirty="0"/>
              <a:t>You need to understand that a question with this command word acts as a debate and usually explores big questions, such as nature vs nurture. </a:t>
            </a:r>
          </a:p>
          <a:p>
            <a:r>
              <a:rPr lang="en-GB" dirty="0"/>
              <a:t>On questions like these, you need to give answers that are ‘for and against’ or ‘advantages and disadvantages’. You will need to use evidence to support your opinion; this is usually when you can use theory to support your point. You must then come to a conclusion at the end. </a:t>
            </a:r>
          </a:p>
          <a:p>
            <a:endParaRPr lang="en-GB" dirty="0"/>
          </a:p>
          <a:p>
            <a:pPr marL="0" indent="0">
              <a:buNone/>
            </a:pPr>
            <a:r>
              <a:rPr lang="en-GB" u="sng" dirty="0"/>
              <a:t>Your turn</a:t>
            </a:r>
          </a:p>
          <a:p>
            <a:r>
              <a:rPr lang="en-GB" dirty="0"/>
              <a:t>Debate with friends some of the big questions. For example, ‘To what extent does nature impact the development of individuals?’</a:t>
            </a:r>
          </a:p>
          <a:p>
            <a:r>
              <a:rPr lang="en-GB" dirty="0"/>
              <a:t>Remember nature vs nurture needs to be linked to Gesell and Bandura. </a:t>
            </a:r>
          </a:p>
        </p:txBody>
      </p:sp>
      <p:sp>
        <p:nvSpPr>
          <p:cNvPr id="4" name="TextBox 3"/>
          <p:cNvSpPr txBox="1"/>
          <p:nvPr/>
        </p:nvSpPr>
        <p:spPr>
          <a:xfrm>
            <a:off x="5286895" y="312511"/>
            <a:ext cx="6642560" cy="64633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dirty="0"/>
              <a:t>Examiners’ report link: ‘</a:t>
            </a:r>
            <a:r>
              <a:rPr lang="en-GB" i="1" dirty="0">
                <a:solidFill>
                  <a:schemeClr val="tx1"/>
                </a:solidFill>
              </a:rPr>
              <a:t>To what extent…generally require a balanced argument to gain the highest marks’.</a:t>
            </a:r>
          </a:p>
        </p:txBody>
      </p:sp>
    </p:spTree>
    <p:extLst>
      <p:ext uri="{BB962C8B-B14F-4D97-AF65-F5344CB8AC3E}">
        <p14:creationId xmlns:p14="http://schemas.microsoft.com/office/powerpoint/2010/main" val="343513293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d71af528-52a3-4b07-90a6-cd2ccd711fe9">
      <Terms xmlns="http://schemas.microsoft.com/office/infopath/2007/PartnerControls"/>
    </lcf76f155ced4ddcb4097134ff3c332f>
    <TaxCatchAll xmlns="2ca186d5-ef53-4dc5-85e4-3eef54649419"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E8D139315C878D4E9F640E4ADE8A15B2" ma:contentTypeVersion="15" ma:contentTypeDescription="Create a new document." ma:contentTypeScope="" ma:versionID="0e69ee60e1da089f71608c52ebe00904">
  <xsd:schema xmlns:xsd="http://www.w3.org/2001/XMLSchema" xmlns:xs="http://www.w3.org/2001/XMLSchema" xmlns:p="http://schemas.microsoft.com/office/2006/metadata/properties" xmlns:ns2="d71af528-52a3-4b07-90a6-cd2ccd711fe9" xmlns:ns3="2ca186d5-ef53-4dc5-85e4-3eef54649419" targetNamespace="http://schemas.microsoft.com/office/2006/metadata/properties" ma:root="true" ma:fieldsID="fe418fddcdfbb36f646739637c3865e1" ns2:_="" ns3:_="">
    <xsd:import namespace="d71af528-52a3-4b07-90a6-cd2ccd711fe9"/>
    <xsd:import namespace="2ca186d5-ef53-4dc5-85e4-3eef54649419"/>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KeyPoints" minOccurs="0"/>
                <xsd:element ref="ns2:MediaServiceKeyPoints" minOccurs="0"/>
                <xsd:element ref="ns2:MediaServiceOCR" minOccurs="0"/>
                <xsd:element ref="ns2:MediaServiceGenerationTime" minOccurs="0"/>
                <xsd:element ref="ns2:MediaServiceEventHashCode" minOccurs="0"/>
                <xsd:element ref="ns2:MediaLengthInSeconds" minOccurs="0"/>
                <xsd:element ref="ns3:SharedWithUsers" minOccurs="0"/>
                <xsd:element ref="ns3:SharedWithDetail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71af528-52a3-4b07-90a6-cd2ccd711fe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LengthInSeconds" ma:index="16" nillable="true" ma:displayName="Length (seconds)"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353737c2-3636-4060-881d-c14da11c9ef5"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2ca186d5-ef53-4dc5-85e4-3eef54649419"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9f1b7323-8a9f-4540-aa37-d127316f462e}" ma:internalName="TaxCatchAll" ma:showField="CatchAllData" ma:web="2ca186d5-ef53-4dc5-85e4-3eef5464941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B5B9C81-F61D-4FF2-B19A-7E4D8D218B66}">
  <ds:schemaRefs>
    <ds:schemaRef ds:uri="http://schemas.microsoft.com/office/2006/metadata/properties"/>
    <ds:schemaRef ds:uri="http://schemas.microsoft.com/office/infopath/2007/PartnerControls"/>
    <ds:schemaRef ds:uri="d71af528-52a3-4b07-90a6-cd2ccd711fe9"/>
    <ds:schemaRef ds:uri="2ca186d5-ef53-4dc5-85e4-3eef54649419"/>
  </ds:schemaRefs>
</ds:datastoreItem>
</file>

<file path=customXml/itemProps2.xml><?xml version="1.0" encoding="utf-8"?>
<ds:datastoreItem xmlns:ds="http://schemas.openxmlformats.org/officeDocument/2006/customXml" ds:itemID="{33A3F941-25E6-4C20-B7F3-1E096F7C8F44}">
  <ds:schemaRefs>
    <ds:schemaRef ds:uri="http://schemas.microsoft.com/sharepoint/v3/contenttype/forms"/>
  </ds:schemaRefs>
</ds:datastoreItem>
</file>

<file path=customXml/itemProps3.xml><?xml version="1.0" encoding="utf-8"?>
<ds:datastoreItem xmlns:ds="http://schemas.openxmlformats.org/officeDocument/2006/customXml" ds:itemID="{8E24943C-FE13-4A0A-9AF2-CDF8C1D4D55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71af528-52a3-4b07-90a6-cd2ccd711fe9"/>
    <ds:schemaRef ds:uri="2ca186d5-ef53-4dc5-85e4-3eef5464941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764</TotalTime>
  <Words>2452</Words>
  <Application>Microsoft Office PowerPoint</Application>
  <PresentationFormat>Custom</PresentationFormat>
  <Paragraphs>251</Paragraphs>
  <Slides>27</Slides>
  <Notes>22</Notes>
  <HiddenSlides>0</HiddenSlides>
  <MMClips>0</MMClips>
  <ScaleCrop>false</ScaleCrop>
  <HeadingPairs>
    <vt:vector size="4" baseType="variant">
      <vt:variant>
        <vt:lpstr>Theme</vt:lpstr>
      </vt:variant>
      <vt:variant>
        <vt:i4>1</vt:i4>
      </vt:variant>
      <vt:variant>
        <vt:lpstr>Slide Titles</vt:lpstr>
      </vt:variant>
      <vt:variant>
        <vt:i4>27</vt:i4>
      </vt:variant>
    </vt:vector>
  </HeadingPairs>
  <TitlesOfParts>
    <vt:vector size="28" baseType="lpstr">
      <vt:lpstr>Office Theme</vt:lpstr>
      <vt:lpstr>BTEC Level 3 Health and Social Care Human Lifespan Development Therapy and Testing</vt:lpstr>
      <vt:lpstr>Being specific</vt:lpstr>
      <vt:lpstr>Being specific</vt:lpstr>
      <vt:lpstr>Short answer questions</vt:lpstr>
      <vt:lpstr>PowerPoint Presentation</vt:lpstr>
      <vt:lpstr>To start…</vt:lpstr>
      <vt:lpstr>Short answer questions</vt:lpstr>
      <vt:lpstr>Command words</vt:lpstr>
      <vt:lpstr>To what extent…</vt:lpstr>
      <vt:lpstr>Debate sheet…</vt:lpstr>
      <vt:lpstr>Theory application</vt:lpstr>
      <vt:lpstr>Attachment Theory</vt:lpstr>
      <vt:lpstr>Cognitive Theory</vt:lpstr>
      <vt:lpstr>Language Acquisition Theory</vt:lpstr>
      <vt:lpstr>Nature vs Nurture</vt:lpstr>
      <vt:lpstr>Ageing Theories</vt:lpstr>
      <vt:lpstr>Dual Coding Theory</vt:lpstr>
      <vt:lpstr>PowerPoint Presentation</vt:lpstr>
      <vt:lpstr>Expanding answers</vt:lpstr>
      <vt:lpstr>PEEL</vt:lpstr>
      <vt:lpstr>Expanding answers</vt:lpstr>
      <vt:lpstr>PowerPoint Presentation</vt:lpstr>
      <vt:lpstr>PowerPoint Presentation</vt:lpstr>
      <vt:lpstr>PowerPoint Presentation</vt:lpstr>
      <vt:lpstr>PowerPoint Presentation</vt:lpstr>
      <vt:lpstr>Top Tips</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Administrator</cp:lastModifiedBy>
  <cp:revision>65</cp:revision>
  <dcterms:created xsi:type="dcterms:W3CDTF">2017-10-31T01:11:11Z</dcterms:created>
  <dcterms:modified xsi:type="dcterms:W3CDTF">2022-10-25T12:37:54Z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0x010100E8D139315C878D4E9F640E4ADE8A15B2</vt:lpwstr>
  </property>
</Properties>
</file>